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2" r:id="rId4"/>
    <p:sldId id="258" r:id="rId5"/>
    <p:sldId id="270" r:id="rId6"/>
    <p:sldId id="259" r:id="rId7"/>
    <p:sldId id="260" r:id="rId8"/>
    <p:sldId id="261" r:id="rId9"/>
    <p:sldId id="263" r:id="rId10"/>
    <p:sldId id="266" r:id="rId11"/>
    <p:sldId id="265" r:id="rId12"/>
    <p:sldId id="267" r:id="rId13"/>
    <p:sldId id="264" r:id="rId14"/>
    <p:sldId id="268" r:id="rId15"/>
    <p:sldId id="272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5DF5"/>
    <a:srgbClr val="ECAAF6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56" d="100"/>
          <a:sy n="56" d="100"/>
        </p:scale>
        <p:origin x="1044" y="56"/>
      </p:cViewPr>
      <p:guideLst>
        <p:guide orient="horz" pos="213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полнитель даты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17" name="Заполнитель колонтитула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8" name="Заполнитель номера слайда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Заполнитель содержимого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Заполнитель колонтитула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полнитель номера слайда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Текстовый заполнитель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Редактировать текст</a:t>
            </a:r>
          </a:p>
        </p:txBody>
      </p:sp>
      <p:sp>
        <p:nvSpPr>
          <p:cNvPr id="4" name="Заполнитель даты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Заполнитель колонтитула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полнитель номера слайда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Содержимое в двух колонка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Заполнитель содержимого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полнитель содержимого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Заполнитель даты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Заполнитель колонтитула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полнитель номера слайда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овый заполнитель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Редактировать текст</a:t>
            </a:r>
          </a:p>
        </p:txBody>
      </p:sp>
      <p:sp>
        <p:nvSpPr>
          <p:cNvPr id="4" name="Заполнитель содержимого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овый заполнитель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Редактировать текст</a:t>
            </a:r>
          </a:p>
        </p:txBody>
      </p:sp>
      <p:sp>
        <p:nvSpPr>
          <p:cNvPr id="6" name="Заполнитель содержимого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полнитель даты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Заполнитель колонтитула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полнитель номера слайда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Заполнитель даты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Заполнитель колонтитула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полнитель номера слайда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даты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Заполнитель колонтитула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полнитель номера слайда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и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полнитель изображения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ru-RU"/>
          </a:p>
        </p:txBody>
      </p:sp>
      <p:sp>
        <p:nvSpPr>
          <p:cNvPr id="4" name="Текстовый заполнитель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Заполнитель даты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ru-RU" smtClean="0"/>
              <a:t>13.10.2026</a:t>
            </a:fld>
            <a:endParaRPr lang="ru-RU" dirty="0"/>
          </a:p>
        </p:txBody>
      </p:sp>
      <p:sp>
        <p:nvSpPr>
          <p:cNvPr id="6" name="Заполнитель колонтитула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Заполнитель номера слайда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ru-RU"/>
              <a:t>Заголовок</a:t>
            </a:r>
          </a:p>
        </p:txBody>
      </p:sp>
      <p:sp>
        <p:nvSpPr>
          <p:cNvPr id="3" name="Заполнитель вертикального текста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Заполнитель колонтитула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полнитель номера слайда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полнитель даты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Заполнитель колонтитула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полнитель номера слайда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полнитель содержимого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е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полнитель даты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Заполнитель колонтитула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полнитель номера слайда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ru-RU"/>
              <a:t>Заголовок</a:t>
            </a:r>
          </a:p>
        </p:txBody>
      </p:sp>
      <p:sp>
        <p:nvSpPr>
          <p:cNvPr id="7" name="Текстовый заполнитель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-заполнитель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овый заполнитель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Заполнитель колонтитула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Заполнитель номера слайда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ru-RU" smtClean="0"/>
              <a:t>‹#›</a:t>
            </a:fld>
            <a:endParaRPr lang="ru-RU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7" Type="http://schemas.openxmlformats.org/officeDocument/2006/relationships/image" Target="../media/image3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95.xml"/><Relationship Id="rId4" Type="http://schemas.openxmlformats.org/officeDocument/2006/relationships/tags" Target="../tags/tag9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7" Type="http://schemas.openxmlformats.org/officeDocument/2006/relationships/image" Target="../media/image4.png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0.xml"/><Relationship Id="rId4" Type="http://schemas.openxmlformats.org/officeDocument/2006/relationships/tags" Target="../tags/tag9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03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09.xml"/><Relationship Id="rId7" Type="http://schemas.openxmlformats.org/officeDocument/2006/relationships/image" Target="../media/image5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tags" Target="../tags/tag1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1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hyperlink" Target="https://nsportal.ru/shkola/russkiy-yazyk/library/2019/02/03/klishe-dlya-monologicheskogo-vyskazyvaniya-na-itogovom" TargetMode="External"/><Relationship Id="rId5" Type="http://schemas.openxmlformats.org/officeDocument/2006/relationships/hyperlink" Target="https://rustutors.ru/ustsobes/ustvar/2188-itogovoe-sobesedovanie-2020-variant-1-o-nikuline.html" TargetMode="External"/><Relationship Id="rId4" Type="http://schemas.openxmlformats.org/officeDocument/2006/relationships/hyperlink" Target="https://fipi.ru/itogovoye-sobesedovaniye?ysclid=mubbtlc9y483790860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89990" y="1502410"/>
            <a:ext cx="9799320" cy="1926590"/>
          </a:xfrm>
        </p:spPr>
        <p:txBody>
          <a:bodyPr>
            <a:normAutofit fontScale="90000"/>
          </a:bodyPr>
          <a:lstStyle/>
          <a:p>
            <a:r>
              <a:rPr lang="ru-RU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Итоговое собеседование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71470" y="3778205"/>
            <a:ext cx="9799200" cy="1472400"/>
          </a:xfrm>
        </p:spPr>
        <p:txBody>
          <a:bodyPr/>
          <a:lstStyle/>
          <a:p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февраля 2027 г.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ru-RU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Итоговое собеседование (ИС)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1490345"/>
            <a:ext cx="10347960" cy="4759325"/>
          </a:xfrm>
        </p:spPr>
        <p:txBody>
          <a:bodyPr/>
          <a:lstStyle/>
          <a:p>
            <a:pPr marL="0" indent="0" algn="just">
              <a:buNone/>
            </a:pPr>
            <a:r>
              <a:rPr lang="ru-RU" altLang="en-US" sz="2000">
                <a:solidFill>
                  <a:schemeClr val="tx1"/>
                </a:solidFill>
              </a:rPr>
              <a:t>Это устный экзамен, который является </a:t>
            </a:r>
            <a:r>
              <a:rPr lang="en-US" altLang="en-US" sz="2000">
                <a:solidFill>
                  <a:schemeClr val="tx1"/>
                </a:solidFill>
              </a:rPr>
              <a:t>обязательн</a:t>
            </a:r>
            <a:r>
              <a:rPr lang="ru-RU" altLang="en-US" sz="2000">
                <a:solidFill>
                  <a:schemeClr val="tx1"/>
                </a:solidFill>
              </a:rPr>
              <a:t>ым</a:t>
            </a:r>
            <a:r>
              <a:rPr lang="en-US" altLang="en-US" sz="2000">
                <a:solidFill>
                  <a:schemeClr val="tx1"/>
                </a:solidFill>
              </a:rPr>
              <a:t> условие</a:t>
            </a:r>
            <a:r>
              <a:rPr lang="ru-RU" altLang="en-US" sz="2000">
                <a:solidFill>
                  <a:schemeClr val="tx1"/>
                </a:solidFill>
              </a:rPr>
              <a:t>м</a:t>
            </a:r>
            <a:r>
              <a:rPr lang="en-US" altLang="en-US" sz="2000">
                <a:solidFill>
                  <a:schemeClr val="tx1"/>
                </a:solidFill>
              </a:rPr>
              <a:t> для допуска к государственной итоговой аттестации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185545" y="3001010"/>
            <a:ext cx="9248775" cy="17386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defTabSz="266700">
              <a:buFont typeface="Symbol" panose="05050102010706020507"/>
              <a:buChar char=""/>
            </a:pPr>
            <a:r>
              <a:rPr b="1" i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Основной срок:</a:t>
            </a:r>
            <a:r>
              <a:rPr i="0">
                <a:solidFill>
                  <a:srgbClr val="FF0000"/>
                </a:solidFill>
                <a:latin typeface="Arial" panose="020B0604020202020204"/>
                <a:ea typeface="Arial" panose="020B0604020202020204"/>
              </a:rPr>
              <a:t> </a:t>
            </a:r>
            <a:r>
              <a:rPr i="0">
                <a:solidFill>
                  <a:srgbClr val="333333"/>
                </a:solidFill>
                <a:latin typeface="Arial" panose="020B0604020202020204"/>
                <a:ea typeface="Arial" panose="020B0604020202020204"/>
              </a:rPr>
              <a:t>10 февраля 2027 года (вторая среда февраля).</a:t>
            </a:r>
          </a:p>
          <a:p>
            <a:pPr defTabSz="266700">
              <a:buFont typeface="Symbol" panose="05050102010706020507"/>
              <a:buChar char=""/>
            </a:pPr>
            <a:endParaRPr i="0">
              <a:solidFill>
                <a:srgbClr val="333333"/>
              </a:solidFill>
              <a:latin typeface="Arial" panose="020B0604020202020204"/>
              <a:ea typeface="Arial" panose="020B0604020202020204"/>
            </a:endParaRPr>
          </a:p>
          <a:p>
            <a:pPr indent="0" defTabSz="266700">
              <a:buFont typeface="Symbol" panose="05050102010706020507"/>
              <a:buNone/>
            </a:pPr>
            <a:endParaRPr i="0">
              <a:solidFill>
                <a:srgbClr val="333333"/>
              </a:solidFill>
              <a:latin typeface="Arial" panose="020B0604020202020204"/>
              <a:ea typeface="Arial" panose="020B0604020202020204"/>
            </a:endParaRPr>
          </a:p>
          <a:p>
            <a:pPr defTabSz="266700">
              <a:buFont typeface="Symbol" panose="05050102010706020507"/>
              <a:buChar char=""/>
            </a:pPr>
            <a:r>
              <a:rPr b="1" i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Дополнительные сроки:</a:t>
            </a:r>
            <a:r>
              <a:rPr i="0">
                <a:solidFill>
                  <a:srgbClr val="333333"/>
                </a:solidFill>
                <a:latin typeface="Arial" panose="020B0604020202020204"/>
                <a:ea typeface="Arial" panose="020B0604020202020204"/>
              </a:rPr>
              <a:t> 10 марта и 19 апреля 2027 года (вторая рабочая среда марта и третий понедельник апреля).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Важные нюансы</a:t>
            </a:r>
            <a:br>
              <a:rPr lang="en-US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altLang="en-US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>
              <a:buFont typeface="Wingdings" panose="05000000000000000000" charset="0"/>
              <a:buChar char="ü"/>
            </a:pPr>
            <a:r>
              <a:rPr lang="en-US" altLang="en-US" b="1">
                <a:solidFill>
                  <a:srgbClr val="FF0000"/>
                </a:solidFill>
              </a:rPr>
              <a:t>Подача заявления. </a:t>
            </a:r>
            <a:r>
              <a:rPr lang="en-US" altLang="en-US">
                <a:solidFill>
                  <a:schemeClr val="tx1"/>
                </a:solidFill>
              </a:rPr>
              <a:t>Заявление на участие подаётся в школе за две недели до начала собеседования. </a:t>
            </a:r>
          </a:p>
          <a:p>
            <a:pPr>
              <a:buFont typeface="Wingdings" panose="05000000000000000000" charset="0"/>
              <a:buChar char="ü"/>
            </a:pPr>
            <a:r>
              <a:rPr lang="en-US" altLang="en-US" b="1">
                <a:solidFill>
                  <a:srgbClr val="FF0000"/>
                </a:solidFill>
              </a:rPr>
              <a:t>Результаты. </a:t>
            </a:r>
            <a:r>
              <a:rPr lang="en-US" altLang="en-US">
                <a:solidFill>
                  <a:schemeClr val="tx1"/>
                </a:solidFill>
              </a:rPr>
              <a:t>Ознакомиться с результатами можно в школе или в личном кабинете участника итоговой аттестации.</a:t>
            </a:r>
          </a:p>
          <a:p>
            <a:pPr>
              <a:buFont typeface="Wingdings" panose="05000000000000000000" charset="0"/>
              <a:buChar char="ü"/>
            </a:pPr>
            <a:r>
              <a:rPr lang="en-US" altLang="en-US" b="1">
                <a:solidFill>
                  <a:srgbClr val="FF0000"/>
                </a:solidFill>
              </a:rPr>
              <a:t>Пересдачи.</a:t>
            </a:r>
            <a:r>
              <a:rPr lang="en-US" altLang="en-US">
                <a:solidFill>
                  <a:schemeClr val="tx1"/>
                </a:solidFill>
              </a:rPr>
              <a:t> К пересдаче допускаются те, кто получил «незачёт», был удалён за нарушение правил, не явился по уважительной причине (подтверждённой документально) или не завершил собеседование по уважительной причине. Если зачёт не получен и в дополнительные сроки, к ОГЭ в текущем учебном году не допустят.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ru-RU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ИС-2027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en-US" sz="2000" b="1" u="sng">
                <a:solidFill>
                  <a:schemeClr val="tx1"/>
                </a:solidFill>
              </a:rPr>
              <a:t>С</a:t>
            </a:r>
            <a:r>
              <a:rPr lang="en-US" altLang="en-US" sz="2000" b="1" u="sng">
                <a:solidFill>
                  <a:schemeClr val="tx1"/>
                </a:solidFill>
              </a:rPr>
              <a:t>обеседование состоит из трёх заданий:</a:t>
            </a:r>
          </a:p>
          <a:p>
            <a:pPr marL="0" indent="0">
              <a:buNone/>
            </a:pPr>
            <a:r>
              <a:rPr lang="ru-RU" altLang="en-US" sz="2000" b="1">
                <a:solidFill>
                  <a:srgbClr val="FF0000"/>
                </a:solidFill>
              </a:rPr>
              <a:t>Задание 1.</a:t>
            </a:r>
          </a:p>
          <a:p>
            <a:pPr marL="0" indent="0">
              <a:buNone/>
            </a:pPr>
            <a:r>
              <a:rPr lang="ru-RU" altLang="en-US" sz="2000">
                <a:solidFill>
                  <a:schemeClr val="tx1"/>
                </a:solidFill>
              </a:rPr>
              <a:t>Выразительное ч</a:t>
            </a:r>
            <a:r>
              <a:rPr lang="en-US" altLang="en-US" sz="2000">
                <a:solidFill>
                  <a:schemeClr val="tx1"/>
                </a:solidFill>
              </a:rPr>
              <a:t>тение текста вслух. </a:t>
            </a:r>
          </a:p>
          <a:p>
            <a:pPr marL="0" indent="0">
              <a:buNone/>
            </a:pPr>
            <a:r>
              <a:rPr lang="ru-RU" altLang="en-US" sz="2000" b="1">
                <a:solidFill>
                  <a:srgbClr val="FF0000"/>
                </a:solidFill>
              </a:rPr>
              <a:t>Задание 2.</a:t>
            </a:r>
          </a:p>
          <a:p>
            <a:pPr marL="0" indent="0">
              <a:buNone/>
            </a:pPr>
            <a:r>
              <a:rPr lang="en-US" altLang="en-US" sz="2000">
                <a:solidFill>
                  <a:schemeClr val="tx1"/>
                </a:solidFill>
              </a:rPr>
              <a:t>Беседа по прочитанному тексту. </a:t>
            </a:r>
          </a:p>
          <a:p>
            <a:pPr marL="0" indent="0">
              <a:buNone/>
            </a:pPr>
            <a:r>
              <a:rPr lang="ru-RU" altLang="en-US" sz="2000" b="1">
                <a:solidFill>
                  <a:srgbClr val="FF0000"/>
                </a:solidFill>
              </a:rPr>
              <a:t>Задание 3.</a:t>
            </a:r>
          </a:p>
          <a:p>
            <a:pPr marL="0" indent="0">
              <a:buNone/>
            </a:pPr>
            <a:r>
              <a:rPr lang="en-US" altLang="en-US" sz="2000">
                <a:solidFill>
                  <a:schemeClr val="tx1"/>
                </a:solidFill>
              </a:rPr>
              <a:t>Монологическое высказывание</a:t>
            </a:r>
            <a:r>
              <a:rPr lang="ru-RU" altLang="en-US" sz="2000">
                <a:solidFill>
                  <a:schemeClr val="tx1"/>
                </a:solidFill>
              </a:rPr>
              <a:t> по </a:t>
            </a:r>
            <a:r>
              <a:rPr lang="en-US" altLang="en-US" sz="2000">
                <a:solidFill>
                  <a:schemeClr val="tx1"/>
                </a:solidFill>
              </a:rPr>
              <a:t>одн</a:t>
            </a:r>
            <a:r>
              <a:rPr lang="ru-RU" altLang="en-US" sz="2000">
                <a:solidFill>
                  <a:schemeClr val="tx1"/>
                </a:solidFill>
              </a:rPr>
              <a:t>ой</a:t>
            </a:r>
            <a:r>
              <a:rPr lang="en-US" altLang="en-US" sz="2000">
                <a:solidFill>
                  <a:schemeClr val="tx1"/>
                </a:solidFill>
              </a:rPr>
              <a:t> из трёх тем</a:t>
            </a:r>
            <a:r>
              <a:rPr lang="ru-RU" altLang="en-US" sz="2000">
                <a:solidFill>
                  <a:schemeClr val="tx1"/>
                </a:solidFill>
              </a:rPr>
              <a:t>: </a:t>
            </a:r>
            <a:r>
              <a:rPr lang="en-US" altLang="en-US" sz="2000">
                <a:solidFill>
                  <a:schemeClr val="tx1"/>
                </a:solidFill>
              </a:rPr>
              <a:t>описание фотографии, повествование на основе жизненного опыта</a:t>
            </a:r>
            <a:r>
              <a:rPr lang="ru-RU" altLang="en-US" sz="2000">
                <a:solidFill>
                  <a:schemeClr val="tx1"/>
                </a:solidFill>
              </a:rPr>
              <a:t> или </a:t>
            </a:r>
            <a:r>
              <a:rPr lang="en-US" altLang="en-US" sz="2000">
                <a:solidFill>
                  <a:schemeClr val="tx1"/>
                </a:solidFill>
              </a:rPr>
              <a:t>рассуждение по проблеме</a:t>
            </a:r>
            <a:r>
              <a:rPr lang="ru-RU" altLang="en-US" sz="2000">
                <a:solidFill>
                  <a:schemeClr val="tx1"/>
                </a:solidFill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ru-RU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 оценивания ИС-2027</a:t>
            </a:r>
          </a:p>
        </p:txBody>
      </p:sp>
      <p:graphicFrame>
        <p:nvGraphicFramePr>
          <p:cNvPr id="5" name="Таблица 4"/>
          <p:cNvGraphicFramePr/>
          <p:nvPr>
            <p:custDataLst>
              <p:tags r:id="rId3"/>
            </p:custDataLst>
          </p:nvPr>
        </p:nvGraphicFramePr>
        <p:xfrm>
          <a:off x="1458595" y="2258060"/>
          <a:ext cx="9268460" cy="1463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902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6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/>
                        <a:t>Задание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/>
                        <a:t>Максимальный балл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 marL="0" indent="0" algn="l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/>
                        <a:t>Чтение текста вслух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/>
                        <a:t>3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/>
                        <a:t>Беседа по тексту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/>
                        <a:t>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/>
                        <a:t>Монологическое высказывание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/>
                        <a:t>3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/>
                        <a:t>Грамотность речи (во всех заданиях)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/>
                        <a:t>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/>
                        <a:t>Итого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/>
                        <a:t>17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Текстовое поле 5"/>
          <p:cNvSpPr txBox="1"/>
          <p:nvPr/>
        </p:nvSpPr>
        <p:spPr>
          <a:xfrm>
            <a:off x="1757045" y="4737100"/>
            <a:ext cx="1016571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sz="2400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sz="2400" b="1">
                <a:solidFill>
                  <a:srgbClr val="002060"/>
                </a:solidFill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</a:rPr>
              <a:t>Для получения зачёта необходимо набрать </a:t>
            </a:r>
            <a:r>
              <a:rPr sz="2400" b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10 баллов или более</a:t>
            </a:r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568325" y="5081270"/>
            <a:ext cx="979170" cy="485775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ru-RU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1. Чтение текста вслух</a:t>
            </a:r>
          </a:p>
        </p:txBody>
      </p:sp>
      <p:sp>
        <p:nvSpPr>
          <p:cNvPr id="9" name="Замещающее содержимое 8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485255" y="2699385"/>
            <a:ext cx="5092065" cy="3550285"/>
          </a:xfrm>
        </p:spPr>
        <p:txBody>
          <a:bodyPr/>
          <a:lstStyle/>
          <a:p>
            <a:pPr>
              <a:buFont typeface="Wingdings" panose="05000000000000000000" charset="0"/>
              <a:buChar char="Ø"/>
            </a:pPr>
            <a:r>
              <a:rPr lang="ru-RU" altLang="en-US" b="1" i="1">
                <a:solidFill>
                  <a:srgbClr val="002060"/>
                </a:solidFill>
              </a:rPr>
              <a:t>На подготовку 2 минуты.</a:t>
            </a:r>
          </a:p>
          <a:p>
            <a:pPr>
              <a:buFont typeface="Wingdings" panose="05000000000000000000" charset="0"/>
              <a:buChar char="Ø"/>
            </a:pPr>
            <a:r>
              <a:rPr lang="ru-RU" altLang="en-US" b="1" i="1">
                <a:solidFill>
                  <a:srgbClr val="002060"/>
                </a:solidFill>
              </a:rPr>
              <a:t>Обращайте внимание на имена, даты, географические названия, трудные слова.</a:t>
            </a:r>
          </a:p>
          <a:p>
            <a:pPr>
              <a:buFont typeface="Wingdings" panose="05000000000000000000" charset="0"/>
              <a:buChar char="Ø"/>
            </a:pPr>
            <a:r>
              <a:rPr lang="ru-RU" altLang="en-US" b="1" i="1">
                <a:solidFill>
                  <a:srgbClr val="002060"/>
                </a:solidFill>
              </a:rPr>
              <a:t>Особое внимание именам числительным!</a:t>
            </a:r>
          </a:p>
        </p:txBody>
      </p:sp>
      <p:pic>
        <p:nvPicPr>
          <p:cNvPr id="10" name="Изображение 9" descr="2026-09-22_16-03-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75" y="1490345"/>
            <a:ext cx="6275070" cy="52552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330" y="608330"/>
            <a:ext cx="10968990" cy="1050925"/>
          </a:xfrm>
        </p:spPr>
        <p:txBody>
          <a:bodyPr>
            <a:noAutofit/>
          </a:bodyPr>
          <a:lstStyle/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2. Беседа по тексту</a:t>
            </a:r>
            <a:r>
              <a:rPr lang="ru-RU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(участие в диалоге)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5"/>
          <a:srcRect l="12237" t="27300" r="33810" b="36575"/>
          <a:stretch>
            <a:fillRect/>
          </a:stretch>
        </p:blipFill>
        <p:spPr>
          <a:xfrm>
            <a:off x="2292985" y="1659255"/>
            <a:ext cx="6716395" cy="252984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1095375" y="4520565"/>
            <a:ext cx="9112250" cy="21107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 algn="just">
              <a:buFont typeface="Wingdings" panose="05000000000000000000" charset="0"/>
              <a:buChar char="o"/>
            </a:pPr>
            <a:r>
              <a:rPr lang="ru-RU" sz="1600" b="1" i="1">
                <a:solidFill>
                  <a:srgbClr val="00206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Время на подготовку 3 минуты.</a:t>
            </a:r>
            <a:endParaRPr sz="1600" b="1" i="1">
              <a:solidFill>
                <a:srgbClr val="002060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charset="0"/>
              <a:buChar char="o"/>
            </a:pPr>
            <a:r>
              <a:rPr sz="1600" b="1" i="1">
                <a:solidFill>
                  <a:srgbClr val="00206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Во время беседы Вам будут предложены пять вопросов по прочитанному тексту. </a:t>
            </a:r>
            <a:r>
              <a:rPr lang="ru-RU" sz="1600" b="1" i="1">
                <a:solidFill>
                  <a:srgbClr val="00206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Карточку собеседника видеть Вы не будете.</a:t>
            </a:r>
            <a:endParaRPr sz="1600" b="1" i="1">
              <a:solidFill>
                <a:srgbClr val="002060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charset="0"/>
              <a:buChar char="o"/>
            </a:pPr>
            <a:r>
              <a:rPr sz="1600" b="1" i="1">
                <a:solidFill>
                  <a:srgbClr val="00206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К ответу на </a:t>
            </a:r>
            <a:r>
              <a:rPr sz="1600" b="1" i="1">
                <a:solidFill>
                  <a:srgbClr val="FF000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вопрос 5*</a:t>
            </a:r>
            <a:r>
              <a:rPr sz="1600" b="1" i="1">
                <a:solidFill>
                  <a:srgbClr val="00206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 необходимо подготовиться заранее. </a:t>
            </a:r>
            <a:r>
              <a:rPr lang="ru-RU" sz="1600" b="1" i="1">
                <a:solidFill>
                  <a:srgbClr val="00206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Этот вопрос Вы получите на руки.</a:t>
            </a:r>
            <a:endParaRPr sz="1600" b="1" i="1">
              <a:solidFill>
                <a:srgbClr val="002060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charset="0"/>
              <a:buChar char="o"/>
            </a:pPr>
            <a:r>
              <a:rPr sz="1600" b="1" i="1">
                <a:solidFill>
                  <a:srgbClr val="00206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Ответы должны быть развёрнутыми, правильными и полными.</a:t>
            </a:r>
            <a:r>
              <a:rPr lang="ru-RU" sz="1600" b="1" i="1">
                <a:solidFill>
                  <a:srgbClr val="00206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 Учитываются все три критерия.</a:t>
            </a:r>
          </a:p>
          <a:p>
            <a:pPr marL="285750" indent="-285750" algn="just">
              <a:buFont typeface="Wingdings" panose="05000000000000000000" charset="0"/>
              <a:buChar char="o"/>
            </a:pPr>
            <a:r>
              <a:rPr lang="ru-RU" sz="1600" b="1" i="1">
                <a:solidFill>
                  <a:srgbClr val="00206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</a:rPr>
              <a:t>При ответе на вопросы исходного текста у Вас не будет.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26695" y="417195"/>
            <a:ext cx="11658600" cy="1195705"/>
          </a:xfrm>
        </p:spPr>
        <p:txBody>
          <a:bodyPr>
            <a:noAutofit/>
          </a:bodyPr>
          <a:lstStyle/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3.</a:t>
            </a:r>
            <a:r>
              <a:rPr lang="ru-RU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Монологическое высказывание.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1612900"/>
            <a:ext cx="10968990" cy="890270"/>
          </a:xfrm>
        </p:spPr>
        <p:txBody>
          <a:bodyPr>
            <a:normAutofit fontScale="80000"/>
          </a:bodyPr>
          <a:lstStyle/>
          <a:p>
            <a:pPr marL="0" indent="0">
              <a:buNone/>
            </a:pPr>
            <a:r>
              <a:rPr lang="en-US" altLang="en-US" b="1">
                <a:solidFill>
                  <a:srgbClr val="FF0000"/>
                </a:solidFill>
              </a:rPr>
              <a:t>Задание 3 не связано с заданиями 1 и 2. </a:t>
            </a:r>
          </a:p>
          <a:p>
            <a:pPr marL="0" indent="0">
              <a:buNone/>
            </a:pPr>
            <a:r>
              <a:rPr lang="en-US" altLang="en-US" b="1">
                <a:solidFill>
                  <a:srgbClr val="FF0000"/>
                </a:solidFill>
              </a:rPr>
              <a:t>Для выполнения задания 3 Вам необходимо выбрать одну из предложенных тем монолога.</a:t>
            </a: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444500" y="2538095"/>
            <a:ext cx="2676525" cy="890905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ln>
                  <a:solidFill>
                    <a:schemeClr val="tx1"/>
                  </a:solidFill>
                </a:ln>
                <a:solidFill>
                  <a:schemeClr val="bg2"/>
                </a:solidFill>
              </a:rPr>
              <a:t>Описание фотографии</a:t>
            </a: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4758055" y="2538095"/>
            <a:ext cx="2676525" cy="890905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ln>
                  <a:solidFill>
                    <a:schemeClr val="tx1"/>
                  </a:solidFill>
                </a:ln>
                <a:solidFill>
                  <a:schemeClr val="bg2"/>
                </a:solidFill>
                <a:sym typeface="+mn-ea"/>
              </a:rPr>
              <a:t>Повествование на основе жизненного опыта</a:t>
            </a:r>
            <a:endParaRPr lang="ru-RU" altLang="en-US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9071610" y="2503170"/>
            <a:ext cx="2676525" cy="890905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>
                <a:ln>
                  <a:solidFill>
                    <a:schemeClr val="tx1"/>
                  </a:solidFill>
                </a:ln>
                <a:solidFill>
                  <a:schemeClr val="bg2"/>
                </a:solidFill>
                <a:sym typeface="+mn-ea"/>
              </a:rPr>
              <a:t>Рассуждение по поставленному вопросу</a:t>
            </a:r>
            <a:endParaRPr lang="ru-RU" altLang="en-US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80365" y="4217670"/>
            <a:ext cx="971359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266700">
              <a:buFont typeface="Wingdings" panose="05000000000000000000" charset="0"/>
              <a:buChar char="v"/>
            </a:pPr>
            <a:r>
              <a:rPr lang="ru-RU" sz="2000" b="1" i="0">
                <a:solidFill>
                  <a:srgbClr val="002060"/>
                </a:solidFill>
                <a:latin typeface="Arial" panose="020B0604020202020204"/>
                <a:ea typeface="Arial" panose="020B0604020202020204"/>
              </a:rPr>
              <a:t>Время на подготовку 2 минуты.</a:t>
            </a:r>
          </a:p>
          <a:p>
            <a:pPr marL="342900" indent="-342900" defTabSz="266700">
              <a:buFont typeface="Wingdings" panose="05000000000000000000" charset="0"/>
              <a:buChar char="v"/>
            </a:pPr>
            <a:r>
              <a:rPr lang="ru-RU" sz="2000" b="1" i="0">
                <a:solidFill>
                  <a:srgbClr val="002060"/>
                </a:solidFill>
                <a:latin typeface="Arial" panose="020B0604020202020204"/>
                <a:ea typeface="Arial" panose="020B0604020202020204"/>
              </a:rPr>
              <a:t>В</a:t>
            </a:r>
            <a:r>
              <a:rPr sz="2000" b="1" i="0">
                <a:solidFill>
                  <a:srgbClr val="002060"/>
                </a:solidFill>
                <a:latin typeface="Arial" panose="020B0604020202020204"/>
                <a:ea typeface="Arial" panose="020B0604020202020204"/>
              </a:rPr>
              <a:t>ысказывание должно длиться не более 3 минут и содержать не менее </a:t>
            </a:r>
            <a:r>
              <a:rPr lang="ru-RU" sz="2000" b="1" i="0">
                <a:solidFill>
                  <a:srgbClr val="002060"/>
                </a:solidFill>
                <a:latin typeface="Arial" panose="020B0604020202020204"/>
                <a:ea typeface="Arial" panose="020B0604020202020204"/>
              </a:rPr>
              <a:t>                   </a:t>
            </a:r>
            <a:r>
              <a:rPr sz="2000" b="1" i="0">
                <a:solidFill>
                  <a:srgbClr val="002060"/>
                </a:solidFill>
                <a:latin typeface="Arial" panose="020B0604020202020204"/>
                <a:ea typeface="Arial" panose="020B0604020202020204"/>
              </a:rPr>
              <a:t>10 предложений</a:t>
            </a:r>
            <a:r>
              <a:rPr lang="ru-RU" sz="2000" b="1" i="0">
                <a:solidFill>
                  <a:srgbClr val="002060"/>
                </a:solidFill>
                <a:latin typeface="Arial" panose="020B0604020202020204"/>
                <a:ea typeface="Arial" panose="020B0604020202020204"/>
              </a:rPr>
              <a:t>.</a:t>
            </a:r>
          </a:p>
          <a:p>
            <a:pPr marL="342900" indent="-342900" defTabSz="266700">
              <a:buFont typeface="Wingdings" panose="05000000000000000000" charset="0"/>
              <a:buChar char="v"/>
            </a:pPr>
            <a:r>
              <a:rPr lang="ru-RU" sz="2000" b="1" i="0">
                <a:solidFill>
                  <a:srgbClr val="002060"/>
                </a:solidFill>
                <a:latin typeface="Arial" panose="020B0604020202020204"/>
                <a:ea typeface="Arial" panose="020B0604020202020204"/>
              </a:rPr>
              <a:t>Обратите внимание на логику повествования и грамотность речи.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26695" y="417195"/>
            <a:ext cx="11658600" cy="1195705"/>
          </a:xfrm>
        </p:spPr>
        <p:txBody>
          <a:bodyPr>
            <a:noAutofit/>
          </a:bodyPr>
          <a:lstStyle/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3.</a:t>
            </a:r>
            <a:r>
              <a:rPr lang="ru-RU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Монологическое высказывание.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1613535"/>
            <a:ext cx="10968990" cy="457835"/>
          </a:xfrm>
        </p:spPr>
        <p:txBody>
          <a:bodyPr/>
          <a:lstStyle/>
          <a:p>
            <a:pPr marL="0" indent="0">
              <a:buNone/>
            </a:pPr>
            <a:r>
              <a:rPr lang="ru-RU" altLang="en-US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 Профессия врача-педиатра.</a:t>
            </a:r>
          </a:p>
        </p:txBody>
      </p:sp>
      <p:pic>
        <p:nvPicPr>
          <p:cNvPr id="7" name="Изображение 6" descr="2026-09-22_16-39-31"/>
          <p:cNvPicPr>
            <a:picLocks noChangeAspect="1"/>
          </p:cNvPicPr>
          <p:nvPr/>
        </p:nvPicPr>
        <p:blipFill>
          <a:blip r:embed="rId6"/>
          <a:srcRect l="4000" t="39861" r="67984" b="15639"/>
          <a:stretch>
            <a:fillRect/>
          </a:stretch>
        </p:blipFill>
        <p:spPr>
          <a:xfrm>
            <a:off x="8776335" y="1390015"/>
            <a:ext cx="3415665" cy="3051810"/>
          </a:xfrm>
          <a:prstGeom prst="rect">
            <a:avLst/>
          </a:prstGeom>
        </p:spPr>
      </p:pic>
      <p:pic>
        <p:nvPicPr>
          <p:cNvPr id="6" name="Изображение 5" descr="2026-09-22_16-39-31"/>
          <p:cNvPicPr>
            <a:picLocks noChangeAspect="1"/>
          </p:cNvPicPr>
          <p:nvPr/>
        </p:nvPicPr>
        <p:blipFill>
          <a:blip r:embed="rId6"/>
          <a:srcRect l="34401" t="45815" r="31344" b="15639"/>
          <a:stretch>
            <a:fillRect/>
          </a:stretch>
        </p:blipFill>
        <p:spPr>
          <a:xfrm>
            <a:off x="8075295" y="4214495"/>
            <a:ext cx="4176395" cy="2643505"/>
          </a:xfrm>
          <a:prstGeom prst="rect">
            <a:avLst/>
          </a:prstGeom>
        </p:spPr>
      </p:pic>
      <p:sp>
        <p:nvSpPr>
          <p:cNvPr id="8" name="Замещающее содержимое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226695" y="2072005"/>
            <a:ext cx="7420610" cy="4612640"/>
          </a:xfrm>
          <a:prstGeom prst="rect">
            <a:avLst/>
          </a:prstGeom>
        </p:spPr>
        <p:txBody>
          <a:bodyPr vert="horz" lIns="90000" tIns="46800" rIns="90000" bIns="46800" rtlCol="0">
            <a:normAutofit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>
                <a:solidFill>
                  <a:srgbClr val="C0000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Тема 1. Шаблон для описания фотографии (многоточие заполнить в соответствии с вашей фотографией)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1. Передо мной интересная фотография.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2. Я думаю, что на ней изображён...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3. Рассмотрим изображение внимательнее.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4. Перед нами (кабинет врача; школьный двор; зал музея...). Если это улица, описать погоду: на снимке запечатлён (какой?) день...                   + подробности (ярко светит солнце; на небе облака...)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5. На переднем плане мы видим...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6. Он (она, они) одеты в... Заняты ...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7. Их лица (его лицо, её лицо)... (радостны; сосредоточены; печальны), потому что...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8. На заднем плане мы видим ...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9. Мне кажется, что... (сделать вывод о фотографии в целом)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10. Мне понравилась эта фотография, потому что она четко передает эмоции людей, запечатлённых на ней (четко передает краски природы).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26695" y="417195"/>
            <a:ext cx="11658600" cy="1195705"/>
          </a:xfrm>
        </p:spPr>
        <p:txBody>
          <a:bodyPr>
            <a:noAutofit/>
          </a:bodyPr>
          <a:lstStyle/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3.</a:t>
            </a:r>
            <a:r>
              <a:rPr lang="ru-RU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Монологическое высказывание.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17500" y="2752090"/>
            <a:ext cx="10968990" cy="457835"/>
          </a:xfrm>
        </p:spPr>
        <p:txBody>
          <a:bodyPr/>
          <a:lstStyle/>
          <a:p>
            <a:pPr marL="0" indent="0">
              <a:buNone/>
            </a:pPr>
            <a:r>
              <a:rPr lang="ru-RU" altLang="en-US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 Профессия врача-педиатра.</a:t>
            </a:r>
          </a:p>
        </p:txBody>
      </p:sp>
      <p:pic>
        <p:nvPicPr>
          <p:cNvPr id="7" name="Изображение 6" descr="2026-09-22_16-39-31"/>
          <p:cNvPicPr>
            <a:picLocks noChangeAspect="1"/>
          </p:cNvPicPr>
          <p:nvPr/>
        </p:nvPicPr>
        <p:blipFill>
          <a:blip r:embed="rId7"/>
          <a:srcRect l="4000" t="39861" r="67984" b="15639"/>
          <a:stretch>
            <a:fillRect/>
          </a:stretch>
        </p:blipFill>
        <p:spPr>
          <a:xfrm>
            <a:off x="8776335" y="1390015"/>
            <a:ext cx="3415665" cy="3051810"/>
          </a:xfrm>
          <a:prstGeom prst="rect">
            <a:avLst/>
          </a:prstGeom>
        </p:spPr>
      </p:pic>
      <p:pic>
        <p:nvPicPr>
          <p:cNvPr id="6" name="Изображение 5" descr="2026-09-22_16-39-31"/>
          <p:cNvPicPr>
            <a:picLocks noChangeAspect="1"/>
          </p:cNvPicPr>
          <p:nvPr/>
        </p:nvPicPr>
        <p:blipFill>
          <a:blip r:embed="rId7"/>
          <a:srcRect l="34401" t="45815" r="31344" b="15639"/>
          <a:stretch>
            <a:fillRect/>
          </a:stretch>
        </p:blipFill>
        <p:spPr>
          <a:xfrm>
            <a:off x="8075295" y="4214495"/>
            <a:ext cx="4176395" cy="2643505"/>
          </a:xfrm>
          <a:prstGeom prst="rect">
            <a:avLst/>
          </a:prstGeom>
        </p:spPr>
      </p:pic>
      <p:sp>
        <p:nvSpPr>
          <p:cNvPr id="8" name="Замещающее содержимое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226695" y="3298190"/>
            <a:ext cx="7420610" cy="3386455"/>
          </a:xfrm>
          <a:prstGeom prst="rect">
            <a:avLst/>
          </a:prstGeom>
        </p:spPr>
        <p:txBody>
          <a:bodyPr vert="horz" lIns="90000" tIns="46800" rIns="90000" bIns="46800" rtlCol="0">
            <a:normAutofit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1. Передо мной интересная фотография.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2. Я думаю, что на ней изображён врач-педиатр.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3. Рассмотрим изображение внимательнее.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4. Перед нами кабинет врача.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5. На переднем плане мы видим врача-педиатра и ребёнка.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6. Врач одет в белый халат, а ребенок в костюмчик. Малыш у врача на осмотре. Доктор слушает дыхание ребёнка.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7. Их лица радостны. Я думаю, что педиатр нравится малышу.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8. На заднем плане мы видим белые стены кабинета. Они украшены рисунками. Есть ростомер.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9. Мне кажется, что ребёнку комфортно в этом кабинете.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4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10. Мне понравилась эта фотография, потому что она четко передает эмоции людей, запечатлённых на ней.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4740275" y="1390015"/>
            <a:ext cx="2712085" cy="1195705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26695" y="417195"/>
            <a:ext cx="11658600" cy="1195705"/>
          </a:xfrm>
        </p:spPr>
        <p:txBody>
          <a:bodyPr>
            <a:noAutofit/>
          </a:bodyPr>
          <a:lstStyle/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3.</a:t>
            </a:r>
            <a:r>
              <a:rPr lang="ru-RU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Монологическое высказывание.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54330" y="1299210"/>
            <a:ext cx="6500495" cy="499110"/>
          </a:xfrm>
        </p:spPr>
        <p:txBody>
          <a:bodyPr/>
          <a:lstStyle/>
          <a:p>
            <a:pPr marL="0" indent="0">
              <a:buNone/>
            </a:pPr>
            <a:r>
              <a:rPr lang="ru-RU" altLang="en-US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2. Поход в театр</a:t>
            </a:r>
          </a:p>
        </p:txBody>
      </p:sp>
      <p:pic>
        <p:nvPicPr>
          <p:cNvPr id="4" name="Изображение 3" descr="2026-09-22_16-59-52"/>
          <p:cNvPicPr>
            <a:picLocks noChangeAspect="1"/>
          </p:cNvPicPr>
          <p:nvPr/>
        </p:nvPicPr>
        <p:blipFill>
          <a:blip r:embed="rId7"/>
          <a:srcRect l="4370" t="30722" r="33281" b="36824"/>
          <a:stretch>
            <a:fillRect/>
          </a:stretch>
        </p:blipFill>
        <p:spPr>
          <a:xfrm>
            <a:off x="226695" y="1798320"/>
            <a:ext cx="7601585" cy="2225675"/>
          </a:xfrm>
          <a:prstGeom prst="rect">
            <a:avLst/>
          </a:prstGeom>
        </p:spPr>
      </p:pic>
      <p:sp>
        <p:nvSpPr>
          <p:cNvPr id="8" name="Замещающее содержимое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4330" y="3927475"/>
            <a:ext cx="4739640" cy="2742565"/>
          </a:xfrm>
          <a:prstGeom prst="rect">
            <a:avLst/>
          </a:prstGeom>
        </p:spPr>
        <p:txBody>
          <a:bodyPr vert="horz" lIns="90000" tIns="46800" rIns="90000" bIns="46800" rtlCol="0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200" b="1" i="1">
                <a:solidFill>
                  <a:srgbClr val="C0000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Тема 2. Шаблон для создания повествования на основе жизненного опыта.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1.Я хочу рассказать об одном интересном событии - ….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2.Туда я отправился вместе с (классом, семьей, друзьями).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3.Наша (поездка, экскурсия, наш поход) состоялся (указать точную или примерную дату).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4.К этому мероприятию мы готовились заранее: … (рассказ о том, как готовились: если музей, экскурсия, то читали об этом, изучали материалы, если поход – собирали вещи, продумывали маршрут).</a:t>
            </a:r>
          </a:p>
        </p:txBody>
      </p:sp>
      <p:sp>
        <p:nvSpPr>
          <p:cNvPr id="5" name="Замещающее содержимое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792470" y="3927475"/>
            <a:ext cx="5501640" cy="2742565"/>
          </a:xfrm>
          <a:prstGeom prst="rect">
            <a:avLst/>
          </a:prstGeom>
        </p:spPr>
        <p:txBody>
          <a:bodyPr vert="horz" lIns="90000" tIns="46800" rIns="90000" bIns="46800" rtlCol="0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5.И вот наступил долгожданный день.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6.Во время экскурсии мы побывали … Во время похода мы побывали …..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7.Кроме того, мы увидели ….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8.Самым интересным оказалось (стал, был)…., так как….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9.Мне понравилась эта ….. (понравился этот…), потому что ……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10.Я хочу еще раз принять участие в подобном мероприятии.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26695" y="417195"/>
            <a:ext cx="11658600" cy="1195705"/>
          </a:xfrm>
        </p:spPr>
        <p:txBody>
          <a:bodyPr>
            <a:noAutofit/>
          </a:bodyPr>
          <a:lstStyle/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3.</a:t>
            </a:r>
            <a:r>
              <a:rPr lang="ru-RU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Монологическое высказывание.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54330" y="1299210"/>
            <a:ext cx="6500495" cy="499110"/>
          </a:xfrm>
        </p:spPr>
        <p:txBody>
          <a:bodyPr/>
          <a:lstStyle/>
          <a:p>
            <a:pPr marL="0" indent="0">
              <a:buNone/>
            </a:pPr>
            <a:r>
              <a:rPr lang="ru-RU" altLang="en-US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2. Поход в театр</a:t>
            </a:r>
          </a:p>
        </p:txBody>
      </p:sp>
      <p:pic>
        <p:nvPicPr>
          <p:cNvPr id="4" name="Изображение 3" descr="2026-09-22_16-59-52"/>
          <p:cNvPicPr>
            <a:picLocks noChangeAspect="1"/>
          </p:cNvPicPr>
          <p:nvPr/>
        </p:nvPicPr>
        <p:blipFill>
          <a:blip r:embed="rId8"/>
          <a:srcRect l="4370" t="30722" r="33281" b="36824"/>
          <a:stretch>
            <a:fillRect/>
          </a:stretch>
        </p:blipFill>
        <p:spPr>
          <a:xfrm>
            <a:off x="226695" y="1798320"/>
            <a:ext cx="7601585" cy="2225675"/>
          </a:xfrm>
          <a:prstGeom prst="rect">
            <a:avLst/>
          </a:prstGeom>
        </p:spPr>
      </p:pic>
      <p:sp>
        <p:nvSpPr>
          <p:cNvPr id="8" name="Замещающее содержимое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4330" y="3927475"/>
            <a:ext cx="4739640" cy="2742565"/>
          </a:xfrm>
          <a:prstGeom prst="rect">
            <a:avLst/>
          </a:prstGeom>
        </p:spPr>
        <p:txBody>
          <a:bodyPr vert="horz" lIns="90000" tIns="46800" rIns="90000" bIns="46800" rtlCol="0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1.Я хочу рассказать об одном интересном событии -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походе в театр им. Пушкина на спектакль «Капитанская дочка».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2.Туда я отправился вместе с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классом.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3.Наша поездка состоял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ь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в апреле прошлого года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4.К этому мероприятию мы готовились заранее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прочитали произведение А.С Пушкина.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5.И вот наступил долгожданный день.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6.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Мы приехали в театр им. Пушкина на спектакль «Капитанская дочка».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Замещающее содержимое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792470" y="3927475"/>
            <a:ext cx="5501640" cy="2742565"/>
          </a:xfrm>
          <a:prstGeom prst="rect">
            <a:avLst/>
          </a:prstGeom>
        </p:spPr>
        <p:txBody>
          <a:bodyPr vert="horz" lIns="90000" tIns="46800" rIns="90000" bIns="46800" rtlCol="0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7.Кроме того, мы увидели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особую театральную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обстановку,  сделали красивые фото на память.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8.Самым интересным оказал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ась игра актеров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, так как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она вызвала у меня массу самых разных эмоций.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9.Мне понравился этот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спектакль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, потому что 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актеры смогли ярко передать дух того времени и эмоции персонажей романа.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10.Я хочу еще раз принять участие в подобном мероприятии.</a:t>
            </a:r>
          </a:p>
        </p:txBody>
      </p:sp>
      <p:sp>
        <p:nvSpPr>
          <p:cNvPr id="6" name="Заголовок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7738110" y="1390015"/>
            <a:ext cx="2712085" cy="1195705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26695" y="417195"/>
            <a:ext cx="11658600" cy="1195705"/>
          </a:xfrm>
        </p:spPr>
        <p:txBody>
          <a:bodyPr>
            <a:noAutofit/>
          </a:bodyPr>
          <a:lstStyle/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3.</a:t>
            </a:r>
            <a:r>
              <a:rPr lang="ru-RU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Монологическое высказывание.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99415" y="1408430"/>
            <a:ext cx="10968990" cy="544830"/>
          </a:xfrm>
        </p:spPr>
        <p:txBody>
          <a:bodyPr/>
          <a:lstStyle/>
          <a:p>
            <a:pPr marL="0" indent="0">
              <a:buNone/>
            </a:pPr>
            <a:r>
              <a:rPr lang="ru-RU" altLang="en-US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3. Что такое настоящая дружба? </a:t>
            </a:r>
          </a:p>
        </p:txBody>
      </p:sp>
      <p:pic>
        <p:nvPicPr>
          <p:cNvPr id="4" name="Изображение 3" descr="2026-09-22_17-22-02"/>
          <p:cNvPicPr>
            <a:picLocks noChangeAspect="1"/>
          </p:cNvPicPr>
          <p:nvPr/>
        </p:nvPicPr>
        <p:blipFill>
          <a:blip r:embed="rId7"/>
          <a:srcRect l="4224" t="36815" r="33802" b="34972"/>
          <a:stretch>
            <a:fillRect/>
          </a:stretch>
        </p:blipFill>
        <p:spPr>
          <a:xfrm>
            <a:off x="514985" y="1843405"/>
            <a:ext cx="7555865" cy="1934845"/>
          </a:xfrm>
          <a:prstGeom prst="rect">
            <a:avLst/>
          </a:prstGeom>
        </p:spPr>
      </p:pic>
      <p:sp>
        <p:nvSpPr>
          <p:cNvPr id="8" name="Замещающее содержимое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4330" y="3927475"/>
            <a:ext cx="4739640" cy="2742565"/>
          </a:xfrm>
          <a:prstGeom prst="rect">
            <a:avLst/>
          </a:prstGeom>
        </p:spPr>
        <p:txBody>
          <a:bodyPr vert="horz" lIns="90000" tIns="46800" rIns="90000" bIns="46800" rtlCol="0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200" b="1" i="1">
                <a:solidFill>
                  <a:srgbClr val="C0000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Тема 2. Шаблон для создания рассуждения по поставленному вопросу.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1.Мне предложили порассуждать на интересную тему.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2.(Произнести заданную для монолога тему).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3.Попробую изложить свою точку зрения.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4.Итак, (далее прочитать первый предложенный вопрос).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5.Думаю, что …(ответ на первый предложенный вопрос).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endParaRPr lang="en-US" altLang="en-US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Замещающее содержимое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240145" y="3927475"/>
            <a:ext cx="4739640" cy="2742565"/>
          </a:xfrm>
          <a:prstGeom prst="rect">
            <a:avLst/>
          </a:prstGeom>
        </p:spPr>
        <p:txBody>
          <a:bodyPr vert="horz" lIns="90000" tIns="46800" rIns="90000" bIns="46800" rtlCol="0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6.(Ответ на второй предложенный вопрос), потому что…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7.Я считаю, что (ответ на третий предложенный вопрос), потому что…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8.Кроме того, (далее изложить информацию из последнего вопроса).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9.(Ответ на последний вопрос)</a:t>
            </a:r>
            <a:endParaRPr lang="en-US" altLang="ru-RU" sz="1200" b="1" i="1">
              <a:solidFill>
                <a:schemeClr val="tx1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chemeClr val="tx1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10.Таким образом, (сделать общий вывод).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26695" y="417195"/>
            <a:ext cx="11658600" cy="1195705"/>
          </a:xfrm>
        </p:spPr>
        <p:txBody>
          <a:bodyPr>
            <a:noAutofit/>
          </a:bodyPr>
          <a:lstStyle/>
          <a:p>
            <a:r>
              <a:rPr lang="en-US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3.</a:t>
            </a:r>
            <a:r>
              <a:rPr lang="ru-RU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Монологическое высказывание.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99415" y="1408430"/>
            <a:ext cx="10968990" cy="544830"/>
          </a:xfrm>
        </p:spPr>
        <p:txBody>
          <a:bodyPr/>
          <a:lstStyle/>
          <a:p>
            <a:pPr marL="0" indent="0">
              <a:buNone/>
            </a:pPr>
            <a:r>
              <a:rPr lang="ru-RU" altLang="en-US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3. Что такое настоящая дружба? </a:t>
            </a:r>
          </a:p>
        </p:txBody>
      </p:sp>
      <p:pic>
        <p:nvPicPr>
          <p:cNvPr id="4" name="Изображение 3" descr="2026-09-22_17-22-02"/>
          <p:cNvPicPr>
            <a:picLocks noChangeAspect="1"/>
          </p:cNvPicPr>
          <p:nvPr/>
        </p:nvPicPr>
        <p:blipFill>
          <a:blip r:embed="rId8"/>
          <a:srcRect l="4224" t="36815" r="33802" b="34972"/>
          <a:stretch>
            <a:fillRect/>
          </a:stretch>
        </p:blipFill>
        <p:spPr>
          <a:xfrm>
            <a:off x="514985" y="1843405"/>
            <a:ext cx="7555865" cy="1934845"/>
          </a:xfrm>
          <a:prstGeom prst="rect">
            <a:avLst/>
          </a:prstGeom>
        </p:spPr>
      </p:pic>
      <p:sp>
        <p:nvSpPr>
          <p:cNvPr id="8" name="Замещающее содержимое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54330" y="3927475"/>
            <a:ext cx="4739640" cy="2742565"/>
          </a:xfrm>
          <a:prstGeom prst="rect">
            <a:avLst/>
          </a:prstGeom>
        </p:spPr>
        <p:txBody>
          <a:bodyPr vert="horz" lIns="90000" tIns="46800" rIns="90000" bIns="46800" rtlCol="0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1.Мне предложили порассуждать на интересную тему.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2. 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Что такое настоящая дружба?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3.Попробую изложить свою точку зрения.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4.Итак, 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кого можно назвать истинным другом?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5.Думаю, что 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истинным другом можно назвать человека, который принимает тебя таким, какой ты есть, со всеми недостатками и достоинствами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6.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 Крепкие и долговечные дружеские отношения строятся на доверии и взаимопонимании, а также на отсутствии зависти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, потому чт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о друг - самый близкий человек.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Замещающее содержимое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240145" y="3927475"/>
            <a:ext cx="4739640" cy="2742565"/>
          </a:xfrm>
          <a:prstGeom prst="rect">
            <a:avLst/>
          </a:prstGeom>
        </p:spPr>
        <p:txBody>
          <a:bodyPr vert="horz" lIns="90000" tIns="46800" rIns="90000" bIns="46800" rtlCol="0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7.Я считаю, что 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настоящая дружба может пережить испытание временем и расстоянием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, потому что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с годами люди становятся ближе друг к другу, они много испытаний прошли вместе.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8.Кроме того, 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друг - очень важный человек в жизни. 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9.Он поможет, поддержит, не осудит и даст дельный совет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1200" b="1" i="1">
              <a:solidFill>
                <a:srgbClr val="002060"/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10.Таким образом, </a:t>
            </a:r>
            <a:r>
              <a:rPr lang="ru-RU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настоящая дружба - это настоящее счастье</a:t>
            </a:r>
            <a:r>
              <a:rPr lang="en-US" altLang="en-US" sz="1200" b="1" i="1">
                <a:solidFill>
                  <a:srgbClr val="002060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  <p:sp>
        <p:nvSpPr>
          <p:cNvPr id="6" name="Заголовок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7738110" y="1390015"/>
            <a:ext cx="2712085" cy="1195705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609600"/>
            <a:ext cx="10968990" cy="1271905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>
                <a:solidFill>
                  <a:srgbClr val="C55D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Представьте, что</a:t>
            </a:r>
            <a:r>
              <a:rPr lang="ru-RU" altLang="en-US" b="1">
                <a:solidFill>
                  <a:srgbClr val="C55D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итоговое собеседование -</a:t>
            </a:r>
            <a:r>
              <a:rPr lang="en-US" altLang="en-US" b="1">
                <a:solidFill>
                  <a:srgbClr val="C55D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экзамен, а ваш личный подкаст: вы уверенно ведёте тему, а проверяющий просто слушает и кивает. Пусть сегодня ваш “микрофон” будет включён на максимум!</a:t>
            </a:r>
          </a:p>
        </p:txBody>
      </p:sp>
      <p:pic>
        <p:nvPicPr>
          <p:cNvPr id="4" name="Изображение 3" descr="ff80ea3ab69611f1956f520d3b9467fa_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5565" y="1881505"/>
            <a:ext cx="4414520" cy="44145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72465" y="393065"/>
            <a:ext cx="10968990" cy="2821305"/>
          </a:xfrm>
        </p:spPr>
        <p:txBody>
          <a:bodyPr/>
          <a:lstStyle/>
          <a:p>
            <a:r>
              <a:rPr lang="ru-RU" altLang="en-US" b="1">
                <a:solidFill>
                  <a:schemeClr val="tx1"/>
                </a:solidFill>
              </a:rPr>
              <a:t>При подготовке пособия использовались источники:</a:t>
            </a:r>
          </a:p>
          <a:p>
            <a:r>
              <a:rPr lang="en-US" altLang="ru-RU">
                <a:hlinkClick r:id="rId4" action="ppaction://hlinkfile"/>
              </a:rPr>
              <a:t>https://fipi.ru/itogovoye-sobesedovaniye?ysclid=mubbtlc9y4837908607</a:t>
            </a:r>
            <a:r>
              <a:rPr lang="ru-RU" altLang="en-US"/>
              <a:t> </a:t>
            </a:r>
            <a:endParaRPr lang="en-US" altLang="ru-RU"/>
          </a:p>
          <a:p>
            <a:r>
              <a:rPr lang="en-US" altLang="ru-RU">
                <a:hlinkClick r:id="rId5" action="ppaction://hlinkfile"/>
              </a:rPr>
              <a:t>https://rustutors.ru/ustsobes/ustvar/2188-itogovoe-sobesedovanie-2020-variant-1-o-nikuline.html</a:t>
            </a:r>
            <a:endParaRPr lang="en-US" altLang="ru-RU"/>
          </a:p>
          <a:p>
            <a:r>
              <a:rPr lang="en-US" altLang="ru-RU">
                <a:hlinkClick r:id="rId6" action="ppaction://hlinkfile"/>
              </a:rPr>
              <a:t>https://nsportal.ru/shkola/russkiy-yazyk/library/2019/02/03/klishe-dlya-monologicheskogo-vyskazyvaniya-na-itogovom</a:t>
            </a:r>
            <a:endParaRPr lang="en-US" altLang="ru-RU"/>
          </a:p>
          <a:p>
            <a:pPr marL="0" indent="0">
              <a:buNone/>
            </a:pPr>
            <a:endParaRPr lang="en-US" altLang="ru-RU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29*153"/>
  <p:tag name="TABLE_ENDDRAG_RECT" val="66*115*729*15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1475</Words>
  <Application>Microsoft Office PowerPoint</Application>
  <PresentationFormat>Широкоэкранный</PresentationFormat>
  <Paragraphs>137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Symbol</vt:lpstr>
      <vt:lpstr>Times New Roman</vt:lpstr>
      <vt:lpstr>Wingdings</vt:lpstr>
      <vt:lpstr>WPS</vt:lpstr>
      <vt:lpstr>Итоговое собеседование</vt:lpstr>
      <vt:lpstr>Итоговое собеседование (ИС)</vt:lpstr>
      <vt:lpstr>Важные нюансы </vt:lpstr>
      <vt:lpstr>Структура ИС-2027</vt:lpstr>
      <vt:lpstr>Критерии оценивания ИС-2027</vt:lpstr>
      <vt:lpstr>Задание 1. Чтение текста вслух</vt:lpstr>
      <vt:lpstr>Задание 2. Беседа по тексту (участие в диалоге)</vt:lpstr>
      <vt:lpstr>Задание 3. Монологическое высказывание.</vt:lpstr>
      <vt:lpstr>Задание 3. Монологическое высказывание.</vt:lpstr>
      <vt:lpstr>Задание 3. Монологическое высказывание.</vt:lpstr>
      <vt:lpstr>Задание 3. Монологическое высказывание.</vt:lpstr>
      <vt:lpstr>Задание 3. Монологическое высказывание.</vt:lpstr>
      <vt:lpstr>Задание 3. Монологическое высказывание.</vt:lpstr>
      <vt:lpstr>Задание 3. Монологическое высказывание.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Итоговое собеседование</dc:title>
  <dc:creator>Marina</dc:creator>
  <cp:lastModifiedBy>Пользователь</cp:lastModifiedBy>
  <cp:revision>3</cp:revision>
  <dcterms:created xsi:type="dcterms:W3CDTF">2026-09-22T14:00:11Z</dcterms:created>
  <dcterms:modified xsi:type="dcterms:W3CDTF">2026-10-13T06:41:31Z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2CC5ACB10BE1436D98B9DB6936524680_13</vt:lpwstr>
  </property>
</Properties>
</file>