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8" r:id="rId1"/>
  </p:sldMasterIdLst>
  <p:sldIdLst>
    <p:sldId id="256" r:id="rId2"/>
    <p:sldId id="262" r:id="rId3"/>
    <p:sldId id="263" r:id="rId4"/>
    <p:sldId id="264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6" r:id="rId25"/>
    <p:sldId id="288" r:id="rId26"/>
    <p:sldId id="289" r:id="rId2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7178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9028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4669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9/21/2022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019523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0472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31403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717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4427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848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559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024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793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5868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/>
          <p:cNvGrpSpPr/>
          <p:nvPr/>
        </p:nvGrpSpPr>
        <p:grpSpPr>
          <a:xfrm>
            <a:off x="1094368" y="1967569"/>
            <a:ext cx="6955790" cy="3859529"/>
            <a:chOff x="1094368" y="1967569"/>
            <a:chExt cx="6955790" cy="3859529"/>
          </a:xfrm>
        </p:grpSpPr>
        <p:sp>
          <p:nvSpPr>
            <p:cNvPr id="5" name="object 5"/>
            <p:cNvSpPr/>
            <p:nvPr/>
          </p:nvSpPr>
          <p:spPr>
            <a:xfrm>
              <a:off x="1115618" y="1988819"/>
              <a:ext cx="6913245" cy="3816985"/>
            </a:xfrm>
            <a:custGeom>
              <a:avLst/>
              <a:gdLst/>
              <a:ahLst/>
              <a:cxnLst/>
              <a:rect l="l" t="t" r="r" b="b"/>
              <a:pathLst>
                <a:path w="6913245" h="3816985">
                  <a:moveTo>
                    <a:pt x="6276670" y="0"/>
                  </a:moveTo>
                  <a:lnTo>
                    <a:pt x="636092" y="0"/>
                  </a:lnTo>
                  <a:lnTo>
                    <a:pt x="588622" y="1745"/>
                  </a:lnTo>
                  <a:lnTo>
                    <a:pt x="542100" y="6898"/>
                  </a:lnTo>
                  <a:lnTo>
                    <a:pt x="496647" y="15337"/>
                  </a:lnTo>
                  <a:lnTo>
                    <a:pt x="452388" y="26937"/>
                  </a:lnTo>
                  <a:lnTo>
                    <a:pt x="409445" y="41577"/>
                  </a:lnTo>
                  <a:lnTo>
                    <a:pt x="367941" y="59132"/>
                  </a:lnTo>
                  <a:lnTo>
                    <a:pt x="327999" y="79481"/>
                  </a:lnTo>
                  <a:lnTo>
                    <a:pt x="289743" y="102499"/>
                  </a:lnTo>
                  <a:lnTo>
                    <a:pt x="253294" y="128063"/>
                  </a:lnTo>
                  <a:lnTo>
                    <a:pt x="218777" y="156052"/>
                  </a:lnTo>
                  <a:lnTo>
                    <a:pt x="186315" y="186340"/>
                  </a:lnTo>
                  <a:lnTo>
                    <a:pt x="156030" y="218806"/>
                  </a:lnTo>
                  <a:lnTo>
                    <a:pt x="128045" y="253327"/>
                  </a:lnTo>
                  <a:lnTo>
                    <a:pt x="102483" y="289778"/>
                  </a:lnTo>
                  <a:lnTo>
                    <a:pt x="79469" y="328038"/>
                  </a:lnTo>
                  <a:lnTo>
                    <a:pt x="59123" y="367982"/>
                  </a:lnTo>
                  <a:lnTo>
                    <a:pt x="41570" y="409489"/>
                  </a:lnTo>
                  <a:lnTo>
                    <a:pt x="26933" y="452434"/>
                  </a:lnTo>
                  <a:lnTo>
                    <a:pt x="15334" y="496695"/>
                  </a:lnTo>
                  <a:lnTo>
                    <a:pt x="6897" y="542149"/>
                  </a:lnTo>
                  <a:lnTo>
                    <a:pt x="1744" y="588673"/>
                  </a:lnTo>
                  <a:lnTo>
                    <a:pt x="0" y="636142"/>
                  </a:lnTo>
                  <a:lnTo>
                    <a:pt x="0" y="3180334"/>
                  </a:lnTo>
                  <a:lnTo>
                    <a:pt x="1744" y="3227803"/>
                  </a:lnTo>
                  <a:lnTo>
                    <a:pt x="6897" y="3274326"/>
                  </a:lnTo>
                  <a:lnTo>
                    <a:pt x="15334" y="3319779"/>
                  </a:lnTo>
                  <a:lnTo>
                    <a:pt x="26933" y="3364038"/>
                  </a:lnTo>
                  <a:lnTo>
                    <a:pt x="41570" y="3406982"/>
                  </a:lnTo>
                  <a:lnTo>
                    <a:pt x="59123" y="3448487"/>
                  </a:lnTo>
                  <a:lnTo>
                    <a:pt x="79469" y="3488429"/>
                  </a:lnTo>
                  <a:lnTo>
                    <a:pt x="102483" y="3526686"/>
                  </a:lnTo>
                  <a:lnTo>
                    <a:pt x="128045" y="3563135"/>
                  </a:lnTo>
                  <a:lnTo>
                    <a:pt x="156030" y="3597653"/>
                  </a:lnTo>
                  <a:lnTo>
                    <a:pt x="186315" y="3630117"/>
                  </a:lnTo>
                  <a:lnTo>
                    <a:pt x="218777" y="3660403"/>
                  </a:lnTo>
                  <a:lnTo>
                    <a:pt x="253294" y="3688388"/>
                  </a:lnTo>
                  <a:lnTo>
                    <a:pt x="289743" y="3713951"/>
                  </a:lnTo>
                  <a:lnTo>
                    <a:pt x="327999" y="3736966"/>
                  </a:lnTo>
                  <a:lnTo>
                    <a:pt x="367941" y="3757312"/>
                  </a:lnTo>
                  <a:lnTo>
                    <a:pt x="409445" y="3774866"/>
                  </a:lnTo>
                  <a:lnTo>
                    <a:pt x="452388" y="3789504"/>
                  </a:lnTo>
                  <a:lnTo>
                    <a:pt x="496647" y="3801103"/>
                  </a:lnTo>
                  <a:lnTo>
                    <a:pt x="542100" y="3809541"/>
                  </a:lnTo>
                  <a:lnTo>
                    <a:pt x="588622" y="3814693"/>
                  </a:lnTo>
                  <a:lnTo>
                    <a:pt x="636092" y="3816438"/>
                  </a:lnTo>
                  <a:lnTo>
                    <a:pt x="6276670" y="3816438"/>
                  </a:lnTo>
                  <a:lnTo>
                    <a:pt x="6324140" y="3814693"/>
                  </a:lnTo>
                  <a:lnTo>
                    <a:pt x="6370663" y="3809541"/>
                  </a:lnTo>
                  <a:lnTo>
                    <a:pt x="6416117" y="3801103"/>
                  </a:lnTo>
                  <a:lnTo>
                    <a:pt x="6460378" y="3789504"/>
                  </a:lnTo>
                  <a:lnTo>
                    <a:pt x="6503323" y="3774866"/>
                  </a:lnTo>
                  <a:lnTo>
                    <a:pt x="6544830" y="3757312"/>
                  </a:lnTo>
                  <a:lnTo>
                    <a:pt x="6584774" y="3736966"/>
                  </a:lnTo>
                  <a:lnTo>
                    <a:pt x="6623034" y="3713951"/>
                  </a:lnTo>
                  <a:lnTo>
                    <a:pt x="6659486" y="3688388"/>
                  </a:lnTo>
                  <a:lnTo>
                    <a:pt x="6694006" y="3660403"/>
                  </a:lnTo>
                  <a:lnTo>
                    <a:pt x="6726472" y="3630117"/>
                  </a:lnTo>
                  <a:lnTo>
                    <a:pt x="6756761" y="3597653"/>
                  </a:lnTo>
                  <a:lnTo>
                    <a:pt x="6784749" y="3563135"/>
                  </a:lnTo>
                  <a:lnTo>
                    <a:pt x="6810313" y="3526686"/>
                  </a:lnTo>
                  <a:lnTo>
                    <a:pt x="6833332" y="3488429"/>
                  </a:lnTo>
                  <a:lnTo>
                    <a:pt x="6853680" y="3448487"/>
                  </a:lnTo>
                  <a:lnTo>
                    <a:pt x="6871235" y="3406982"/>
                  </a:lnTo>
                  <a:lnTo>
                    <a:pt x="6885875" y="3364038"/>
                  </a:lnTo>
                  <a:lnTo>
                    <a:pt x="6897476" y="3319779"/>
                  </a:lnTo>
                  <a:lnTo>
                    <a:pt x="6905914" y="3274326"/>
                  </a:lnTo>
                  <a:lnTo>
                    <a:pt x="6911068" y="3227803"/>
                  </a:lnTo>
                  <a:lnTo>
                    <a:pt x="6912813" y="3180334"/>
                  </a:lnTo>
                  <a:lnTo>
                    <a:pt x="6912813" y="636142"/>
                  </a:lnTo>
                  <a:lnTo>
                    <a:pt x="6911068" y="588673"/>
                  </a:lnTo>
                  <a:lnTo>
                    <a:pt x="6905914" y="542149"/>
                  </a:lnTo>
                  <a:lnTo>
                    <a:pt x="6897476" y="496695"/>
                  </a:lnTo>
                  <a:lnTo>
                    <a:pt x="6885875" y="452434"/>
                  </a:lnTo>
                  <a:lnTo>
                    <a:pt x="6871235" y="409489"/>
                  </a:lnTo>
                  <a:lnTo>
                    <a:pt x="6853680" y="367982"/>
                  </a:lnTo>
                  <a:lnTo>
                    <a:pt x="6833332" y="328038"/>
                  </a:lnTo>
                  <a:lnTo>
                    <a:pt x="6810313" y="289778"/>
                  </a:lnTo>
                  <a:lnTo>
                    <a:pt x="6784749" y="253327"/>
                  </a:lnTo>
                  <a:lnTo>
                    <a:pt x="6756761" y="218806"/>
                  </a:lnTo>
                  <a:lnTo>
                    <a:pt x="6726472" y="186340"/>
                  </a:lnTo>
                  <a:lnTo>
                    <a:pt x="6694006" y="156052"/>
                  </a:lnTo>
                  <a:lnTo>
                    <a:pt x="6659486" y="128063"/>
                  </a:lnTo>
                  <a:lnTo>
                    <a:pt x="6623034" y="102499"/>
                  </a:lnTo>
                  <a:lnTo>
                    <a:pt x="6584774" y="79481"/>
                  </a:lnTo>
                  <a:lnTo>
                    <a:pt x="6544830" y="59132"/>
                  </a:lnTo>
                  <a:lnTo>
                    <a:pt x="6503323" y="41577"/>
                  </a:lnTo>
                  <a:lnTo>
                    <a:pt x="6460378" y="26937"/>
                  </a:lnTo>
                  <a:lnTo>
                    <a:pt x="6416117" y="15337"/>
                  </a:lnTo>
                  <a:lnTo>
                    <a:pt x="6370663" y="6898"/>
                  </a:lnTo>
                  <a:lnTo>
                    <a:pt x="6324140" y="1745"/>
                  </a:lnTo>
                  <a:lnTo>
                    <a:pt x="62766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115618" y="1988819"/>
              <a:ext cx="6913245" cy="3816985"/>
            </a:xfrm>
            <a:custGeom>
              <a:avLst/>
              <a:gdLst/>
              <a:ahLst/>
              <a:cxnLst/>
              <a:rect l="l" t="t" r="r" b="b"/>
              <a:pathLst>
                <a:path w="6913245" h="3816985">
                  <a:moveTo>
                    <a:pt x="0" y="636142"/>
                  </a:moveTo>
                  <a:lnTo>
                    <a:pt x="1744" y="588673"/>
                  </a:lnTo>
                  <a:lnTo>
                    <a:pt x="6897" y="542149"/>
                  </a:lnTo>
                  <a:lnTo>
                    <a:pt x="15334" y="496695"/>
                  </a:lnTo>
                  <a:lnTo>
                    <a:pt x="26933" y="452434"/>
                  </a:lnTo>
                  <a:lnTo>
                    <a:pt x="41570" y="409489"/>
                  </a:lnTo>
                  <a:lnTo>
                    <a:pt x="59123" y="367982"/>
                  </a:lnTo>
                  <a:lnTo>
                    <a:pt x="79469" y="328038"/>
                  </a:lnTo>
                  <a:lnTo>
                    <a:pt x="102483" y="289778"/>
                  </a:lnTo>
                  <a:lnTo>
                    <a:pt x="128045" y="253327"/>
                  </a:lnTo>
                  <a:lnTo>
                    <a:pt x="156030" y="218806"/>
                  </a:lnTo>
                  <a:lnTo>
                    <a:pt x="186315" y="186340"/>
                  </a:lnTo>
                  <a:lnTo>
                    <a:pt x="218777" y="156052"/>
                  </a:lnTo>
                  <a:lnTo>
                    <a:pt x="253294" y="128063"/>
                  </a:lnTo>
                  <a:lnTo>
                    <a:pt x="289743" y="102499"/>
                  </a:lnTo>
                  <a:lnTo>
                    <a:pt x="327999" y="79481"/>
                  </a:lnTo>
                  <a:lnTo>
                    <a:pt x="367941" y="59132"/>
                  </a:lnTo>
                  <a:lnTo>
                    <a:pt x="409445" y="41577"/>
                  </a:lnTo>
                  <a:lnTo>
                    <a:pt x="452388" y="26937"/>
                  </a:lnTo>
                  <a:lnTo>
                    <a:pt x="496647" y="15337"/>
                  </a:lnTo>
                  <a:lnTo>
                    <a:pt x="542100" y="6898"/>
                  </a:lnTo>
                  <a:lnTo>
                    <a:pt x="588622" y="1745"/>
                  </a:lnTo>
                  <a:lnTo>
                    <a:pt x="636092" y="0"/>
                  </a:lnTo>
                  <a:lnTo>
                    <a:pt x="6276670" y="0"/>
                  </a:lnTo>
                  <a:lnTo>
                    <a:pt x="6324140" y="1745"/>
                  </a:lnTo>
                  <a:lnTo>
                    <a:pt x="6370663" y="6898"/>
                  </a:lnTo>
                  <a:lnTo>
                    <a:pt x="6416117" y="15337"/>
                  </a:lnTo>
                  <a:lnTo>
                    <a:pt x="6460378" y="26937"/>
                  </a:lnTo>
                  <a:lnTo>
                    <a:pt x="6503323" y="41577"/>
                  </a:lnTo>
                  <a:lnTo>
                    <a:pt x="6544830" y="59132"/>
                  </a:lnTo>
                  <a:lnTo>
                    <a:pt x="6584774" y="79481"/>
                  </a:lnTo>
                  <a:lnTo>
                    <a:pt x="6623034" y="102499"/>
                  </a:lnTo>
                  <a:lnTo>
                    <a:pt x="6659486" y="128063"/>
                  </a:lnTo>
                  <a:lnTo>
                    <a:pt x="6694006" y="156052"/>
                  </a:lnTo>
                  <a:lnTo>
                    <a:pt x="6726472" y="186340"/>
                  </a:lnTo>
                  <a:lnTo>
                    <a:pt x="6756761" y="218806"/>
                  </a:lnTo>
                  <a:lnTo>
                    <a:pt x="6784749" y="253327"/>
                  </a:lnTo>
                  <a:lnTo>
                    <a:pt x="6810313" y="289778"/>
                  </a:lnTo>
                  <a:lnTo>
                    <a:pt x="6833332" y="328038"/>
                  </a:lnTo>
                  <a:lnTo>
                    <a:pt x="6853680" y="367982"/>
                  </a:lnTo>
                  <a:lnTo>
                    <a:pt x="6871235" y="409489"/>
                  </a:lnTo>
                  <a:lnTo>
                    <a:pt x="6885875" y="452434"/>
                  </a:lnTo>
                  <a:lnTo>
                    <a:pt x="6897476" y="496695"/>
                  </a:lnTo>
                  <a:lnTo>
                    <a:pt x="6905914" y="542149"/>
                  </a:lnTo>
                  <a:lnTo>
                    <a:pt x="6911068" y="588673"/>
                  </a:lnTo>
                  <a:lnTo>
                    <a:pt x="6912813" y="636142"/>
                  </a:lnTo>
                  <a:lnTo>
                    <a:pt x="6912813" y="3180334"/>
                  </a:lnTo>
                  <a:lnTo>
                    <a:pt x="6911068" y="3227803"/>
                  </a:lnTo>
                  <a:lnTo>
                    <a:pt x="6905914" y="3274326"/>
                  </a:lnTo>
                  <a:lnTo>
                    <a:pt x="6897476" y="3319779"/>
                  </a:lnTo>
                  <a:lnTo>
                    <a:pt x="6885875" y="3364038"/>
                  </a:lnTo>
                  <a:lnTo>
                    <a:pt x="6871235" y="3406982"/>
                  </a:lnTo>
                  <a:lnTo>
                    <a:pt x="6853680" y="3448487"/>
                  </a:lnTo>
                  <a:lnTo>
                    <a:pt x="6833332" y="3488429"/>
                  </a:lnTo>
                  <a:lnTo>
                    <a:pt x="6810313" y="3526686"/>
                  </a:lnTo>
                  <a:lnTo>
                    <a:pt x="6784749" y="3563135"/>
                  </a:lnTo>
                  <a:lnTo>
                    <a:pt x="6756761" y="3597653"/>
                  </a:lnTo>
                  <a:lnTo>
                    <a:pt x="6726472" y="3630117"/>
                  </a:lnTo>
                  <a:lnTo>
                    <a:pt x="6694006" y="3660403"/>
                  </a:lnTo>
                  <a:lnTo>
                    <a:pt x="6659486" y="3688388"/>
                  </a:lnTo>
                  <a:lnTo>
                    <a:pt x="6623034" y="3713951"/>
                  </a:lnTo>
                  <a:lnTo>
                    <a:pt x="6584774" y="3736966"/>
                  </a:lnTo>
                  <a:lnTo>
                    <a:pt x="6544830" y="3757312"/>
                  </a:lnTo>
                  <a:lnTo>
                    <a:pt x="6503323" y="3774866"/>
                  </a:lnTo>
                  <a:lnTo>
                    <a:pt x="6460378" y="3789504"/>
                  </a:lnTo>
                  <a:lnTo>
                    <a:pt x="6416117" y="3801103"/>
                  </a:lnTo>
                  <a:lnTo>
                    <a:pt x="6370663" y="3809541"/>
                  </a:lnTo>
                  <a:lnTo>
                    <a:pt x="6324140" y="3814693"/>
                  </a:lnTo>
                  <a:lnTo>
                    <a:pt x="6276670" y="3816438"/>
                  </a:lnTo>
                  <a:lnTo>
                    <a:pt x="636092" y="3816438"/>
                  </a:lnTo>
                  <a:lnTo>
                    <a:pt x="588622" y="3814693"/>
                  </a:lnTo>
                  <a:lnTo>
                    <a:pt x="542100" y="3809541"/>
                  </a:lnTo>
                  <a:lnTo>
                    <a:pt x="496647" y="3801103"/>
                  </a:lnTo>
                  <a:lnTo>
                    <a:pt x="452388" y="3789504"/>
                  </a:lnTo>
                  <a:lnTo>
                    <a:pt x="409445" y="3774866"/>
                  </a:lnTo>
                  <a:lnTo>
                    <a:pt x="367941" y="3757312"/>
                  </a:lnTo>
                  <a:lnTo>
                    <a:pt x="327999" y="3736966"/>
                  </a:lnTo>
                  <a:lnTo>
                    <a:pt x="289743" y="3713951"/>
                  </a:lnTo>
                  <a:lnTo>
                    <a:pt x="253294" y="3688388"/>
                  </a:lnTo>
                  <a:lnTo>
                    <a:pt x="218777" y="3660403"/>
                  </a:lnTo>
                  <a:lnTo>
                    <a:pt x="186315" y="3630117"/>
                  </a:lnTo>
                  <a:lnTo>
                    <a:pt x="156030" y="3597653"/>
                  </a:lnTo>
                  <a:lnTo>
                    <a:pt x="128045" y="3563135"/>
                  </a:lnTo>
                  <a:lnTo>
                    <a:pt x="102483" y="3526686"/>
                  </a:lnTo>
                  <a:lnTo>
                    <a:pt x="79469" y="3488429"/>
                  </a:lnTo>
                  <a:lnTo>
                    <a:pt x="59123" y="3448487"/>
                  </a:lnTo>
                  <a:lnTo>
                    <a:pt x="41570" y="3406982"/>
                  </a:lnTo>
                  <a:lnTo>
                    <a:pt x="26933" y="3364038"/>
                  </a:lnTo>
                  <a:lnTo>
                    <a:pt x="15334" y="3319779"/>
                  </a:lnTo>
                  <a:lnTo>
                    <a:pt x="6897" y="3274326"/>
                  </a:lnTo>
                  <a:lnTo>
                    <a:pt x="1744" y="3227803"/>
                  </a:lnTo>
                  <a:lnTo>
                    <a:pt x="0" y="3180334"/>
                  </a:lnTo>
                  <a:lnTo>
                    <a:pt x="0" y="636142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479041" y="1875307"/>
            <a:ext cx="6184900" cy="3867150"/>
          </a:xfrm>
          <a:prstGeom prst="rect">
            <a:avLst/>
          </a:prstGeom>
        </p:spPr>
        <p:txBody>
          <a:bodyPr vert="horz" wrap="square" lIns="0" tIns="22606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780"/>
              </a:spcBef>
            </a:pPr>
            <a:r>
              <a:rPr sz="2800" b="1" spc="-20" dirty="0">
                <a:latin typeface="Times New Roman"/>
                <a:cs typeface="Times New Roman"/>
              </a:rPr>
              <a:t>ПРЕЗЕНТАЦИЯ</a:t>
            </a:r>
            <a:endParaRPr sz="2800">
              <a:latin typeface="Times New Roman"/>
              <a:cs typeface="Times New Roman"/>
            </a:endParaRPr>
          </a:p>
          <a:p>
            <a:pPr marL="12700" marR="5080" indent="1270" algn="ctr">
              <a:lnSpc>
                <a:spcPct val="150000"/>
              </a:lnSpc>
              <a:spcBef>
                <a:spcPts val="5"/>
              </a:spcBef>
            </a:pPr>
            <a:r>
              <a:rPr sz="2800" b="1" spc="-30" dirty="0">
                <a:latin typeface="Times New Roman"/>
                <a:cs typeface="Times New Roman"/>
              </a:rPr>
              <a:t>АДАПТИРОВАННОЙ</a:t>
            </a:r>
            <a:r>
              <a:rPr sz="2800" b="1" spc="3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ОСНОВНОЙ 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70" dirty="0">
                <a:latin typeface="Times New Roman"/>
                <a:cs typeface="Times New Roman"/>
              </a:rPr>
              <a:t>ОБРАЗОВАТЕЛЬНОЙ</a:t>
            </a:r>
            <a:r>
              <a:rPr sz="2800" b="1" spc="15" dirty="0">
                <a:latin typeface="Times New Roman"/>
                <a:cs typeface="Times New Roman"/>
              </a:rPr>
              <a:t> </a:t>
            </a:r>
            <a:r>
              <a:rPr sz="2800" b="1" spc="-50" dirty="0">
                <a:latin typeface="Times New Roman"/>
                <a:cs typeface="Times New Roman"/>
              </a:rPr>
              <a:t>ПРОГРАММЫ </a:t>
            </a:r>
            <a:r>
              <a:rPr sz="2800" b="1" spc="-68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ДЛЯ</a:t>
            </a:r>
            <a:r>
              <a:rPr sz="2800" b="1" spc="-10" dirty="0">
                <a:latin typeface="Times New Roman"/>
                <a:cs typeface="Times New Roman"/>
              </a:rPr>
              <a:t> ДЕТЕЙ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С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b="1" spc="-15" dirty="0">
                <a:latin typeface="Times New Roman"/>
                <a:cs typeface="Times New Roman"/>
              </a:rPr>
              <a:t>НАРУШЕНИЯМИ</a:t>
            </a:r>
            <a:endParaRPr sz="2800">
              <a:latin typeface="Times New Roman"/>
              <a:cs typeface="Times New Roman"/>
            </a:endParaRPr>
          </a:p>
          <a:p>
            <a:pPr marL="645160" marR="634365" algn="ctr">
              <a:lnSpc>
                <a:spcPts val="5040"/>
              </a:lnSpc>
              <a:spcBef>
                <a:spcPts val="245"/>
              </a:spcBef>
            </a:pPr>
            <a:r>
              <a:rPr sz="2800" b="1" spc="-5" dirty="0">
                <a:latin typeface="Times New Roman"/>
                <a:cs typeface="Times New Roman"/>
              </a:rPr>
              <a:t>ОП</a:t>
            </a:r>
            <a:r>
              <a:rPr sz="2800" b="1" spc="-20" dirty="0">
                <a:latin typeface="Times New Roman"/>
                <a:cs typeface="Times New Roman"/>
              </a:rPr>
              <a:t>О</a:t>
            </a:r>
            <a:r>
              <a:rPr sz="2800" b="1" spc="-5" dirty="0">
                <a:latin typeface="Times New Roman"/>
                <a:cs typeface="Times New Roman"/>
              </a:rPr>
              <a:t>РН</a:t>
            </a:r>
            <a:r>
              <a:rPr sz="2800" b="1" spc="-15" dirty="0">
                <a:latin typeface="Times New Roman"/>
                <a:cs typeface="Times New Roman"/>
              </a:rPr>
              <a:t>О</a:t>
            </a:r>
            <a:r>
              <a:rPr sz="2800" b="1" spc="-5" dirty="0">
                <a:latin typeface="Times New Roman"/>
                <a:cs typeface="Times New Roman"/>
              </a:rPr>
              <a:t>-Д</a:t>
            </a:r>
            <a:r>
              <a:rPr sz="2800" b="1" spc="-15" dirty="0">
                <a:latin typeface="Times New Roman"/>
                <a:cs typeface="Times New Roman"/>
              </a:rPr>
              <a:t>В</a:t>
            </a:r>
            <a:r>
              <a:rPr sz="2800" b="1" spc="-5" dirty="0">
                <a:latin typeface="Times New Roman"/>
                <a:cs typeface="Times New Roman"/>
              </a:rPr>
              <a:t>И</a:t>
            </a:r>
            <a:r>
              <a:rPr sz="2800" b="1" spc="-310" dirty="0">
                <a:latin typeface="Times New Roman"/>
                <a:cs typeface="Times New Roman"/>
              </a:rPr>
              <a:t>Г</a:t>
            </a:r>
            <a:r>
              <a:rPr sz="2800" b="1" spc="-250" dirty="0">
                <a:latin typeface="Times New Roman"/>
                <a:cs typeface="Times New Roman"/>
              </a:rPr>
              <a:t>А</a:t>
            </a:r>
            <a:r>
              <a:rPr sz="2800" b="1" spc="-5" dirty="0">
                <a:latin typeface="Times New Roman"/>
                <a:cs typeface="Times New Roman"/>
              </a:rPr>
              <a:t>Т</a:t>
            </a:r>
            <a:r>
              <a:rPr sz="2800" b="1" spc="-50" dirty="0">
                <a:latin typeface="Times New Roman"/>
                <a:cs typeface="Times New Roman"/>
              </a:rPr>
              <a:t>Е</a:t>
            </a:r>
            <a:r>
              <a:rPr sz="2800" b="1" spc="-10" dirty="0">
                <a:latin typeface="Times New Roman"/>
                <a:cs typeface="Times New Roman"/>
              </a:rPr>
              <a:t>ЛЬН</a:t>
            </a:r>
            <a:r>
              <a:rPr sz="2800" b="1" dirty="0">
                <a:latin typeface="Times New Roman"/>
                <a:cs typeface="Times New Roman"/>
              </a:rPr>
              <a:t>О</a:t>
            </a:r>
            <a:r>
              <a:rPr sz="2800" b="1" spc="-85" dirty="0">
                <a:latin typeface="Times New Roman"/>
                <a:cs typeface="Times New Roman"/>
              </a:rPr>
              <a:t>Г</a:t>
            </a:r>
            <a:r>
              <a:rPr sz="2800" b="1" spc="-5" dirty="0">
                <a:latin typeface="Times New Roman"/>
                <a:cs typeface="Times New Roman"/>
              </a:rPr>
              <a:t>О  </a:t>
            </a:r>
            <a:r>
              <a:rPr sz="2800" b="1" spc="-110" dirty="0">
                <a:latin typeface="Times New Roman"/>
                <a:cs typeface="Times New Roman"/>
              </a:rPr>
              <a:t>АППАРАТА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8349" y="415971"/>
            <a:ext cx="63251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 дошкольного образования муниципального автономного общеобразовательного учреждения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Яровской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средней общеобразовательной школы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Тюменского муниципального района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9272" y="950397"/>
            <a:ext cx="8340725" cy="4037003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0"/>
              </a:spcBef>
            </a:pPr>
            <a:r>
              <a:rPr sz="2000" b="1" i="1" dirty="0">
                <a:latin typeface="Times New Roman"/>
                <a:cs typeface="Times New Roman"/>
              </a:rPr>
              <a:t>Основное</a:t>
            </a:r>
            <a:r>
              <a:rPr sz="2000" b="1" i="1" spc="-55" dirty="0">
                <a:latin typeface="Times New Roman"/>
                <a:cs typeface="Times New Roman"/>
              </a:rPr>
              <a:t> </a:t>
            </a:r>
            <a:r>
              <a:rPr sz="2000" b="1" i="1" spc="-15" dirty="0">
                <a:latin typeface="Times New Roman"/>
                <a:cs typeface="Times New Roman"/>
              </a:rPr>
              <a:t>содержание</a:t>
            </a:r>
            <a:r>
              <a:rPr sz="2000" b="1" i="1" spc="-5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образовательной</a:t>
            </a:r>
            <a:r>
              <a:rPr sz="2000" b="1" i="1" spc="-4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деятельности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с</a:t>
            </a:r>
            <a:r>
              <a:rPr sz="2000" b="1" i="1" spc="-15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Times New Roman"/>
                <a:cs typeface="Times New Roman"/>
              </a:rPr>
              <a:t>детьми</a:t>
            </a:r>
            <a:endParaRPr sz="20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sz="2000" b="1" i="1" spc="-10" dirty="0">
                <a:latin typeface="Times New Roman"/>
                <a:cs typeface="Times New Roman"/>
              </a:rPr>
              <a:t>среднего</a:t>
            </a:r>
            <a:r>
              <a:rPr sz="2000" b="1" i="1" spc="-45" dirty="0">
                <a:latin typeface="Times New Roman"/>
                <a:cs typeface="Times New Roman"/>
              </a:rPr>
              <a:t> </a:t>
            </a:r>
            <a:r>
              <a:rPr sz="2000" b="1" i="1" spc="-15" dirty="0">
                <a:latin typeface="Times New Roman"/>
                <a:cs typeface="Times New Roman"/>
              </a:rPr>
              <a:t>дошкольного</a:t>
            </a:r>
            <a:r>
              <a:rPr sz="2000" b="1" i="1" spc="-40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возраста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433070" indent="-148590">
              <a:lnSpc>
                <a:spcPct val="100000"/>
              </a:lnSpc>
              <a:buChar char="-"/>
              <a:tabLst>
                <a:tab pos="433705" algn="l"/>
              </a:tabLst>
            </a:pPr>
            <a:r>
              <a:rPr sz="2000" spc="-5" dirty="0">
                <a:latin typeface="Times New Roman"/>
                <a:cs typeface="Times New Roman"/>
              </a:rPr>
              <a:t>повышение</a:t>
            </a:r>
            <a:r>
              <a:rPr sz="2000" spc="-10" dirty="0">
                <a:latin typeface="Times New Roman"/>
                <a:cs typeface="Times New Roman"/>
              </a:rPr>
              <a:t> познавательной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активности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детей с </a:t>
            </a:r>
            <a:r>
              <a:rPr sz="2000" spc="-20" dirty="0">
                <a:latin typeface="Times New Roman"/>
                <a:cs typeface="Times New Roman"/>
              </a:rPr>
              <a:t>НОДА;</a:t>
            </a:r>
            <a:endParaRPr sz="2000" dirty="0">
              <a:latin typeface="Times New Roman"/>
              <a:cs typeface="Times New Roman"/>
            </a:endParaRPr>
          </a:p>
          <a:p>
            <a:pPr marL="433070" indent="-148590">
              <a:lnSpc>
                <a:spcPct val="100000"/>
              </a:lnSpc>
              <a:spcBef>
                <a:spcPts val="1200"/>
              </a:spcBef>
              <a:buChar char="-"/>
              <a:tabLst>
                <a:tab pos="433705" algn="l"/>
              </a:tabLst>
            </a:pPr>
            <a:r>
              <a:rPr sz="2000" dirty="0">
                <a:latin typeface="Times New Roman"/>
                <a:cs typeface="Times New Roman"/>
              </a:rPr>
              <a:t>обогащение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их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сенсомоторного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5" dirty="0" err="1">
                <a:latin typeface="Times New Roman"/>
                <a:cs typeface="Times New Roman"/>
              </a:rPr>
              <a:t>сенсорного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 err="1" smtClean="0">
                <a:latin typeface="Times New Roman"/>
                <a:cs typeface="Times New Roman"/>
              </a:rPr>
              <a:t>опыта</a:t>
            </a:r>
            <a:r>
              <a:rPr sz="2000" dirty="0" smtClean="0">
                <a:latin typeface="Times New Roman"/>
                <a:cs typeface="Times New Roman"/>
              </a:rPr>
              <a:t>;</a:t>
            </a:r>
            <a:endParaRPr lang="ru-RU" sz="2000" dirty="0">
              <a:latin typeface="Times New Roman"/>
              <a:cs typeface="Times New Roman"/>
            </a:endParaRPr>
          </a:p>
          <a:p>
            <a:pPr marL="433070" indent="-148590">
              <a:lnSpc>
                <a:spcPct val="100000"/>
              </a:lnSpc>
              <a:spcBef>
                <a:spcPts val="1200"/>
              </a:spcBef>
              <a:buChar char="-"/>
              <a:tabLst>
                <a:tab pos="433705" algn="l"/>
              </a:tabLst>
            </a:pPr>
            <a:r>
              <a:rPr sz="2000" dirty="0" err="1" smtClean="0">
                <a:latin typeface="Times New Roman"/>
                <a:cs typeface="Times New Roman"/>
              </a:rPr>
              <a:t>фо</a:t>
            </a:r>
            <a:r>
              <a:rPr sz="2000" spc="-40" dirty="0" err="1" smtClean="0">
                <a:latin typeface="Times New Roman"/>
                <a:cs typeface="Times New Roman"/>
              </a:rPr>
              <a:t>р</a:t>
            </a:r>
            <a:r>
              <a:rPr sz="2000" dirty="0" err="1" smtClean="0">
                <a:latin typeface="Times New Roman"/>
                <a:cs typeface="Times New Roman"/>
              </a:rPr>
              <a:t>ми</a:t>
            </a:r>
            <a:r>
              <a:rPr sz="2000" spc="-10" dirty="0" err="1" smtClean="0">
                <a:latin typeface="Times New Roman"/>
                <a:cs typeface="Times New Roman"/>
              </a:rPr>
              <a:t>р</a:t>
            </a:r>
            <a:r>
              <a:rPr sz="2000" dirty="0" err="1" smtClean="0">
                <a:latin typeface="Times New Roman"/>
                <a:cs typeface="Times New Roman"/>
              </a:rPr>
              <a:t>о</a:t>
            </a:r>
            <a:r>
              <a:rPr sz="2000" spc="-30" dirty="0" err="1" smtClean="0">
                <a:latin typeface="Times New Roman"/>
                <a:cs typeface="Times New Roman"/>
              </a:rPr>
              <a:t>в</a:t>
            </a:r>
            <a:r>
              <a:rPr sz="2000" dirty="0" err="1" smtClean="0">
                <a:latin typeface="Times New Roman"/>
                <a:cs typeface="Times New Roman"/>
              </a:rPr>
              <a:t>ан</a:t>
            </a:r>
            <a:r>
              <a:rPr sz="2000" spc="-10" dirty="0" err="1" smtClean="0">
                <a:latin typeface="Times New Roman"/>
                <a:cs typeface="Times New Roman"/>
              </a:rPr>
              <a:t>и</a:t>
            </a:r>
            <a:r>
              <a:rPr sz="2000" dirty="0" err="1" smtClean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пр</a:t>
            </a:r>
            <a:r>
              <a:rPr sz="2000" spc="-25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дп</a:t>
            </a:r>
            <a:r>
              <a:rPr sz="2000" spc="3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сы</a:t>
            </a:r>
            <a:r>
              <a:rPr sz="2000" spc="-10" dirty="0">
                <a:latin typeface="Times New Roman"/>
                <a:cs typeface="Times New Roman"/>
              </a:rPr>
              <a:t>л</a:t>
            </a:r>
            <a:r>
              <a:rPr sz="2000" dirty="0">
                <a:latin typeface="Times New Roman"/>
                <a:cs typeface="Times New Roman"/>
              </a:rPr>
              <a:t>ок	</a:t>
            </a:r>
            <a:r>
              <a:rPr sz="2000" spc="-5" dirty="0">
                <a:latin typeface="Times New Roman"/>
                <a:cs typeface="Times New Roman"/>
              </a:rPr>
              <a:t>позна</a:t>
            </a:r>
            <a:r>
              <a:rPr sz="2000" spc="-30" dirty="0">
                <a:latin typeface="Times New Roman"/>
                <a:cs typeface="Times New Roman"/>
              </a:rPr>
              <a:t>в</a:t>
            </a:r>
            <a:r>
              <a:rPr sz="2000" spc="-50" dirty="0">
                <a:latin typeface="Times New Roman"/>
                <a:cs typeface="Times New Roman"/>
              </a:rPr>
              <a:t>а</a:t>
            </a:r>
            <a:r>
              <a:rPr sz="2000" dirty="0">
                <a:latin typeface="Times New Roman"/>
                <a:cs typeface="Times New Roman"/>
              </a:rPr>
              <a:t>тел</a:t>
            </a:r>
            <a:r>
              <a:rPr sz="2000" spc="-10" dirty="0">
                <a:latin typeface="Times New Roman"/>
                <a:cs typeface="Times New Roman"/>
              </a:rPr>
              <a:t>ь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spc="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-</a:t>
            </a:r>
            <a:r>
              <a:rPr sz="2000" spc="-5" dirty="0">
                <a:latin typeface="Times New Roman"/>
                <a:cs typeface="Times New Roman"/>
              </a:rPr>
              <a:t>ис</a:t>
            </a:r>
            <a:r>
              <a:rPr sz="2000" spc="-10" dirty="0">
                <a:latin typeface="Times New Roman"/>
                <a:cs typeface="Times New Roman"/>
              </a:rPr>
              <a:t>с</a:t>
            </a:r>
            <a:r>
              <a:rPr sz="2000" dirty="0">
                <a:latin typeface="Times New Roman"/>
                <a:cs typeface="Times New Roman"/>
              </a:rPr>
              <a:t>л</a:t>
            </a:r>
            <a:r>
              <a:rPr sz="2000" spc="-35" dirty="0">
                <a:latin typeface="Times New Roman"/>
                <a:cs typeface="Times New Roman"/>
              </a:rPr>
              <a:t>е</a:t>
            </a:r>
            <a:r>
              <a:rPr sz="2000" spc="-15" dirty="0">
                <a:latin typeface="Times New Roman"/>
                <a:cs typeface="Times New Roman"/>
              </a:rPr>
              <a:t>д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20" dirty="0">
                <a:latin typeface="Times New Roman"/>
                <a:cs typeface="Times New Roman"/>
              </a:rPr>
              <a:t>в</a:t>
            </a:r>
            <a:r>
              <a:rPr sz="2000" spc="-50" dirty="0">
                <a:latin typeface="Times New Roman"/>
                <a:cs typeface="Times New Roman"/>
              </a:rPr>
              <a:t>а</a:t>
            </a:r>
            <a:r>
              <a:rPr sz="2000" dirty="0">
                <a:latin typeface="Times New Roman"/>
                <a:cs typeface="Times New Roman"/>
              </a:rPr>
              <a:t>тел</a:t>
            </a:r>
            <a:r>
              <a:rPr sz="2000" spc="-10" dirty="0">
                <a:latin typeface="Times New Roman"/>
                <a:cs typeface="Times New Roman"/>
              </a:rPr>
              <a:t>ь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-114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ой	</a:t>
            </a:r>
            <a:r>
              <a:rPr sz="2000" dirty="0" smtClean="0">
                <a:latin typeface="Times New Roman"/>
                <a:cs typeface="Times New Roman"/>
              </a:rPr>
              <a:t>и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sz="2000" spc="-10" dirty="0" err="1" smtClean="0">
                <a:latin typeface="Times New Roman"/>
                <a:cs typeface="Times New Roman"/>
              </a:rPr>
              <a:t>конструктивной</a:t>
            </a:r>
            <a:r>
              <a:rPr sz="2000" spc="-20" dirty="0" smtClean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деятельности;</a:t>
            </a:r>
          </a:p>
          <a:p>
            <a:pPr marL="433070" indent="-148590">
              <a:lnSpc>
                <a:spcPct val="100000"/>
              </a:lnSpc>
              <a:spcBef>
                <a:spcPts val="1200"/>
              </a:spcBef>
              <a:buChar char="-"/>
              <a:tabLst>
                <a:tab pos="433705" algn="l"/>
              </a:tabLst>
            </a:pPr>
            <a:r>
              <a:rPr sz="2000" spc="-5" dirty="0">
                <a:latin typeface="Times New Roman"/>
                <a:cs typeface="Times New Roman"/>
              </a:rPr>
              <a:t>формирование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представлений</a:t>
            </a:r>
            <a:r>
              <a:rPr sz="2000" dirty="0">
                <a:latin typeface="Times New Roman"/>
                <a:cs typeface="Times New Roman"/>
              </a:rPr>
              <a:t> об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окружающем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мире;</a:t>
            </a:r>
          </a:p>
          <a:p>
            <a:pPr marL="433070" indent="-148590">
              <a:lnSpc>
                <a:spcPct val="100000"/>
              </a:lnSpc>
              <a:spcBef>
                <a:spcPts val="1200"/>
              </a:spcBef>
              <a:buChar char="-"/>
              <a:tabLst>
                <a:tab pos="433705" algn="l"/>
              </a:tabLst>
            </a:pPr>
            <a:r>
              <a:rPr sz="2000" spc="-5" dirty="0">
                <a:latin typeface="Times New Roman"/>
                <a:cs typeface="Times New Roman"/>
              </a:rPr>
              <a:t>формирование элементарных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математических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представлений.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57200" y="533400"/>
            <a:ext cx="8342630" cy="55374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50000"/>
              </a:lnSpc>
              <a:spcBef>
                <a:spcPts val="100"/>
              </a:spcBef>
              <a:tabLst>
                <a:tab pos="299720" algn="l"/>
              </a:tabLst>
            </a:pPr>
            <a:r>
              <a:rPr lang="ru-RU" sz="2000" b="1" i="1" spc="-5" dirty="0" smtClean="0">
                <a:latin typeface="Times New Roman"/>
                <a:cs typeface="Times New Roman"/>
              </a:rPr>
              <a:t>Основное содержание образовательной деятельности с детьми старшего дошкольного возраста</a:t>
            </a:r>
          </a:p>
          <a:p>
            <a:pPr marL="299085" marR="5080" indent="-287020" algn="just">
              <a:lnSpc>
                <a:spcPct val="150000"/>
              </a:lnSpc>
              <a:spcBef>
                <a:spcPts val="100"/>
              </a:spcBef>
              <a:buChar char="-"/>
              <a:tabLst>
                <a:tab pos="299720" algn="l"/>
              </a:tabLst>
            </a:pPr>
            <a:r>
              <a:rPr sz="1800" spc="-5" dirty="0" err="1" smtClean="0">
                <a:latin typeface="Times New Roman"/>
                <a:cs typeface="Times New Roman"/>
              </a:rPr>
              <a:t>создаются</a:t>
            </a:r>
            <a:r>
              <a:rPr sz="1800" dirty="0" smtClean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ситуации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для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расширения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представлений</a:t>
            </a:r>
            <a:r>
              <a:rPr sz="1800" dirty="0">
                <a:latin typeface="Times New Roman"/>
                <a:cs typeface="Times New Roman"/>
              </a:rPr>
              <a:t> детей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функциональных </a:t>
            </a:r>
            <a:r>
              <a:rPr sz="1800" spc="-5" dirty="0">
                <a:latin typeface="Times New Roman"/>
                <a:cs typeface="Times New Roman"/>
              </a:rPr>
              <a:t> свойствах</a:t>
            </a:r>
            <a:r>
              <a:rPr sz="1800" dirty="0">
                <a:latin typeface="Times New Roman"/>
                <a:cs typeface="Times New Roman"/>
              </a:rPr>
              <a:t> 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назначении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объектов,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стимулируют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их</a:t>
            </a:r>
            <a:r>
              <a:rPr sz="1800" dirty="0">
                <a:latin typeface="Times New Roman"/>
                <a:cs typeface="Times New Roman"/>
              </a:rPr>
              <a:t> к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анализу,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используя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вербальные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средства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общения;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 algn="just">
              <a:lnSpc>
                <a:spcPct val="100000"/>
              </a:lnSpc>
              <a:spcBef>
                <a:spcPts val="1080"/>
              </a:spcBef>
              <a:buChar char="-"/>
              <a:tabLst>
                <a:tab pos="299720" algn="l"/>
              </a:tabLst>
            </a:pPr>
            <a:r>
              <a:rPr sz="1800" spc="-5" dirty="0">
                <a:latin typeface="Times New Roman"/>
                <a:cs typeface="Times New Roman"/>
              </a:rPr>
              <a:t>разнообразят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ситуации</a:t>
            </a:r>
            <a:r>
              <a:rPr sz="1800" spc="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для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установления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причинных,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временных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7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других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связей</a:t>
            </a:r>
            <a:endParaRPr sz="1800" dirty="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085"/>
              </a:spcBef>
            </a:pPr>
            <a:r>
              <a:rPr sz="1800" dirty="0">
                <a:latin typeface="Times New Roman"/>
                <a:cs typeface="Times New Roman"/>
              </a:rPr>
              <a:t>и зависимостей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между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внутренними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внешними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свойствами.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1080"/>
              </a:spcBef>
              <a:buChar char="-"/>
              <a:tabLst>
                <a:tab pos="299085" algn="l"/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развитие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 детей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Times New Roman"/>
                <a:cs typeface="Times New Roman"/>
              </a:rPr>
              <a:t>НОДА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познавательной</a:t>
            </a:r>
            <a:r>
              <a:rPr sz="1800" dirty="0">
                <a:latin typeface="Times New Roman"/>
                <a:cs typeface="Times New Roman"/>
              </a:rPr>
              <a:t> активности;</a:t>
            </a:r>
          </a:p>
          <a:p>
            <a:pPr marL="299085" indent="-287020">
              <a:lnSpc>
                <a:spcPct val="100000"/>
              </a:lnSpc>
              <a:spcBef>
                <a:spcPts val="1080"/>
              </a:spcBef>
              <a:buChar char="-"/>
              <a:tabLst>
                <a:tab pos="299085" algn="l"/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обогащение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их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сенсомоторного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5" dirty="0">
                <a:latin typeface="Times New Roman"/>
                <a:cs typeface="Times New Roman"/>
              </a:rPr>
              <a:t>сенсорного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опыта;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1080"/>
              </a:spcBef>
              <a:buChar char="-"/>
              <a:tabLst>
                <a:tab pos="299085" algn="l"/>
                <a:tab pos="299720" algn="l"/>
              </a:tabLst>
            </a:pPr>
            <a:r>
              <a:rPr sz="1800" spc="-5" dirty="0">
                <a:latin typeface="Times New Roman"/>
                <a:cs typeface="Times New Roman"/>
              </a:rPr>
              <a:t>формирование</a:t>
            </a:r>
            <a:r>
              <a:rPr sz="1800" spc="1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предпосылок</a:t>
            </a:r>
            <a:r>
              <a:rPr sz="1800" spc="18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познавательно-исследовательской</a:t>
            </a:r>
            <a:r>
              <a:rPr sz="1800" spc="1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конструктивной</a:t>
            </a:r>
            <a:endParaRPr sz="1800" dirty="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latin typeface="Times New Roman"/>
                <a:cs typeface="Times New Roman"/>
              </a:rPr>
              <a:t>деятельности;</a:t>
            </a:r>
          </a:p>
          <a:p>
            <a:pPr marL="299085" marR="6350" indent="-287020">
              <a:lnSpc>
                <a:spcPts val="3240"/>
              </a:lnSpc>
              <a:spcBef>
                <a:spcPts val="105"/>
              </a:spcBef>
              <a:buChar char="-"/>
              <a:tabLst>
                <a:tab pos="299085" algn="l"/>
                <a:tab pos="299720" algn="l"/>
                <a:tab pos="1993900" algn="l"/>
                <a:tab pos="3711575" algn="l"/>
                <a:tab pos="4216400" algn="l"/>
                <a:tab pos="5789295" algn="l"/>
                <a:tab pos="6546850" algn="l"/>
                <a:tab pos="6941820" algn="l"/>
              </a:tabLst>
            </a:pPr>
            <a:r>
              <a:rPr sz="1800" dirty="0">
                <a:latin typeface="Times New Roman"/>
                <a:cs typeface="Times New Roman"/>
              </a:rPr>
              <a:t>фо</a:t>
            </a:r>
            <a:r>
              <a:rPr sz="1800" spc="-30" dirty="0">
                <a:latin typeface="Times New Roman"/>
                <a:cs typeface="Times New Roman"/>
              </a:rPr>
              <a:t>р</a:t>
            </a:r>
            <a:r>
              <a:rPr sz="1800" dirty="0">
                <a:latin typeface="Times New Roman"/>
                <a:cs typeface="Times New Roman"/>
              </a:rPr>
              <a:t>миро</a:t>
            </a:r>
            <a:r>
              <a:rPr sz="1800" spc="-25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ание	</a:t>
            </a:r>
            <a:r>
              <a:rPr sz="1800" spc="-5" dirty="0">
                <a:latin typeface="Times New Roman"/>
                <a:cs typeface="Times New Roman"/>
              </a:rPr>
              <a:t>пр</a:t>
            </a:r>
            <a:r>
              <a:rPr sz="1800" spc="-25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д</a:t>
            </a:r>
            <a:r>
              <a:rPr sz="1800" spc="-15" dirty="0">
                <a:latin typeface="Times New Roman"/>
                <a:cs typeface="Times New Roman"/>
              </a:rPr>
              <a:t>с</a:t>
            </a:r>
            <a:r>
              <a:rPr sz="1800" spc="25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а</a:t>
            </a:r>
            <a:r>
              <a:rPr sz="1800" spc="-20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л</a:t>
            </a:r>
            <a:r>
              <a:rPr sz="1800" spc="5" dirty="0">
                <a:latin typeface="Times New Roman"/>
                <a:cs typeface="Times New Roman"/>
              </a:rPr>
              <a:t>е</a:t>
            </a:r>
            <a:r>
              <a:rPr sz="1800" spc="-15" dirty="0">
                <a:latin typeface="Times New Roman"/>
                <a:cs typeface="Times New Roman"/>
              </a:rPr>
              <a:t>н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й	об	ок</a:t>
            </a:r>
            <a:r>
              <a:rPr sz="1800" spc="-35" dirty="0">
                <a:latin typeface="Times New Roman"/>
                <a:cs typeface="Times New Roman"/>
              </a:rPr>
              <a:t>р</a:t>
            </a:r>
            <a:r>
              <a:rPr sz="1800" spc="-25" dirty="0">
                <a:latin typeface="Times New Roman"/>
                <a:cs typeface="Times New Roman"/>
              </a:rPr>
              <a:t>у</a:t>
            </a:r>
            <a:r>
              <a:rPr sz="1800" dirty="0">
                <a:latin typeface="Times New Roman"/>
                <a:cs typeface="Times New Roman"/>
              </a:rPr>
              <a:t>ж</a:t>
            </a:r>
            <a:r>
              <a:rPr sz="1800" spc="5" dirty="0">
                <a:latin typeface="Times New Roman"/>
                <a:cs typeface="Times New Roman"/>
              </a:rPr>
              <a:t>а</a:t>
            </a:r>
            <a:r>
              <a:rPr sz="1800" spc="-5" dirty="0">
                <a:latin typeface="Times New Roman"/>
                <a:cs typeface="Times New Roman"/>
              </a:rPr>
              <a:t>ю</a:t>
            </a:r>
            <a:r>
              <a:rPr sz="1800" dirty="0">
                <a:latin typeface="Times New Roman"/>
                <a:cs typeface="Times New Roman"/>
              </a:rPr>
              <a:t>щ</a:t>
            </a:r>
            <a:r>
              <a:rPr sz="1800" spc="-10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м	мире	и	</a:t>
            </a:r>
            <a:r>
              <a:rPr sz="1800" spc="-40" dirty="0">
                <a:latin typeface="Times New Roman"/>
                <a:cs typeface="Times New Roman"/>
              </a:rPr>
              <a:t>э</a:t>
            </a:r>
            <a:r>
              <a:rPr sz="1800" dirty="0">
                <a:latin typeface="Times New Roman"/>
                <a:cs typeface="Times New Roman"/>
              </a:rPr>
              <a:t>л</a:t>
            </a:r>
            <a:r>
              <a:rPr sz="1800" spc="5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ме</a:t>
            </a:r>
            <a:r>
              <a:rPr sz="1800" spc="-5" dirty="0">
                <a:latin typeface="Times New Roman"/>
                <a:cs typeface="Times New Roman"/>
              </a:rPr>
              <a:t>н</a:t>
            </a:r>
            <a:r>
              <a:rPr sz="1800" spc="10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арных  </a:t>
            </a:r>
            <a:r>
              <a:rPr sz="1800" spc="-10" dirty="0">
                <a:latin typeface="Times New Roman"/>
                <a:cs typeface="Times New Roman"/>
              </a:rPr>
              <a:t>математических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представлений.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9740" y="678307"/>
            <a:ext cx="8196580" cy="5697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РЕЧЕВОЕ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РАЗВИТИЕ</a:t>
            </a:r>
            <a:endParaRPr sz="1800" dirty="0">
              <a:latin typeface="Times New Roman"/>
              <a:cs typeface="Times New Roman"/>
            </a:endParaRPr>
          </a:p>
          <a:p>
            <a:pPr marL="2434590" marR="824230" indent="-1606550">
              <a:lnSpc>
                <a:spcPct val="150000"/>
              </a:lnSpc>
              <a:spcBef>
                <a:spcPts val="1739"/>
              </a:spcBef>
            </a:pPr>
            <a:r>
              <a:rPr sz="1800" b="1" i="1" spc="-5" dirty="0">
                <a:latin typeface="Times New Roman"/>
                <a:cs typeface="Times New Roman"/>
              </a:rPr>
              <a:t>Основное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20" dirty="0">
                <a:latin typeface="Times New Roman"/>
                <a:cs typeface="Times New Roman"/>
              </a:rPr>
              <a:t>содержание</a:t>
            </a:r>
            <a:r>
              <a:rPr sz="1800" b="1" i="1" spc="10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образовательной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деятельности</a:t>
            </a:r>
            <a:r>
              <a:rPr sz="1800" b="1" i="1" spc="-20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с </a:t>
            </a:r>
            <a:r>
              <a:rPr sz="1800" b="1" i="1" spc="-10" dirty="0">
                <a:latin typeface="Times New Roman"/>
                <a:cs typeface="Times New Roman"/>
              </a:rPr>
              <a:t>детьми </a:t>
            </a:r>
            <a:r>
              <a:rPr sz="1800" b="1" i="1" spc="-434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младшего </a:t>
            </a:r>
            <a:r>
              <a:rPr sz="1800" b="1" i="1" spc="-20" dirty="0">
                <a:latin typeface="Times New Roman"/>
                <a:cs typeface="Times New Roman"/>
              </a:rPr>
              <a:t>дошкольного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возраста</a:t>
            </a:r>
            <a:endParaRPr sz="1800" dirty="0">
              <a:latin typeface="Times New Roman"/>
              <a:cs typeface="Times New Roman"/>
            </a:endParaRPr>
          </a:p>
          <a:p>
            <a:pPr marL="299085" marR="6350" indent="-287020">
              <a:lnSpc>
                <a:spcPct val="150000"/>
              </a:lnSpc>
              <a:buChar char="-"/>
              <a:tabLst>
                <a:tab pos="299085" algn="l"/>
                <a:tab pos="299720" algn="l"/>
                <a:tab pos="1867535" algn="l"/>
                <a:tab pos="2132330" algn="l"/>
                <a:tab pos="2823210" algn="l"/>
                <a:tab pos="3073400" algn="l"/>
                <a:tab pos="3860800" algn="l"/>
                <a:tab pos="5245100" algn="l"/>
                <a:tab pos="5502910" algn="l"/>
                <a:tab pos="6523990" algn="l"/>
                <a:tab pos="6795134" algn="l"/>
              </a:tabLst>
            </a:pPr>
            <a:r>
              <a:rPr sz="1800" dirty="0">
                <a:latin typeface="Times New Roman"/>
                <a:cs typeface="Times New Roman"/>
              </a:rPr>
              <a:t>фо</a:t>
            </a:r>
            <a:r>
              <a:rPr sz="1800" spc="-30" dirty="0">
                <a:latin typeface="Times New Roman"/>
                <a:cs typeface="Times New Roman"/>
              </a:rPr>
              <a:t>р</a:t>
            </a:r>
            <a:r>
              <a:rPr sz="1800" dirty="0">
                <a:latin typeface="Times New Roman"/>
                <a:cs typeface="Times New Roman"/>
              </a:rPr>
              <a:t>миро</a:t>
            </a:r>
            <a:r>
              <a:rPr sz="1800" spc="-25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ание	у	де</a:t>
            </a:r>
            <a:r>
              <a:rPr sz="1800" spc="-5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ей	с	</a:t>
            </a:r>
            <a:r>
              <a:rPr sz="1800" spc="-5" dirty="0">
                <a:latin typeface="Times New Roman"/>
                <a:cs typeface="Times New Roman"/>
              </a:rPr>
              <a:t>Н</a:t>
            </a:r>
            <a:r>
              <a:rPr sz="1800" spc="-95" dirty="0">
                <a:latin typeface="Times New Roman"/>
                <a:cs typeface="Times New Roman"/>
              </a:rPr>
              <a:t>О</a:t>
            </a:r>
            <a:r>
              <a:rPr sz="1800" spc="-5" dirty="0">
                <a:latin typeface="Times New Roman"/>
                <a:cs typeface="Times New Roman"/>
              </a:rPr>
              <a:t>Д</a:t>
            </a:r>
            <a:r>
              <a:rPr sz="1800" dirty="0">
                <a:latin typeface="Times New Roman"/>
                <a:cs typeface="Times New Roman"/>
              </a:rPr>
              <a:t>А	</a:t>
            </a:r>
            <a:r>
              <a:rPr sz="1800" spc="-5" dirty="0">
                <a:latin typeface="Times New Roman"/>
                <a:cs typeface="Times New Roman"/>
              </a:rPr>
              <a:t>п</a:t>
            </a:r>
            <a:r>
              <a:rPr sz="1800" spc="-30" dirty="0">
                <a:latin typeface="Times New Roman"/>
                <a:cs typeface="Times New Roman"/>
              </a:rPr>
              <a:t>о</a:t>
            </a:r>
            <a:r>
              <a:rPr sz="1800" spc="25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ребн</a:t>
            </a:r>
            <a:r>
              <a:rPr sz="1800" spc="3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и	в	о</a:t>
            </a:r>
            <a:r>
              <a:rPr sz="1800" spc="-20" dirty="0">
                <a:latin typeface="Times New Roman"/>
                <a:cs typeface="Times New Roman"/>
              </a:rPr>
              <a:t>б</a:t>
            </a:r>
            <a:r>
              <a:rPr sz="1800" dirty="0">
                <a:latin typeface="Times New Roman"/>
                <a:cs typeface="Times New Roman"/>
              </a:rPr>
              <a:t>щен</a:t>
            </a:r>
            <a:r>
              <a:rPr sz="1800" spc="-1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и	и	</a:t>
            </a:r>
            <a:r>
              <a:rPr sz="1800" spc="-40" dirty="0">
                <a:latin typeface="Times New Roman"/>
                <a:cs typeface="Times New Roman"/>
              </a:rPr>
              <a:t>э</a:t>
            </a:r>
            <a:r>
              <a:rPr sz="1800" dirty="0">
                <a:latin typeface="Times New Roman"/>
                <a:cs typeface="Times New Roman"/>
              </a:rPr>
              <a:t>л</a:t>
            </a:r>
            <a:r>
              <a:rPr sz="1800" spc="5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ме</a:t>
            </a:r>
            <a:r>
              <a:rPr sz="1800" spc="-5" dirty="0">
                <a:latin typeface="Times New Roman"/>
                <a:cs typeface="Times New Roman"/>
              </a:rPr>
              <a:t>н</a:t>
            </a:r>
            <a:r>
              <a:rPr sz="1800" spc="20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а</a:t>
            </a:r>
            <a:r>
              <a:rPr sz="1800" spc="-10" dirty="0">
                <a:latin typeface="Times New Roman"/>
                <a:cs typeface="Times New Roman"/>
              </a:rPr>
              <a:t>р</a:t>
            </a:r>
            <a:r>
              <a:rPr sz="1800" spc="-5" dirty="0">
                <a:latin typeface="Times New Roman"/>
                <a:cs typeface="Times New Roman"/>
              </a:rPr>
              <a:t>ных  </a:t>
            </a:r>
            <a:r>
              <a:rPr sz="1800" spc="-15" dirty="0">
                <a:latin typeface="Times New Roman"/>
                <a:cs typeface="Times New Roman"/>
              </a:rPr>
              <a:t>коммуникативных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умениях;</a:t>
            </a:r>
            <a:endParaRPr sz="1800" dirty="0">
              <a:latin typeface="Times New Roman"/>
              <a:cs typeface="Times New Roman"/>
            </a:endParaRPr>
          </a:p>
          <a:p>
            <a:pPr marL="299085" marR="5080" indent="-287020">
              <a:lnSpc>
                <a:spcPct val="150000"/>
              </a:lnSpc>
              <a:spcBef>
                <a:spcPts val="5"/>
              </a:spcBef>
              <a:buChar char="-"/>
              <a:tabLst>
                <a:tab pos="299085" algn="l"/>
                <a:tab pos="299720" algn="l"/>
              </a:tabLst>
            </a:pPr>
            <a:r>
              <a:rPr sz="1800" spc="-15" dirty="0">
                <a:latin typeface="Times New Roman"/>
                <a:cs typeface="Times New Roman"/>
              </a:rPr>
              <a:t>ознакомление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детей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доступными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способами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3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средствами</a:t>
            </a:r>
            <a:r>
              <a:rPr sz="1800" spc="28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взаимодействия</a:t>
            </a:r>
            <a:r>
              <a:rPr sz="1800" spc="2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окружающими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людьми,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как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невербальными,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так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5" dirty="0">
                <a:latin typeface="Times New Roman"/>
                <a:cs typeface="Times New Roman"/>
              </a:rPr>
              <a:t>вербальными;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1080"/>
              </a:spcBef>
              <a:buChar char="-"/>
              <a:tabLst>
                <a:tab pos="299085" algn="l"/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развитие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потребности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во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взаимодействии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со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взрослыми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4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сверстниками</a:t>
            </a:r>
            <a:r>
              <a:rPr sz="1800" spc="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</a:p>
          <a:p>
            <a:pPr marL="299085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latin typeface="Times New Roman"/>
                <a:cs typeface="Times New Roman"/>
              </a:rPr>
              <a:t>доступной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детям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речевой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активности;</a:t>
            </a:r>
          </a:p>
          <a:p>
            <a:pPr marL="299085" indent="-287020">
              <a:lnSpc>
                <a:spcPct val="100000"/>
              </a:lnSpc>
              <a:spcBef>
                <a:spcPts val="1080"/>
              </a:spcBef>
              <a:buChar char="-"/>
              <a:tabLst>
                <a:tab pos="299085" algn="l"/>
                <a:tab pos="299720" algn="l"/>
              </a:tabLst>
            </a:pPr>
            <a:r>
              <a:rPr sz="1800" spc="-10" dirty="0">
                <a:latin typeface="Times New Roman"/>
                <a:cs typeface="Times New Roman"/>
              </a:rPr>
              <a:t>стимулирование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лексикона,</a:t>
            </a:r>
            <a:r>
              <a:rPr sz="1800" spc="5" dirty="0">
                <a:latin typeface="Times New Roman"/>
                <a:cs typeface="Times New Roman"/>
              </a:rPr>
              <a:t> способности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подражанию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речи,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1080"/>
              </a:spcBef>
              <a:buChar char="-"/>
              <a:tabLst>
                <a:tab pos="299085" algn="l"/>
                <a:tab pos="299720" algn="l"/>
                <a:tab pos="1313815" algn="l"/>
                <a:tab pos="2911475" algn="l"/>
                <a:tab pos="3736340" algn="l"/>
                <a:tab pos="4648835" algn="l"/>
                <a:tab pos="5249545" algn="l"/>
                <a:tab pos="5511800" algn="l"/>
                <a:tab pos="6711315" algn="l"/>
                <a:tab pos="7426325" algn="l"/>
              </a:tabLst>
            </a:pPr>
            <a:r>
              <a:rPr sz="1800" dirty="0">
                <a:latin typeface="Times New Roman"/>
                <a:cs typeface="Times New Roman"/>
              </a:rPr>
              <a:t>разви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е	д</a:t>
            </a:r>
            <a:r>
              <a:rPr sz="1800" spc="-10" dirty="0">
                <a:latin typeface="Times New Roman"/>
                <a:cs typeface="Times New Roman"/>
              </a:rPr>
              <a:t>и</a:t>
            </a:r>
            <a:r>
              <a:rPr sz="1800" spc="10" dirty="0">
                <a:latin typeface="Times New Roman"/>
                <a:cs typeface="Times New Roman"/>
              </a:rPr>
              <a:t>а</a:t>
            </a:r>
            <a:r>
              <a:rPr sz="1800" spc="-15" dirty="0">
                <a:latin typeface="Times New Roman"/>
                <a:cs typeface="Times New Roman"/>
              </a:rPr>
              <a:t>л</a:t>
            </a:r>
            <a:r>
              <a:rPr sz="1800" dirty="0">
                <a:latin typeface="Times New Roman"/>
                <a:cs typeface="Times New Roman"/>
              </a:rPr>
              <a:t>ог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spc="-10" dirty="0">
                <a:latin typeface="Times New Roman"/>
                <a:cs typeface="Times New Roman"/>
              </a:rPr>
              <a:t>ч</a:t>
            </a:r>
            <a:r>
              <a:rPr sz="1800" spc="50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90" dirty="0">
                <a:latin typeface="Times New Roman"/>
                <a:cs typeface="Times New Roman"/>
              </a:rPr>
              <a:t>к</a:t>
            </a:r>
            <a:r>
              <a:rPr sz="1800" dirty="0">
                <a:latin typeface="Times New Roman"/>
                <a:cs typeface="Times New Roman"/>
              </a:rPr>
              <a:t>ой	фо</a:t>
            </a:r>
            <a:r>
              <a:rPr sz="1800" spc="-40" dirty="0">
                <a:latin typeface="Times New Roman"/>
                <a:cs typeface="Times New Roman"/>
              </a:rPr>
              <a:t>р</a:t>
            </a:r>
            <a:r>
              <a:rPr sz="1800" dirty="0">
                <a:latin typeface="Times New Roman"/>
                <a:cs typeface="Times New Roman"/>
              </a:rPr>
              <a:t>мы	с</a:t>
            </a:r>
            <a:r>
              <a:rPr sz="1800" spc="-30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яз</a:t>
            </a:r>
            <a:r>
              <a:rPr sz="1800" spc="-10" dirty="0">
                <a:latin typeface="Times New Roman"/>
                <a:cs typeface="Times New Roman"/>
              </a:rPr>
              <a:t>н</a:t>
            </a:r>
            <a:r>
              <a:rPr sz="1800" dirty="0">
                <a:latin typeface="Times New Roman"/>
                <a:cs typeface="Times New Roman"/>
              </a:rPr>
              <a:t>ой	р</a:t>
            </a:r>
            <a:r>
              <a:rPr sz="1800" spc="-45" dirty="0">
                <a:latin typeface="Times New Roman"/>
                <a:cs typeface="Times New Roman"/>
              </a:rPr>
              <a:t>е</a:t>
            </a:r>
            <a:r>
              <a:rPr sz="1800" spc="-10" dirty="0">
                <a:latin typeface="Times New Roman"/>
                <a:cs typeface="Times New Roman"/>
              </a:rPr>
              <a:t>ч</a:t>
            </a:r>
            <a:r>
              <a:rPr sz="1800" dirty="0">
                <a:latin typeface="Times New Roman"/>
                <a:cs typeface="Times New Roman"/>
              </a:rPr>
              <a:t>и	в	</a:t>
            </a:r>
            <a:r>
              <a:rPr sz="1800" spc="-15" dirty="0">
                <a:latin typeface="Times New Roman"/>
                <a:cs typeface="Times New Roman"/>
              </a:rPr>
              <a:t>р</a:t>
            </a:r>
            <a:r>
              <a:rPr sz="1800" dirty="0">
                <a:latin typeface="Times New Roman"/>
                <a:cs typeface="Times New Roman"/>
              </a:rPr>
              <a:t>азлич</a:t>
            </a:r>
            <a:r>
              <a:rPr sz="1800" spc="-10" dirty="0">
                <a:latin typeface="Times New Roman"/>
                <a:cs typeface="Times New Roman"/>
              </a:rPr>
              <a:t>н</a:t>
            </a:r>
            <a:r>
              <a:rPr sz="1800" dirty="0">
                <a:latin typeface="Times New Roman"/>
                <a:cs typeface="Times New Roman"/>
              </a:rPr>
              <a:t>ых	</a:t>
            </a:r>
            <a:r>
              <a:rPr sz="1800" spc="-5" dirty="0">
                <a:latin typeface="Times New Roman"/>
                <a:cs typeface="Times New Roman"/>
              </a:rPr>
              <a:t>вида</a:t>
            </a:r>
            <a:r>
              <a:rPr sz="1800" dirty="0">
                <a:latin typeface="Times New Roman"/>
                <a:cs typeface="Times New Roman"/>
              </a:rPr>
              <a:t>х	де</a:t>
            </a:r>
            <a:r>
              <a:rPr sz="1800" spc="15" dirty="0">
                <a:latin typeface="Times New Roman"/>
                <a:cs typeface="Times New Roman"/>
              </a:rPr>
              <a:t>т</a:t>
            </a:r>
            <a:r>
              <a:rPr sz="1800" spc="-10" dirty="0">
                <a:latin typeface="Times New Roman"/>
                <a:cs typeface="Times New Roman"/>
              </a:rPr>
              <a:t>с</a:t>
            </a:r>
            <a:r>
              <a:rPr sz="1800" spc="-100" dirty="0">
                <a:latin typeface="Times New Roman"/>
                <a:cs typeface="Times New Roman"/>
              </a:rPr>
              <a:t>к</a:t>
            </a:r>
            <a:r>
              <a:rPr sz="1800" dirty="0">
                <a:latin typeface="Times New Roman"/>
                <a:cs typeface="Times New Roman"/>
              </a:rPr>
              <a:t>ой</a:t>
            </a:r>
          </a:p>
          <a:p>
            <a:pPr marL="299085">
              <a:lnSpc>
                <a:spcPct val="100000"/>
              </a:lnSpc>
              <a:spcBef>
                <a:spcPts val="1085"/>
              </a:spcBef>
            </a:pPr>
            <a:r>
              <a:rPr sz="1800" dirty="0">
                <a:latin typeface="Times New Roman"/>
                <a:cs typeface="Times New Roman"/>
              </a:rPr>
              <a:t>деятельности.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800" b="1" i="1" dirty="0">
                <a:latin typeface="Times New Roman"/>
                <a:cs typeface="Times New Roman"/>
              </a:rPr>
              <a:t>В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программе</a:t>
            </a:r>
            <a:r>
              <a:rPr sz="1800" b="1" i="1" spc="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подробно</a:t>
            </a:r>
            <a:r>
              <a:rPr sz="1800" b="1" i="1" spc="1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расписаны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задачи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работы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по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возрастам.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49858" y="518515"/>
            <a:ext cx="7284084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0" marR="5080" indent="-1861185">
              <a:lnSpc>
                <a:spcPct val="150000"/>
              </a:lnSpc>
              <a:spcBef>
                <a:spcPts val="100"/>
              </a:spcBef>
            </a:pPr>
            <a:r>
              <a:rPr sz="2000" b="1" i="1" dirty="0">
                <a:latin typeface="Times New Roman"/>
                <a:cs typeface="Times New Roman"/>
              </a:rPr>
              <a:t>Основное</a:t>
            </a:r>
            <a:r>
              <a:rPr sz="2000" b="1" i="1" spc="-50" dirty="0">
                <a:latin typeface="Times New Roman"/>
                <a:cs typeface="Times New Roman"/>
              </a:rPr>
              <a:t> </a:t>
            </a:r>
            <a:r>
              <a:rPr sz="2000" b="1" i="1" spc="-15" dirty="0">
                <a:latin typeface="Times New Roman"/>
                <a:cs typeface="Times New Roman"/>
              </a:rPr>
              <a:t>содержание</a:t>
            </a:r>
            <a:r>
              <a:rPr sz="2000" b="1" i="1" spc="-50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образовательной</a:t>
            </a:r>
            <a:r>
              <a:rPr sz="2000" b="1" i="1" spc="-40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деятельности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с</a:t>
            </a:r>
            <a:r>
              <a:rPr sz="2000" b="1" i="1" spc="-10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Times New Roman"/>
                <a:cs typeface="Times New Roman"/>
              </a:rPr>
              <a:t>детьми </a:t>
            </a:r>
            <a:r>
              <a:rPr sz="2000" b="1" i="1" spc="-484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среднего</a:t>
            </a:r>
            <a:r>
              <a:rPr sz="2000" b="1" i="1" spc="-45" dirty="0">
                <a:latin typeface="Times New Roman"/>
                <a:cs typeface="Times New Roman"/>
              </a:rPr>
              <a:t> </a:t>
            </a:r>
            <a:r>
              <a:rPr sz="2000" b="1" i="1" spc="-15" dirty="0">
                <a:latin typeface="Times New Roman"/>
                <a:cs typeface="Times New Roman"/>
              </a:rPr>
              <a:t>дошкольного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возраста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9130" y="1890496"/>
            <a:ext cx="8456270" cy="37061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5080" indent="-287020">
              <a:spcBef>
                <a:spcPts val="100"/>
              </a:spcBef>
              <a:buChar char="-"/>
              <a:tabLst>
                <a:tab pos="299085" algn="l"/>
                <a:tab pos="299720" algn="l"/>
                <a:tab pos="2030730" algn="l"/>
                <a:tab pos="2306320" algn="l"/>
                <a:tab pos="3058160" algn="l"/>
                <a:tab pos="3318510" algn="l"/>
                <a:tab pos="4182745" algn="l"/>
                <a:tab pos="5702300" algn="l"/>
                <a:tab pos="5972175" algn="l"/>
                <a:tab pos="6995159" algn="l"/>
                <a:tab pos="8118475" algn="l"/>
              </a:tabLst>
            </a:pPr>
            <a:r>
              <a:rPr sz="2000" dirty="0">
                <a:latin typeface="Times New Roman"/>
                <a:cs typeface="Times New Roman"/>
              </a:rPr>
              <a:t>фо</a:t>
            </a:r>
            <a:r>
              <a:rPr sz="2000" spc="-30" dirty="0">
                <a:latin typeface="Times New Roman"/>
                <a:cs typeface="Times New Roman"/>
              </a:rPr>
              <a:t>р</a:t>
            </a:r>
            <a:r>
              <a:rPr sz="2000" dirty="0">
                <a:latin typeface="Times New Roman"/>
                <a:cs typeface="Times New Roman"/>
              </a:rPr>
              <a:t>ми</a:t>
            </a:r>
            <a:r>
              <a:rPr sz="2000" spc="-10" dirty="0">
                <a:latin typeface="Times New Roman"/>
                <a:cs typeface="Times New Roman"/>
              </a:rPr>
              <a:t>р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20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е	у	детей	с	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spc="-90" dirty="0">
                <a:latin typeface="Times New Roman"/>
                <a:cs typeface="Times New Roman"/>
              </a:rPr>
              <a:t>О</a:t>
            </a:r>
            <a:r>
              <a:rPr sz="2000" spc="-5" dirty="0">
                <a:latin typeface="Times New Roman"/>
                <a:cs typeface="Times New Roman"/>
              </a:rPr>
              <a:t>Д</a:t>
            </a:r>
            <a:r>
              <a:rPr sz="2000" dirty="0">
                <a:latin typeface="Times New Roman"/>
                <a:cs typeface="Times New Roman"/>
              </a:rPr>
              <a:t>А	</a:t>
            </a:r>
            <a:r>
              <a:rPr sz="2000" spc="-20" dirty="0">
                <a:latin typeface="Times New Roman"/>
                <a:cs typeface="Times New Roman"/>
              </a:rPr>
              <a:t>по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р</a:t>
            </a:r>
            <a:r>
              <a:rPr sz="2000" spc="-2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бн</a:t>
            </a:r>
            <a:r>
              <a:rPr sz="2000" spc="4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сти	в	р</a:t>
            </a:r>
            <a:r>
              <a:rPr sz="2000" spc="-60" dirty="0">
                <a:latin typeface="Times New Roman"/>
                <a:cs typeface="Times New Roman"/>
              </a:rPr>
              <a:t>е</a:t>
            </a:r>
            <a:r>
              <a:rPr sz="2000" spc="-15" dirty="0">
                <a:latin typeface="Times New Roman"/>
                <a:cs typeface="Times New Roman"/>
              </a:rPr>
              <a:t>ч</a:t>
            </a:r>
            <a:r>
              <a:rPr sz="2000" dirty="0">
                <a:latin typeface="Times New Roman"/>
                <a:cs typeface="Times New Roman"/>
              </a:rPr>
              <a:t>е</a:t>
            </a:r>
            <a:r>
              <a:rPr sz="2000" spc="-15" dirty="0">
                <a:latin typeface="Times New Roman"/>
                <a:cs typeface="Times New Roman"/>
              </a:rPr>
              <a:t>в</a:t>
            </a:r>
            <a:r>
              <a:rPr sz="2000" spc="-4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м	о</a:t>
            </a:r>
            <a:r>
              <a:rPr sz="2000" spc="-10" dirty="0">
                <a:latin typeface="Times New Roman"/>
                <a:cs typeface="Times New Roman"/>
              </a:rPr>
              <a:t>б</a:t>
            </a:r>
            <a:r>
              <a:rPr sz="2000" dirty="0">
                <a:latin typeface="Times New Roman"/>
                <a:cs typeface="Times New Roman"/>
              </a:rPr>
              <a:t>щении	и  </a:t>
            </a:r>
            <a:r>
              <a:rPr sz="2000" spc="-15" dirty="0">
                <a:latin typeface="Times New Roman"/>
                <a:cs typeface="Times New Roman"/>
              </a:rPr>
              <a:t>коммуникативных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умений;</a:t>
            </a:r>
            <a:endParaRPr sz="2000" dirty="0">
              <a:latin typeface="Times New Roman"/>
              <a:cs typeface="Times New Roman"/>
            </a:endParaRPr>
          </a:p>
          <a:p>
            <a:pPr marL="299085" indent="-287020">
              <a:spcBef>
                <a:spcPts val="1200"/>
              </a:spcBef>
              <a:buChar char="-"/>
              <a:tabLst>
                <a:tab pos="299085" algn="l"/>
                <a:tab pos="299720" algn="l"/>
              </a:tabLst>
            </a:pPr>
            <a:r>
              <a:rPr sz="2000" spc="5" dirty="0">
                <a:latin typeface="Times New Roman"/>
                <a:cs typeface="Times New Roman"/>
              </a:rPr>
              <a:t>основной </a:t>
            </a:r>
            <a:r>
              <a:rPr sz="2000" spc="-5" dirty="0">
                <a:latin typeface="Times New Roman"/>
                <a:cs typeface="Times New Roman"/>
              </a:rPr>
              <a:t>акцент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на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развитии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формировании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связной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речи;</a:t>
            </a:r>
            <a:endParaRPr sz="2000" dirty="0">
              <a:latin typeface="Times New Roman"/>
              <a:cs typeface="Times New Roman"/>
            </a:endParaRPr>
          </a:p>
          <a:p>
            <a:pPr marL="299085" indent="-287020">
              <a:spcBef>
                <a:spcPts val="1200"/>
              </a:spcBef>
              <a:buChar char="-"/>
              <a:tabLst>
                <a:tab pos="299085" algn="l"/>
                <a:tab pos="299720" algn="l"/>
              </a:tabLst>
            </a:pPr>
            <a:r>
              <a:rPr sz="2000" spc="-10" dirty="0">
                <a:latin typeface="Times New Roman"/>
                <a:cs typeface="Times New Roman"/>
              </a:rPr>
              <a:t>стимулирование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речевой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активности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детей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 </a:t>
            </a:r>
            <a:r>
              <a:rPr sz="2000" spc="-20" dirty="0">
                <a:latin typeface="Times New Roman"/>
                <a:cs typeface="Times New Roman"/>
              </a:rPr>
              <a:t>НОДА;</a:t>
            </a:r>
            <a:endParaRPr sz="2000" dirty="0">
              <a:latin typeface="Times New Roman"/>
              <a:cs typeface="Times New Roman"/>
            </a:endParaRPr>
          </a:p>
          <a:p>
            <a:pPr marL="299085" indent="-287020">
              <a:spcBef>
                <a:spcPts val="1200"/>
              </a:spcBef>
              <a:buChar char="-"/>
              <a:tabLst>
                <a:tab pos="299085" algn="l"/>
                <a:tab pos="299720" algn="l"/>
                <a:tab pos="2173605" algn="l"/>
                <a:tab pos="5839460" algn="l"/>
              </a:tabLst>
            </a:pPr>
            <a:r>
              <a:rPr sz="2000" spc="-5" dirty="0">
                <a:latin typeface="Times New Roman"/>
                <a:cs typeface="Times New Roman"/>
              </a:rPr>
              <a:t>формирование	мотивационно-потребностного	</a:t>
            </a:r>
            <a:r>
              <a:rPr sz="2000" spc="-20" dirty="0" err="1" smtClean="0">
                <a:latin typeface="Times New Roman"/>
                <a:cs typeface="Times New Roman"/>
              </a:rPr>
              <a:t>компонента</a:t>
            </a:r>
            <a:r>
              <a:rPr lang="ru-RU" sz="2000" spc="-20" dirty="0" smtClean="0">
                <a:latin typeface="Times New Roman"/>
                <a:cs typeface="Times New Roman"/>
              </a:rPr>
              <a:t> речевой деятельности;</a:t>
            </a:r>
            <a:endParaRPr lang="ru-RU" sz="2000" dirty="0">
              <a:latin typeface="Times New Roman"/>
              <a:cs typeface="Times New Roman"/>
            </a:endParaRPr>
          </a:p>
          <a:p>
            <a:pPr marL="299085" indent="-287020">
              <a:spcBef>
                <a:spcPts val="1200"/>
              </a:spcBef>
              <a:buChar char="-"/>
              <a:tabLst>
                <a:tab pos="299085" algn="l"/>
                <a:tab pos="299720" algn="l"/>
                <a:tab pos="2173605" algn="l"/>
                <a:tab pos="5839460" algn="l"/>
              </a:tabLst>
            </a:pPr>
            <a:r>
              <a:rPr sz="2000" spc="-5" dirty="0" err="1" smtClean="0">
                <a:latin typeface="Times New Roman"/>
                <a:cs typeface="Times New Roman"/>
              </a:rPr>
              <a:t>развитие</a:t>
            </a:r>
            <a:r>
              <a:rPr sz="2000" spc="10" dirty="0" smtClean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когнитивных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предпосылок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речевой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деятельности;</a:t>
            </a:r>
          </a:p>
          <a:p>
            <a:pPr marL="299085" indent="-287020">
              <a:spcBef>
                <a:spcPts val="1200"/>
              </a:spcBef>
              <a:buChar char="-"/>
              <a:tabLst>
                <a:tab pos="299085" algn="l"/>
                <a:tab pos="299720" algn="l"/>
              </a:tabLst>
            </a:pPr>
            <a:r>
              <a:rPr sz="2000" spc="-10" dirty="0">
                <a:latin typeface="Times New Roman"/>
                <a:cs typeface="Times New Roman"/>
              </a:rPr>
              <a:t>коррекция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речедвигательных </a:t>
            </a:r>
            <a:r>
              <a:rPr sz="2000" spc="-5" dirty="0">
                <a:latin typeface="Times New Roman"/>
                <a:cs typeface="Times New Roman"/>
              </a:rPr>
              <a:t>нарушений;</a:t>
            </a:r>
            <a:endParaRPr sz="2000" dirty="0">
              <a:latin typeface="Times New Roman"/>
              <a:cs typeface="Times New Roman"/>
            </a:endParaRPr>
          </a:p>
          <a:p>
            <a:pPr marL="299085" indent="-287020">
              <a:spcBef>
                <a:spcPts val="1200"/>
              </a:spcBef>
              <a:buChar char="-"/>
              <a:tabLst>
                <a:tab pos="299085" algn="l"/>
                <a:tab pos="299720" algn="l"/>
              </a:tabLst>
            </a:pPr>
            <a:r>
              <a:rPr sz="2000" spc="-5" dirty="0">
                <a:latin typeface="Times New Roman"/>
                <a:cs typeface="Times New Roman"/>
              </a:rPr>
              <a:t>продолжается </a:t>
            </a:r>
            <a:r>
              <a:rPr sz="2000" spc="-10" dirty="0">
                <a:latin typeface="Times New Roman"/>
                <a:cs typeface="Times New Roman"/>
              </a:rPr>
              <a:t>обучение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детей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НОДА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ситуативной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речи.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86562" y="1760347"/>
            <a:ext cx="8196580" cy="4306307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44780" indent="-132715" algn="just">
              <a:lnSpc>
                <a:spcPct val="100000"/>
              </a:lnSpc>
              <a:spcBef>
                <a:spcPts val="1180"/>
              </a:spcBef>
              <a:buChar char="-"/>
              <a:tabLst>
                <a:tab pos="145415" algn="l"/>
              </a:tabLst>
            </a:pPr>
            <a:r>
              <a:rPr sz="2000" dirty="0">
                <a:latin typeface="Times New Roman"/>
                <a:cs typeface="Times New Roman"/>
              </a:rPr>
              <a:t>развитие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формирование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связной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речи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детей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25" dirty="0" smtClean="0">
                <a:latin typeface="Times New Roman"/>
                <a:cs typeface="Times New Roman"/>
              </a:rPr>
              <a:t>НОДА;</a:t>
            </a:r>
            <a:endParaRPr lang="ru-RU" sz="2000" dirty="0">
              <a:latin typeface="Times New Roman"/>
              <a:cs typeface="Times New Roman"/>
            </a:endParaRPr>
          </a:p>
          <a:p>
            <a:pPr marL="144780" indent="-132715" algn="just">
              <a:lnSpc>
                <a:spcPct val="100000"/>
              </a:lnSpc>
              <a:spcBef>
                <a:spcPts val="1180"/>
              </a:spcBef>
              <a:buChar char="-"/>
              <a:tabLst>
                <a:tab pos="145415" algn="l"/>
              </a:tabLst>
            </a:pPr>
            <a:r>
              <a:rPr sz="2000" spc="-10" dirty="0" err="1" smtClean="0">
                <a:latin typeface="Times New Roman"/>
                <a:cs typeface="Times New Roman"/>
              </a:rPr>
              <a:t>стимулирование</a:t>
            </a:r>
            <a:r>
              <a:rPr sz="2000" spc="-30" dirty="0" smtClean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речевой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 err="1">
                <a:latin typeface="Times New Roman"/>
                <a:cs typeface="Times New Roman"/>
              </a:rPr>
              <a:t>активности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 err="1" smtClean="0">
                <a:latin typeface="Times New Roman"/>
                <a:cs typeface="Times New Roman"/>
              </a:rPr>
              <a:t>детей</a:t>
            </a:r>
            <a:r>
              <a:rPr sz="2000" dirty="0" smtClean="0">
                <a:latin typeface="Times New Roman"/>
                <a:cs typeface="Times New Roman"/>
              </a:rPr>
              <a:t>;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44780" indent="-132715" algn="just">
              <a:lnSpc>
                <a:spcPct val="100000"/>
              </a:lnSpc>
              <a:spcBef>
                <a:spcPts val="1180"/>
              </a:spcBef>
              <a:buChar char="-"/>
              <a:tabLst>
                <a:tab pos="145415" algn="l"/>
              </a:tabLst>
            </a:pPr>
            <a:r>
              <a:rPr sz="2000" spc="-5" dirty="0" err="1" smtClean="0">
                <a:latin typeface="Times New Roman"/>
                <a:cs typeface="Times New Roman"/>
              </a:rPr>
              <a:t>формирование</a:t>
            </a:r>
            <a:r>
              <a:rPr sz="2000" dirty="0" smtClean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вербализованных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представлений</a:t>
            </a:r>
            <a:r>
              <a:rPr sz="2000" dirty="0">
                <a:latin typeface="Times New Roman"/>
                <a:cs typeface="Times New Roman"/>
              </a:rPr>
              <a:t> об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окружающем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мире,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дифференцированного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восприятия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предметов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явлений,</a:t>
            </a:r>
            <a:r>
              <a:rPr sz="2000" spc="-5" dirty="0">
                <a:latin typeface="Times New Roman"/>
                <a:cs typeface="Times New Roman"/>
              </a:rPr>
              <a:t> элементарных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обобщений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 сфере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10" dirty="0" err="1">
                <a:latin typeface="Times New Roman"/>
                <a:cs typeface="Times New Roman"/>
              </a:rPr>
              <a:t>предметного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 err="1" smtClean="0">
                <a:latin typeface="Times New Roman"/>
                <a:cs typeface="Times New Roman"/>
              </a:rPr>
              <a:t>мира</a:t>
            </a:r>
            <a:r>
              <a:rPr sz="2000" dirty="0" smtClean="0">
                <a:latin typeface="Times New Roman"/>
                <a:cs typeface="Times New Roman"/>
              </a:rPr>
              <a:t>.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44780" indent="-132715" algn="just">
              <a:lnSpc>
                <a:spcPct val="100000"/>
              </a:lnSpc>
              <a:spcBef>
                <a:spcPts val="1180"/>
              </a:spcBef>
              <a:buChar char="-"/>
              <a:tabLst>
                <a:tab pos="145415" algn="l"/>
              </a:tabLst>
            </a:pPr>
            <a:r>
              <a:rPr sz="2000" spc="-10" dirty="0" err="1" smtClean="0">
                <a:latin typeface="Times New Roman"/>
                <a:cs typeface="Times New Roman"/>
              </a:rPr>
              <a:t>проводятся</a:t>
            </a:r>
            <a:r>
              <a:rPr sz="2000" spc="250" dirty="0" smtClean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занятия</a:t>
            </a:r>
            <a:r>
              <a:rPr sz="2000" spc="2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2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использованием</a:t>
            </a:r>
            <a:r>
              <a:rPr sz="2000" spc="25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приемов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spc="-15" dirty="0" err="1">
                <a:latin typeface="Times New Roman"/>
                <a:cs typeface="Times New Roman"/>
              </a:rPr>
              <a:t>комментированного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spc="-10" dirty="0" err="1" smtClean="0">
                <a:latin typeface="Times New Roman"/>
                <a:cs typeface="Times New Roman"/>
              </a:rPr>
              <a:t>рисования,</a:t>
            </a:r>
            <a:r>
              <a:rPr sz="2000" dirty="0" err="1" smtClean="0">
                <a:latin typeface="Times New Roman"/>
                <a:cs typeface="Times New Roman"/>
              </a:rPr>
              <a:t>о</a:t>
            </a:r>
            <a:r>
              <a:rPr sz="2000" spc="-95" dirty="0" err="1" smtClean="0">
                <a:latin typeface="Times New Roman"/>
                <a:cs typeface="Times New Roman"/>
              </a:rPr>
              <a:t>б</a:t>
            </a:r>
            <a:r>
              <a:rPr sz="2000" spc="20" dirty="0" err="1" smtClean="0">
                <a:latin typeface="Times New Roman"/>
                <a:cs typeface="Times New Roman"/>
              </a:rPr>
              <a:t>у</a:t>
            </a:r>
            <a:r>
              <a:rPr sz="2000" spc="-10" dirty="0" err="1" smtClean="0">
                <a:latin typeface="Times New Roman"/>
                <a:cs typeface="Times New Roman"/>
              </a:rPr>
              <a:t>ч</a:t>
            </a:r>
            <a:r>
              <a:rPr sz="2000" dirty="0" err="1" smtClean="0">
                <a:latin typeface="Times New Roman"/>
                <a:cs typeface="Times New Roman"/>
              </a:rPr>
              <a:t>ения</a:t>
            </a:r>
            <a:r>
              <a:rPr sz="2000" dirty="0">
                <a:latin typeface="Times New Roman"/>
                <a:cs typeface="Times New Roman"/>
              </a:rPr>
              <a:t>	р</a:t>
            </a:r>
            <a:r>
              <a:rPr sz="2000" spc="-10" dirty="0">
                <a:latin typeface="Times New Roman"/>
                <a:cs typeface="Times New Roman"/>
              </a:rPr>
              <a:t>а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5" dirty="0">
                <a:latin typeface="Times New Roman"/>
                <a:cs typeface="Times New Roman"/>
              </a:rPr>
              <a:t>с</a:t>
            </a:r>
            <a:r>
              <a:rPr sz="2000" spc="-25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азы</a:t>
            </a:r>
            <a:r>
              <a:rPr sz="2000" spc="-25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анию	</a:t>
            </a:r>
            <a:r>
              <a:rPr sz="2000" spc="-5" dirty="0">
                <a:latin typeface="Times New Roman"/>
                <a:cs typeface="Times New Roman"/>
              </a:rPr>
              <a:t>п</a:t>
            </a:r>
            <a:r>
              <a:rPr sz="2000" dirty="0">
                <a:latin typeface="Times New Roman"/>
                <a:cs typeface="Times New Roman"/>
              </a:rPr>
              <a:t>о	ли</a:t>
            </a:r>
            <a:r>
              <a:rPr sz="2000" spc="-15" dirty="0">
                <a:latin typeface="Times New Roman"/>
                <a:cs typeface="Times New Roman"/>
              </a:rPr>
              <a:t>т</a:t>
            </a:r>
            <a:r>
              <a:rPr sz="2000" spc="-1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р</a:t>
            </a:r>
            <a:r>
              <a:rPr sz="2000" spc="-50" dirty="0">
                <a:latin typeface="Times New Roman"/>
                <a:cs typeface="Times New Roman"/>
              </a:rPr>
              <a:t>а</a:t>
            </a:r>
            <a:r>
              <a:rPr sz="2000" spc="-35" dirty="0">
                <a:latin typeface="Times New Roman"/>
                <a:cs typeface="Times New Roman"/>
              </a:rPr>
              <a:t>т</a:t>
            </a:r>
            <a:r>
              <a:rPr sz="2000" spc="5" dirty="0">
                <a:latin typeface="Times New Roman"/>
                <a:cs typeface="Times New Roman"/>
              </a:rPr>
              <a:t>у</a:t>
            </a:r>
            <a:r>
              <a:rPr sz="2000" dirty="0">
                <a:latin typeface="Times New Roman"/>
                <a:cs typeface="Times New Roman"/>
              </a:rPr>
              <a:t>р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ым	</a:t>
            </a:r>
            <a:r>
              <a:rPr sz="2000" spc="-20" dirty="0">
                <a:latin typeface="Times New Roman"/>
                <a:cs typeface="Times New Roman"/>
              </a:rPr>
              <a:t>п</a:t>
            </a:r>
            <a:r>
              <a:rPr sz="2000" dirty="0">
                <a:latin typeface="Times New Roman"/>
                <a:cs typeface="Times New Roman"/>
              </a:rPr>
              <a:t>ро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з</a:t>
            </a:r>
            <a:r>
              <a:rPr sz="2000" spc="-15" dirty="0">
                <a:latin typeface="Times New Roman"/>
                <a:cs typeface="Times New Roman"/>
              </a:rPr>
              <a:t>в</a:t>
            </a:r>
            <a:r>
              <a:rPr sz="2000" spc="-20" dirty="0">
                <a:latin typeface="Times New Roman"/>
                <a:cs typeface="Times New Roman"/>
              </a:rPr>
              <a:t>е</a:t>
            </a:r>
            <a:r>
              <a:rPr sz="2000" spc="-5" dirty="0">
                <a:latin typeface="Times New Roman"/>
                <a:cs typeface="Times New Roman"/>
              </a:rPr>
              <a:t>д</a:t>
            </a:r>
            <a:r>
              <a:rPr sz="2000" dirty="0">
                <a:latin typeface="Times New Roman"/>
                <a:cs typeface="Times New Roman"/>
              </a:rPr>
              <a:t>ени</a:t>
            </a:r>
            <a:r>
              <a:rPr sz="2000" spc="-10" dirty="0">
                <a:latin typeface="Times New Roman"/>
                <a:cs typeface="Times New Roman"/>
              </a:rPr>
              <a:t>я</a:t>
            </a:r>
            <a:r>
              <a:rPr sz="2000" dirty="0">
                <a:latin typeface="Times New Roman"/>
                <a:cs typeface="Times New Roman"/>
              </a:rPr>
              <a:t>м,	</a:t>
            </a:r>
            <a:r>
              <a:rPr sz="2000" spc="-5" dirty="0" err="1" smtClean="0">
                <a:latin typeface="Times New Roman"/>
                <a:cs typeface="Times New Roman"/>
              </a:rPr>
              <a:t>по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sz="2000" spc="-5" dirty="0" err="1" smtClean="0">
                <a:latin typeface="Times New Roman"/>
                <a:cs typeface="Times New Roman"/>
              </a:rPr>
              <a:t>иллюстративному</a:t>
            </a:r>
            <a:r>
              <a:rPr sz="2000" spc="-30" dirty="0" smtClean="0">
                <a:latin typeface="Times New Roman"/>
                <a:cs typeface="Times New Roman"/>
              </a:rPr>
              <a:t> </a:t>
            </a:r>
            <a:r>
              <a:rPr sz="2000" spc="-5" dirty="0" err="1" smtClean="0">
                <a:latin typeface="Times New Roman"/>
                <a:cs typeface="Times New Roman"/>
              </a:rPr>
              <a:t>материалу</a:t>
            </a:r>
            <a:r>
              <a:rPr sz="2000" spc="-5" dirty="0" smtClean="0">
                <a:latin typeface="Times New Roman"/>
                <a:cs typeface="Times New Roman"/>
              </a:rPr>
              <a:t>;</a:t>
            </a:r>
            <a:endParaRPr lang="ru-RU" sz="2000" dirty="0">
              <a:latin typeface="Times New Roman"/>
              <a:cs typeface="Times New Roman"/>
            </a:endParaRPr>
          </a:p>
          <a:p>
            <a:pPr marL="144780" indent="-132715" algn="just">
              <a:lnSpc>
                <a:spcPct val="100000"/>
              </a:lnSpc>
              <a:spcBef>
                <a:spcPts val="1180"/>
              </a:spcBef>
              <a:buChar char="-"/>
              <a:tabLst>
                <a:tab pos="145415" algn="l"/>
              </a:tabLst>
            </a:pPr>
            <a:r>
              <a:rPr sz="2000" spc="-15" dirty="0" err="1" smtClean="0">
                <a:latin typeface="Times New Roman"/>
                <a:cs typeface="Times New Roman"/>
              </a:rPr>
              <a:t>обучают</a:t>
            </a:r>
            <a:r>
              <a:rPr sz="2000" spc="-15" dirty="0" smtClean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намечать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основные </a:t>
            </a:r>
            <a:r>
              <a:rPr sz="2000" spc="-5" dirty="0">
                <a:latin typeface="Times New Roman"/>
                <a:cs typeface="Times New Roman"/>
              </a:rPr>
              <a:t>этапы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предстоящего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 err="1">
                <a:latin typeface="Times New Roman"/>
                <a:cs typeface="Times New Roman"/>
              </a:rPr>
              <a:t>выполнения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 err="1" smtClean="0">
                <a:latin typeface="Times New Roman"/>
                <a:cs typeface="Times New Roman"/>
              </a:rPr>
              <a:t>задания</a:t>
            </a:r>
            <a:r>
              <a:rPr sz="2000" spc="-5" dirty="0" smtClean="0">
                <a:latin typeface="Times New Roman"/>
                <a:cs typeface="Times New Roman"/>
              </a:rPr>
              <a:t>;</a:t>
            </a:r>
            <a:endParaRPr lang="ru-RU" sz="2000" dirty="0">
              <a:latin typeface="Times New Roman"/>
              <a:cs typeface="Times New Roman"/>
            </a:endParaRPr>
          </a:p>
          <a:p>
            <a:pPr marL="144780" indent="-132715" algn="just">
              <a:lnSpc>
                <a:spcPct val="100000"/>
              </a:lnSpc>
              <a:spcBef>
                <a:spcPts val="1180"/>
              </a:spcBef>
              <a:buChar char="-"/>
              <a:tabLst>
                <a:tab pos="145415" algn="l"/>
              </a:tabLst>
            </a:pPr>
            <a:r>
              <a:rPr sz="2000" spc="-5" dirty="0" err="1" smtClean="0">
                <a:latin typeface="Times New Roman"/>
                <a:cs typeface="Times New Roman"/>
              </a:rPr>
              <a:t>создаются</a:t>
            </a:r>
            <a:r>
              <a:rPr sz="2000" spc="-5" dirty="0" smtClean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условия </a:t>
            </a:r>
            <a:r>
              <a:rPr sz="2000" dirty="0">
                <a:latin typeface="Times New Roman"/>
                <a:cs typeface="Times New Roman"/>
              </a:rPr>
              <a:t>для </a:t>
            </a:r>
            <a:r>
              <a:rPr sz="2000" spc="-5" dirty="0">
                <a:latin typeface="Times New Roman"/>
                <a:cs typeface="Times New Roman"/>
              </a:rPr>
              <a:t>развития </a:t>
            </a:r>
            <a:r>
              <a:rPr sz="2000" spc="-20" dirty="0">
                <a:latin typeface="Times New Roman"/>
                <a:cs typeface="Times New Roman"/>
              </a:rPr>
              <a:t>коммуникативной </a:t>
            </a:r>
            <a:r>
              <a:rPr sz="2000" dirty="0">
                <a:latin typeface="Times New Roman"/>
                <a:cs typeface="Times New Roman"/>
              </a:rPr>
              <a:t>активности </a:t>
            </a:r>
            <a:r>
              <a:rPr sz="2000" spc="-5" dirty="0">
                <a:latin typeface="Times New Roman"/>
                <a:cs typeface="Times New Roman"/>
              </a:rPr>
              <a:t>детей </a:t>
            </a:r>
            <a:r>
              <a:rPr sz="2000" dirty="0">
                <a:latin typeface="Times New Roman"/>
                <a:cs typeface="Times New Roman"/>
              </a:rPr>
              <a:t>с </a:t>
            </a:r>
            <a:r>
              <a:rPr sz="2000" spc="-30" dirty="0">
                <a:latin typeface="Times New Roman"/>
                <a:cs typeface="Times New Roman"/>
              </a:rPr>
              <a:t>НОДА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40" dirty="0">
                <a:latin typeface="Times New Roman"/>
                <a:cs typeface="Times New Roman"/>
              </a:rPr>
              <a:t>быту,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играх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на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занятиях.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содержание образовательной деятельности с детьми старшего дошкольного возраста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4370" y="662685"/>
            <a:ext cx="8197850" cy="64171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1295" algn="ctr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latin typeface="Times New Roman"/>
                <a:cs typeface="Times New Roman"/>
              </a:rPr>
              <a:t>ХУДОЖЕСТВЕННО-ЭСТЕТИЧЕСКОЕ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РАЗВИТИЕ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 marR="8255" indent="449580" algn="just">
              <a:lnSpc>
                <a:spcPct val="150000"/>
              </a:lnSpc>
            </a:pPr>
            <a:r>
              <a:rPr sz="2000" b="1" i="1" spc="-5" dirty="0">
                <a:latin typeface="Times New Roman"/>
                <a:cs typeface="Times New Roman"/>
              </a:rPr>
              <a:t>Основными задачами </a:t>
            </a:r>
            <a:r>
              <a:rPr sz="2000" b="1" i="1" spc="-10" dirty="0">
                <a:latin typeface="Times New Roman"/>
                <a:cs typeface="Times New Roman"/>
              </a:rPr>
              <a:t>образовательной деятельности </a:t>
            </a:r>
            <a:r>
              <a:rPr sz="2000" b="1" i="1" spc="-5" dirty="0">
                <a:latin typeface="Times New Roman"/>
                <a:cs typeface="Times New Roman"/>
              </a:rPr>
              <a:t>являются </a:t>
            </a:r>
            <a:r>
              <a:rPr sz="2000" b="1" i="1" spc="-20" dirty="0">
                <a:latin typeface="Times New Roman"/>
                <a:cs typeface="Times New Roman"/>
              </a:rPr>
              <a:t>создание </a:t>
            </a:r>
            <a:r>
              <a:rPr sz="2000" b="1" i="1" spc="-15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Times New Roman"/>
                <a:cs typeface="Times New Roman"/>
              </a:rPr>
              <a:t>условий</a:t>
            </a:r>
            <a:r>
              <a:rPr sz="2000" b="1" i="1" spc="-20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Times New Roman"/>
                <a:cs typeface="Times New Roman"/>
              </a:rPr>
              <a:t>для:</a:t>
            </a:r>
            <a:endParaRPr sz="2000" dirty="0">
              <a:latin typeface="Times New Roman"/>
              <a:cs typeface="Times New Roman"/>
            </a:endParaRPr>
          </a:p>
          <a:p>
            <a:pPr marL="12700" marR="8890" indent="449580" algn="just">
              <a:lnSpc>
                <a:spcPct val="150000"/>
              </a:lnSpc>
              <a:buChar char="-"/>
              <a:tabLst>
                <a:tab pos="698500" algn="l"/>
              </a:tabLst>
            </a:pPr>
            <a:r>
              <a:rPr sz="2000" dirty="0">
                <a:latin typeface="Times New Roman"/>
                <a:cs typeface="Times New Roman"/>
              </a:rPr>
              <a:t>развития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детей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интереса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эстетической</a:t>
            </a:r>
            <a:r>
              <a:rPr sz="2000" spc="-5" dirty="0">
                <a:latin typeface="Times New Roman"/>
                <a:cs typeface="Times New Roman"/>
              </a:rPr>
              <a:t> стороне</a:t>
            </a:r>
            <a:r>
              <a:rPr sz="2000" dirty="0">
                <a:latin typeface="Times New Roman"/>
                <a:cs typeface="Times New Roman"/>
              </a:rPr>
              <a:t> действительности,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ознакомления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разными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видами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жанрами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искусства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(словесного,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10" dirty="0" err="1" smtClean="0">
                <a:latin typeface="Times New Roman"/>
                <a:cs typeface="Times New Roman"/>
              </a:rPr>
              <a:t>музыкального</a:t>
            </a:r>
            <a:r>
              <a:rPr sz="2000" spc="-10" dirty="0" smtClean="0">
                <a:latin typeface="Times New Roman"/>
                <a:cs typeface="Times New Roman"/>
              </a:rPr>
              <a:t>,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sz="2000" spc="-5" dirty="0" err="1" smtClean="0">
                <a:latin typeface="Times New Roman"/>
                <a:cs typeface="Times New Roman"/>
              </a:rPr>
              <a:t>изобразительного</a:t>
            </a:r>
            <a:r>
              <a:rPr sz="2000" spc="-5" dirty="0">
                <a:latin typeface="Times New Roman"/>
                <a:cs typeface="Times New Roman"/>
              </a:rPr>
              <a:t>),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том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числе </a:t>
            </a:r>
            <a:r>
              <a:rPr sz="2000" spc="-15" dirty="0">
                <a:latin typeface="Times New Roman"/>
                <a:cs typeface="Times New Roman"/>
              </a:rPr>
              <a:t>народного </a:t>
            </a:r>
            <a:r>
              <a:rPr sz="2000" spc="-5" dirty="0">
                <a:latin typeface="Times New Roman"/>
                <a:cs typeface="Times New Roman"/>
              </a:rPr>
              <a:t>творчества;</a:t>
            </a:r>
            <a:endParaRPr sz="2000" dirty="0">
              <a:latin typeface="Times New Roman"/>
              <a:cs typeface="Times New Roman"/>
            </a:endParaRPr>
          </a:p>
          <a:p>
            <a:pPr marL="12700" marR="8255" indent="449580" algn="just">
              <a:lnSpc>
                <a:spcPct val="150000"/>
              </a:lnSpc>
              <a:buChar char="-"/>
              <a:tabLst>
                <a:tab pos="636270" algn="l"/>
              </a:tabLst>
            </a:pPr>
            <a:r>
              <a:rPr sz="2000" dirty="0">
                <a:latin typeface="Times New Roman"/>
                <a:cs typeface="Times New Roman"/>
              </a:rPr>
              <a:t>развития </a:t>
            </a:r>
            <a:r>
              <a:rPr sz="2000" spc="5" dirty="0">
                <a:latin typeface="Times New Roman"/>
                <a:cs typeface="Times New Roman"/>
              </a:rPr>
              <a:t>способности </a:t>
            </a:r>
            <a:r>
              <a:rPr sz="2000" dirty="0">
                <a:latin typeface="Times New Roman"/>
                <a:cs typeface="Times New Roman"/>
              </a:rPr>
              <a:t>к восприятию </a:t>
            </a:r>
            <a:r>
              <a:rPr sz="2000" spc="-5" dirty="0">
                <a:latin typeface="Times New Roman"/>
                <a:cs typeface="Times New Roman"/>
              </a:rPr>
              <a:t>музыки, </a:t>
            </a:r>
            <a:r>
              <a:rPr sz="2000" spc="-20" dirty="0">
                <a:latin typeface="Times New Roman"/>
                <a:cs typeface="Times New Roman"/>
              </a:rPr>
              <a:t>художественной </a:t>
            </a:r>
            <a:r>
              <a:rPr sz="2000" spc="-10" dirty="0">
                <a:latin typeface="Times New Roman"/>
                <a:cs typeface="Times New Roman"/>
              </a:rPr>
              <a:t>литературы, </a:t>
            </a:r>
            <a:r>
              <a:rPr sz="2000" spc="-5" dirty="0">
                <a:latin typeface="Times New Roman"/>
                <a:cs typeface="Times New Roman"/>
              </a:rPr>
              <a:t> фольклора;</a:t>
            </a:r>
            <a:endParaRPr sz="2000" dirty="0">
              <a:latin typeface="Times New Roman"/>
              <a:cs typeface="Times New Roman"/>
            </a:endParaRPr>
          </a:p>
          <a:p>
            <a:pPr marL="12700" marR="5080" indent="449580" algn="just">
              <a:lnSpc>
                <a:spcPct val="150000"/>
              </a:lnSpc>
              <a:spcBef>
                <a:spcPts val="5"/>
              </a:spcBef>
              <a:buChar char="-"/>
              <a:tabLst>
                <a:tab pos="674370" algn="l"/>
              </a:tabLst>
            </a:pPr>
            <a:r>
              <a:rPr sz="2000" spc="-5" dirty="0">
                <a:latin typeface="Times New Roman"/>
                <a:cs typeface="Times New Roman"/>
              </a:rPr>
              <a:t>приобщения</a:t>
            </a:r>
            <a:r>
              <a:rPr sz="2000" dirty="0">
                <a:latin typeface="Times New Roman"/>
                <a:cs typeface="Times New Roman"/>
              </a:rPr>
              <a:t> к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разным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видам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художественно-эстетической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деятельности,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развития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потребности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творческом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самовыражении,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инициативности</a:t>
            </a:r>
            <a:r>
              <a:rPr sz="2000" dirty="0">
                <a:latin typeface="Times New Roman"/>
                <a:cs typeface="Times New Roman"/>
              </a:rPr>
              <a:t> и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самостоятельности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-5" dirty="0">
                <a:latin typeface="Times New Roman"/>
                <a:cs typeface="Times New Roman"/>
              </a:rPr>
              <a:t> воплощении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художественного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замысла.</a:t>
            </a: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marL="847725">
              <a:lnSpc>
                <a:spcPct val="100000"/>
              </a:lnSpc>
              <a:spcBef>
                <a:spcPts val="1660"/>
              </a:spcBef>
            </a:pPr>
            <a:r>
              <a:rPr sz="1800" b="1" i="1" dirty="0">
                <a:latin typeface="Times New Roman"/>
                <a:cs typeface="Times New Roman"/>
              </a:rPr>
              <a:t>В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программе</a:t>
            </a:r>
            <a:r>
              <a:rPr sz="1800" b="1" i="1" spc="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подробно</a:t>
            </a:r>
            <a:r>
              <a:rPr sz="1800" b="1" i="1" spc="1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расписаны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задачи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работы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по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возрастам.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656966" y="609600"/>
            <a:ext cx="436346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</a:t>
            </a:r>
            <a:r>
              <a:rPr sz="24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4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idx="1"/>
          </p:nvPr>
        </p:nvSpPr>
        <p:spPr>
          <a:xfrm>
            <a:off x="762000" y="1122016"/>
            <a:ext cx="8153400" cy="75661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0" algn="ctr">
              <a:lnSpc>
                <a:spcPct val="150000"/>
              </a:lnSpc>
              <a:spcBef>
                <a:spcPts val="100"/>
              </a:spcBef>
              <a:buNone/>
            </a:pPr>
            <a:r>
              <a:rPr b="1" i="1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</a:t>
            </a:r>
            <a:r>
              <a:rPr b="1" i="1" spc="3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задачами</a:t>
            </a:r>
            <a:r>
              <a:rPr b="1" i="1" spc="3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</a:t>
            </a:r>
            <a:r>
              <a:rPr b="1" i="1" spc="3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b="1" i="1" spc="33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</a:t>
            </a:r>
            <a:r>
              <a:rPr b="1" i="1" spc="33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b="1" i="1" spc="-43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spc="-5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</a:t>
            </a:r>
            <a:r>
              <a:rPr b="1" i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spc="-5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b="1" i="1" spc="-5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spc="-5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indent="0">
              <a:lnSpc>
                <a:spcPct val="150000"/>
              </a:lnSpc>
              <a:spcBef>
                <a:spcPts val="100"/>
              </a:spcBef>
              <a:buNone/>
            </a:pPr>
            <a:r>
              <a:rPr lang="ru-RU" b="0" i="0" dirty="0" smtClean="0">
                <a:solidFill>
                  <a:schemeClr val="tx1"/>
                </a:solidFill>
                <a:latin typeface="Times New Roman"/>
                <a:cs typeface="Times New Roman"/>
              </a:rPr>
              <a:t>- </a:t>
            </a:r>
            <a:r>
              <a:rPr b="0" i="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становления</a:t>
            </a:r>
            <a:r>
              <a:rPr b="0" i="0" spc="-10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dirty="0">
                <a:solidFill>
                  <a:schemeClr val="tx1"/>
                </a:solidFill>
                <a:latin typeface="Times New Roman"/>
                <a:cs typeface="Times New Roman"/>
              </a:rPr>
              <a:t>у</a:t>
            </a:r>
            <a:r>
              <a:rPr b="0" i="0" spc="-1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dirty="0">
                <a:solidFill>
                  <a:schemeClr val="tx1"/>
                </a:solidFill>
                <a:latin typeface="Times New Roman"/>
                <a:cs typeface="Times New Roman"/>
              </a:rPr>
              <a:t>детей</a:t>
            </a:r>
            <a:r>
              <a:rPr b="0" i="0" spc="-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dirty="0">
                <a:solidFill>
                  <a:schemeClr val="tx1"/>
                </a:solidFill>
                <a:latin typeface="Times New Roman"/>
                <a:cs typeface="Times New Roman"/>
              </a:rPr>
              <a:t>ценностей</a:t>
            </a:r>
            <a:r>
              <a:rPr b="0" i="0" spc="-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spc="-15" dirty="0">
                <a:solidFill>
                  <a:schemeClr val="tx1"/>
                </a:solidFill>
                <a:latin typeface="Times New Roman"/>
                <a:cs typeface="Times New Roman"/>
              </a:rPr>
              <a:t>здорового</a:t>
            </a:r>
            <a:r>
              <a:rPr b="0" i="0" spc="-1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dirty="0" err="1">
                <a:solidFill>
                  <a:schemeClr val="tx1"/>
                </a:solidFill>
                <a:latin typeface="Times New Roman"/>
                <a:cs typeface="Times New Roman"/>
              </a:rPr>
              <a:t>образа</a:t>
            </a:r>
            <a:r>
              <a:rPr b="0" i="0" spc="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spc="-5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жизни</a:t>
            </a:r>
            <a:r>
              <a:rPr b="0" i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;</a:t>
            </a:r>
            <a:endParaRPr lang="ru-RU" b="0" i="0" spc="-5" dirty="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12700" marR="5080" indent="0">
              <a:lnSpc>
                <a:spcPct val="150000"/>
              </a:lnSpc>
              <a:spcBef>
                <a:spcPts val="100"/>
              </a:spcBef>
              <a:buNone/>
            </a:pPr>
            <a:r>
              <a:rPr lang="ru-RU" b="0" i="0" dirty="0" smtClean="0">
                <a:solidFill>
                  <a:schemeClr val="tx1"/>
                </a:solidFill>
                <a:latin typeface="Times New Roman"/>
                <a:cs typeface="Times New Roman"/>
              </a:rPr>
              <a:t>- </a:t>
            </a:r>
            <a:r>
              <a:rPr b="0" i="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развития</a:t>
            </a:r>
            <a:r>
              <a:rPr b="0" i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spc="-5" dirty="0">
                <a:solidFill>
                  <a:schemeClr val="tx1"/>
                </a:solidFill>
                <a:latin typeface="Times New Roman"/>
                <a:cs typeface="Times New Roman"/>
              </a:rPr>
              <a:t>представлений</a:t>
            </a:r>
            <a:r>
              <a:rPr b="0" i="0" spc="-2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dirty="0">
                <a:solidFill>
                  <a:schemeClr val="tx1"/>
                </a:solidFill>
                <a:latin typeface="Times New Roman"/>
                <a:cs typeface="Times New Roman"/>
              </a:rPr>
              <a:t>о своем</a:t>
            </a:r>
            <a:r>
              <a:rPr b="0" i="0" spc="-1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dirty="0">
                <a:solidFill>
                  <a:schemeClr val="tx1"/>
                </a:solidFill>
                <a:latin typeface="Times New Roman"/>
                <a:cs typeface="Times New Roman"/>
              </a:rPr>
              <a:t>теле</a:t>
            </a:r>
            <a:r>
              <a:rPr b="0" i="0" spc="-1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dirty="0">
                <a:solidFill>
                  <a:schemeClr val="tx1"/>
                </a:solidFill>
                <a:latin typeface="Times New Roman"/>
                <a:cs typeface="Times New Roman"/>
              </a:rPr>
              <a:t>и </a:t>
            </a:r>
            <a:r>
              <a:rPr b="0" i="0" spc="-5" dirty="0">
                <a:solidFill>
                  <a:schemeClr val="tx1"/>
                </a:solidFill>
                <a:latin typeface="Times New Roman"/>
                <a:cs typeface="Times New Roman"/>
              </a:rPr>
              <a:t>своих</a:t>
            </a:r>
            <a:r>
              <a:rPr b="0" i="0" spc="-1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dirty="0">
                <a:solidFill>
                  <a:schemeClr val="tx1"/>
                </a:solidFill>
                <a:latin typeface="Times New Roman"/>
                <a:cs typeface="Times New Roman"/>
              </a:rPr>
              <a:t>физических</a:t>
            </a:r>
            <a:r>
              <a:rPr b="0" i="0" spc="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b="0" i="0" spc="-5" dirty="0" err="1">
                <a:solidFill>
                  <a:schemeClr val="tx1"/>
                </a:solidFill>
                <a:latin typeface="Times New Roman"/>
                <a:cs typeface="Times New Roman"/>
              </a:rPr>
              <a:t>возможностях</a:t>
            </a:r>
            <a:r>
              <a:rPr b="0" i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;</a:t>
            </a:r>
            <a:endParaRPr lang="ru-RU" b="0" i="0" spc="-5" dirty="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12700" marR="5080" lvl="0" indent="0" defTabSz="914400">
              <a:lnSpc>
                <a:spcPct val="150000"/>
              </a:lnSpc>
              <a:spcBef>
                <a:spcPts val="100"/>
              </a:spcBef>
              <a:buClrTx/>
              <a:buSzTx/>
              <a:buNone/>
              <a:tabLst>
                <a:tab pos="696595" algn="l"/>
                <a:tab pos="697230" algn="l"/>
                <a:tab pos="2210435" algn="l"/>
                <a:tab pos="3761740" algn="l"/>
                <a:tab pos="4514850" algn="l"/>
                <a:tab pos="4793615" algn="l"/>
              </a:tabLst>
            </a:pPr>
            <a:r>
              <a:rPr lang="ru-RU" spc="-5" dirty="0" smtClean="0">
                <a:solidFill>
                  <a:srgbClr val="000000"/>
                </a:solidFill>
                <a:latin typeface="Times New Roman"/>
                <a:cs typeface="Times New Roman"/>
              </a:rPr>
              <a:t>- пр</a:t>
            </a:r>
            <a:r>
              <a:rPr lang="ru-RU" spc="-1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обретен</a:t>
            </a:r>
            <a:r>
              <a:rPr lang="ru-RU" spc="-15" dirty="0" smtClean="0">
                <a:solidFill>
                  <a:srgbClr val="000000"/>
                </a:solidFill>
                <a:latin typeface="Times New Roman"/>
                <a:cs typeface="Times New Roman"/>
              </a:rPr>
              <a:t>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я</a:t>
            </a:r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	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дв</a:t>
            </a:r>
            <a:r>
              <a:rPr lang="ru-RU" spc="-2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  <a:r>
              <a:rPr lang="ru-RU" spc="-45" dirty="0" smtClean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т</a:t>
            </a:r>
            <a:r>
              <a:rPr lang="ru-RU" spc="5" dirty="0" smtClean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ль</a:t>
            </a:r>
            <a:r>
              <a:rPr lang="ru-RU" spc="-1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н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о</a:t>
            </a:r>
            <a:r>
              <a:rPr lang="ru-RU" spc="-55" dirty="0" smtClean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о </a:t>
            </a:r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	опы</a:t>
            </a:r>
            <a:r>
              <a:rPr lang="ru-RU" spc="25" dirty="0">
                <a:solidFill>
                  <a:srgbClr val="000000"/>
                </a:solidFill>
                <a:latin typeface="Times New Roman"/>
                <a:cs typeface="Times New Roman"/>
              </a:rPr>
              <a:t>т</a:t>
            </a:r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а	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и</a:t>
            </a:r>
          </a:p>
          <a:p>
            <a:pPr marL="12700" marR="5080" lvl="0" indent="0" defTabSz="914400">
              <a:lnSpc>
                <a:spcPct val="150000"/>
              </a:lnSpc>
              <a:spcBef>
                <a:spcPts val="100"/>
              </a:spcBef>
              <a:buClrTx/>
              <a:buSzTx/>
              <a:buNone/>
              <a:tabLst>
                <a:tab pos="696595" algn="l"/>
                <a:tab pos="697230" algn="l"/>
                <a:tab pos="2210435" algn="l"/>
                <a:tab pos="3761740" algn="l"/>
                <a:tab pos="4514850" algn="l"/>
                <a:tab pos="4793615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с</a:t>
            </a:r>
            <a:r>
              <a:rPr lang="ru-RU" spc="-1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ов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ер</a:t>
            </a:r>
            <a:r>
              <a:rPr lang="ru-RU" spc="5" dirty="0" smtClean="0">
                <a:solidFill>
                  <a:srgbClr val="000000"/>
                </a:solidFill>
                <a:latin typeface="Times New Roman"/>
                <a:cs typeface="Times New Roman"/>
              </a:rPr>
              <a:t>ш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ен</a:t>
            </a:r>
            <a:r>
              <a:rPr lang="ru-RU" spc="-10" dirty="0" smtClean="0">
                <a:solidFill>
                  <a:srgbClr val="000000"/>
                </a:solidFill>
                <a:latin typeface="Times New Roman"/>
                <a:cs typeface="Times New Roman"/>
              </a:rPr>
              <a:t>с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тво</a:t>
            </a:r>
            <a:r>
              <a:rPr lang="ru-RU" spc="-3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  <a:r>
              <a:rPr lang="ru-RU" spc="-15" dirty="0" smtClean="0">
                <a:solidFill>
                  <a:srgbClr val="000000"/>
                </a:solidFill>
                <a:latin typeface="Times New Roman"/>
                <a:cs typeface="Times New Roman"/>
              </a:rPr>
              <a:t>н</a:t>
            </a:r>
            <a:r>
              <a:rPr lang="ru-RU" spc="-5" dirty="0" smtClean="0">
                <a:solidFill>
                  <a:srgbClr val="000000"/>
                </a:solidFill>
                <a:latin typeface="Times New Roman"/>
                <a:cs typeface="Times New Roman"/>
              </a:rPr>
              <a:t>ия  двигательной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активности;</a:t>
            </a:r>
          </a:p>
          <a:p>
            <a:pPr marL="12700" marR="5080" lvl="0" indent="0" defTabSz="914400">
              <a:lnSpc>
                <a:spcPct val="150000"/>
              </a:lnSpc>
              <a:spcBef>
                <a:spcPts val="100"/>
              </a:spcBef>
              <a:buClrTx/>
              <a:buSzTx/>
              <a:buNone/>
              <a:tabLst>
                <a:tab pos="696595" algn="l"/>
                <a:tab pos="697230" algn="l"/>
                <a:tab pos="2210435" algn="l"/>
                <a:tab pos="3761740" algn="l"/>
                <a:tab pos="4514850" algn="l"/>
                <a:tab pos="4793615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- коррекция недостатков общей и тонкой моторики;</a:t>
            </a:r>
          </a:p>
          <a:p>
            <a:pPr marL="12700" marR="5080" lvl="0" indent="0" defTabSz="914400">
              <a:lnSpc>
                <a:spcPct val="150000"/>
              </a:lnSpc>
              <a:spcBef>
                <a:spcPts val="100"/>
              </a:spcBef>
              <a:buClrTx/>
              <a:buSzTx/>
              <a:buNone/>
              <a:tabLst>
                <a:tab pos="696595" algn="l"/>
                <a:tab pos="697230" algn="l"/>
                <a:tab pos="2210435" algn="l"/>
                <a:tab pos="3761740" algn="l"/>
                <a:tab pos="4514850" algn="l"/>
                <a:tab pos="4793615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- формирования начальных представлений о некоторых видах спорта, овладения подвижными играми с правилами.</a:t>
            </a:r>
          </a:p>
          <a:p>
            <a:pPr marL="12700" marR="5080" lvl="0" indent="0" defTabSz="914400">
              <a:lnSpc>
                <a:spcPct val="150000"/>
              </a:lnSpc>
              <a:spcBef>
                <a:spcPts val="100"/>
              </a:spcBef>
              <a:buClrTx/>
              <a:buSzTx/>
              <a:buNone/>
              <a:tabLst>
                <a:tab pos="696595" algn="l"/>
                <a:tab pos="697230" algn="l"/>
                <a:tab pos="2210435" algn="l"/>
                <a:tab pos="3761740" algn="l"/>
                <a:tab pos="4514850" algn="l"/>
                <a:tab pos="4793615" algn="l"/>
              </a:tabLst>
            </a:pPr>
            <a:endParaRPr lang="ru-RU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55600" marR="5080" lvl="0" indent="-342900" defTabSz="914400">
              <a:lnSpc>
                <a:spcPct val="150000"/>
              </a:lnSpc>
              <a:spcBef>
                <a:spcPts val="100"/>
              </a:spcBef>
              <a:buClrTx/>
              <a:buSzTx/>
              <a:buFontTx/>
              <a:buChar char="-"/>
              <a:tabLst>
                <a:tab pos="696595" algn="l"/>
                <a:tab pos="697230" algn="l"/>
                <a:tab pos="2210435" algn="l"/>
                <a:tab pos="3761740" algn="l"/>
                <a:tab pos="4514850" algn="l"/>
                <a:tab pos="4793615" algn="l"/>
              </a:tabLst>
            </a:pPr>
            <a:endParaRPr lang="ru-RU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endParaRPr lang="ru-RU" b="0" i="0" spc="-5" dirty="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endParaRPr lang="ru-RU" b="0" i="0" spc="-5" dirty="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endParaRPr lang="ru-RU" b="0" i="0" spc="-5" dirty="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endParaRPr lang="ru-RU" b="0" i="0" spc="-5" dirty="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endParaRPr b="0" i="0" spc="-5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10893" y="5791200"/>
            <a:ext cx="652145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latin typeface="Times New Roman"/>
                <a:cs typeface="Times New Roman"/>
              </a:rPr>
              <a:t>В</a:t>
            </a:r>
            <a:r>
              <a:rPr sz="1800" b="1" i="1" spc="-5" dirty="0">
                <a:latin typeface="Times New Roman"/>
                <a:cs typeface="Times New Roman"/>
              </a:rPr>
              <a:t> программе</a:t>
            </a:r>
            <a:r>
              <a:rPr sz="1800" b="1" i="1" spc="1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подробно</a:t>
            </a:r>
            <a:r>
              <a:rPr sz="1800" b="1" i="1" spc="20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расписаны</a:t>
            </a:r>
            <a:r>
              <a:rPr sz="1800" b="1" i="1" spc="1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задачи работы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по</a:t>
            </a:r>
            <a:r>
              <a:rPr sz="1800" b="1" i="1" spc="10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возрастам.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558853" y="3664394"/>
            <a:ext cx="2994025" cy="1186815"/>
            <a:chOff x="5558853" y="3664394"/>
            <a:chExt cx="2994025" cy="1186815"/>
          </a:xfrm>
        </p:grpSpPr>
        <p:sp>
          <p:nvSpPr>
            <p:cNvPr id="3" name="object 3"/>
            <p:cNvSpPr/>
            <p:nvPr/>
          </p:nvSpPr>
          <p:spPr>
            <a:xfrm>
              <a:off x="5580125" y="3685667"/>
              <a:ext cx="2951480" cy="1144270"/>
            </a:xfrm>
            <a:custGeom>
              <a:avLst/>
              <a:gdLst/>
              <a:ahLst/>
              <a:cxnLst/>
              <a:rect l="l" t="t" r="r" b="b"/>
              <a:pathLst>
                <a:path w="2951479" h="1144270">
                  <a:moveTo>
                    <a:pt x="2760599" y="0"/>
                  </a:moveTo>
                  <a:lnTo>
                    <a:pt x="190626" y="0"/>
                  </a:lnTo>
                  <a:lnTo>
                    <a:pt x="146917" y="5034"/>
                  </a:lnTo>
                  <a:lnTo>
                    <a:pt x="106792" y="19378"/>
                  </a:lnTo>
                  <a:lnTo>
                    <a:pt x="71398" y="41887"/>
                  </a:lnTo>
                  <a:lnTo>
                    <a:pt x="41877" y="71422"/>
                  </a:lnTo>
                  <a:lnTo>
                    <a:pt x="19375" y="106839"/>
                  </a:lnTo>
                  <a:lnTo>
                    <a:pt x="5034" y="146997"/>
                  </a:lnTo>
                  <a:lnTo>
                    <a:pt x="0" y="190753"/>
                  </a:lnTo>
                  <a:lnTo>
                    <a:pt x="0" y="953388"/>
                  </a:lnTo>
                  <a:lnTo>
                    <a:pt x="5034" y="997098"/>
                  </a:lnTo>
                  <a:lnTo>
                    <a:pt x="19375" y="1037223"/>
                  </a:lnTo>
                  <a:lnTo>
                    <a:pt x="41877" y="1072617"/>
                  </a:lnTo>
                  <a:lnTo>
                    <a:pt x="71398" y="1102138"/>
                  </a:lnTo>
                  <a:lnTo>
                    <a:pt x="106792" y="1124640"/>
                  </a:lnTo>
                  <a:lnTo>
                    <a:pt x="146917" y="1138981"/>
                  </a:lnTo>
                  <a:lnTo>
                    <a:pt x="190626" y="1144015"/>
                  </a:lnTo>
                  <a:lnTo>
                    <a:pt x="2760599" y="1144015"/>
                  </a:lnTo>
                  <a:lnTo>
                    <a:pt x="2804308" y="1138981"/>
                  </a:lnTo>
                  <a:lnTo>
                    <a:pt x="2844433" y="1124640"/>
                  </a:lnTo>
                  <a:lnTo>
                    <a:pt x="2879827" y="1102138"/>
                  </a:lnTo>
                  <a:lnTo>
                    <a:pt x="2909348" y="1072617"/>
                  </a:lnTo>
                  <a:lnTo>
                    <a:pt x="2931850" y="1037223"/>
                  </a:lnTo>
                  <a:lnTo>
                    <a:pt x="2946191" y="997098"/>
                  </a:lnTo>
                  <a:lnTo>
                    <a:pt x="2951226" y="953388"/>
                  </a:lnTo>
                  <a:lnTo>
                    <a:pt x="2951226" y="190753"/>
                  </a:lnTo>
                  <a:lnTo>
                    <a:pt x="2946191" y="146997"/>
                  </a:lnTo>
                  <a:lnTo>
                    <a:pt x="2931850" y="106839"/>
                  </a:lnTo>
                  <a:lnTo>
                    <a:pt x="2909348" y="71422"/>
                  </a:lnTo>
                  <a:lnTo>
                    <a:pt x="2879827" y="41887"/>
                  </a:lnTo>
                  <a:lnTo>
                    <a:pt x="2844433" y="19378"/>
                  </a:lnTo>
                  <a:lnTo>
                    <a:pt x="2804308" y="5034"/>
                  </a:lnTo>
                  <a:lnTo>
                    <a:pt x="27605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580125" y="3685667"/>
              <a:ext cx="2951480" cy="1144270"/>
            </a:xfrm>
            <a:custGeom>
              <a:avLst/>
              <a:gdLst/>
              <a:ahLst/>
              <a:cxnLst/>
              <a:rect l="l" t="t" r="r" b="b"/>
              <a:pathLst>
                <a:path w="2951479" h="1144270">
                  <a:moveTo>
                    <a:pt x="0" y="190753"/>
                  </a:moveTo>
                  <a:lnTo>
                    <a:pt x="5034" y="146997"/>
                  </a:lnTo>
                  <a:lnTo>
                    <a:pt x="19375" y="106839"/>
                  </a:lnTo>
                  <a:lnTo>
                    <a:pt x="41877" y="71422"/>
                  </a:lnTo>
                  <a:lnTo>
                    <a:pt x="71398" y="41887"/>
                  </a:lnTo>
                  <a:lnTo>
                    <a:pt x="106792" y="19378"/>
                  </a:lnTo>
                  <a:lnTo>
                    <a:pt x="146917" y="5034"/>
                  </a:lnTo>
                  <a:lnTo>
                    <a:pt x="190626" y="0"/>
                  </a:lnTo>
                  <a:lnTo>
                    <a:pt x="2760599" y="0"/>
                  </a:lnTo>
                  <a:lnTo>
                    <a:pt x="2804308" y="5034"/>
                  </a:lnTo>
                  <a:lnTo>
                    <a:pt x="2844433" y="19378"/>
                  </a:lnTo>
                  <a:lnTo>
                    <a:pt x="2879827" y="41887"/>
                  </a:lnTo>
                  <a:lnTo>
                    <a:pt x="2909348" y="71422"/>
                  </a:lnTo>
                  <a:lnTo>
                    <a:pt x="2931850" y="106839"/>
                  </a:lnTo>
                  <a:lnTo>
                    <a:pt x="2946191" y="146997"/>
                  </a:lnTo>
                  <a:lnTo>
                    <a:pt x="2951226" y="190753"/>
                  </a:lnTo>
                  <a:lnTo>
                    <a:pt x="2951226" y="953388"/>
                  </a:lnTo>
                  <a:lnTo>
                    <a:pt x="2946191" y="997098"/>
                  </a:lnTo>
                  <a:lnTo>
                    <a:pt x="2931850" y="1037223"/>
                  </a:lnTo>
                  <a:lnTo>
                    <a:pt x="2909348" y="1072617"/>
                  </a:lnTo>
                  <a:lnTo>
                    <a:pt x="2879827" y="1102138"/>
                  </a:lnTo>
                  <a:lnTo>
                    <a:pt x="2844433" y="1124640"/>
                  </a:lnTo>
                  <a:lnTo>
                    <a:pt x="2804308" y="1138981"/>
                  </a:lnTo>
                  <a:lnTo>
                    <a:pt x="2760599" y="1144015"/>
                  </a:lnTo>
                  <a:lnTo>
                    <a:pt x="190626" y="1144015"/>
                  </a:lnTo>
                  <a:lnTo>
                    <a:pt x="146917" y="1138981"/>
                  </a:lnTo>
                  <a:lnTo>
                    <a:pt x="106792" y="1124640"/>
                  </a:lnTo>
                  <a:lnTo>
                    <a:pt x="71398" y="1102138"/>
                  </a:lnTo>
                  <a:lnTo>
                    <a:pt x="41877" y="1072617"/>
                  </a:lnTo>
                  <a:lnTo>
                    <a:pt x="19375" y="1037223"/>
                  </a:lnTo>
                  <a:lnTo>
                    <a:pt x="5034" y="997098"/>
                  </a:lnTo>
                  <a:lnTo>
                    <a:pt x="0" y="953388"/>
                  </a:lnTo>
                  <a:lnTo>
                    <a:pt x="0" y="190753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5751067" y="3813175"/>
            <a:ext cx="2611120" cy="875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Times New Roman"/>
                <a:cs typeface="Times New Roman"/>
              </a:rPr>
              <a:t>взрослый</a:t>
            </a:r>
            <a:r>
              <a:rPr sz="1400" spc="-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сопереживает</a:t>
            </a:r>
            <a:r>
              <a:rPr sz="1400" spc="-5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ребенку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радости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5" dirty="0">
                <a:latin typeface="Times New Roman"/>
                <a:cs typeface="Times New Roman"/>
              </a:rPr>
              <a:t>огорчениях, оказывает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поддержку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при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затруднениях,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645"/>
              </a:lnSpc>
            </a:pPr>
            <a:r>
              <a:rPr sz="1400" spc="-15" dirty="0">
                <a:latin typeface="Times New Roman"/>
                <a:cs typeface="Times New Roman"/>
              </a:rPr>
              <a:t>участвует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его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играх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занятиях.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521449" y="599376"/>
            <a:ext cx="2343785" cy="874394"/>
            <a:chOff x="521449" y="599376"/>
            <a:chExt cx="2343785" cy="874394"/>
          </a:xfrm>
        </p:grpSpPr>
        <p:sp>
          <p:nvSpPr>
            <p:cNvPr id="7" name="object 7"/>
            <p:cNvSpPr/>
            <p:nvPr/>
          </p:nvSpPr>
          <p:spPr>
            <a:xfrm>
              <a:off x="542721" y="620648"/>
              <a:ext cx="2301240" cy="831850"/>
            </a:xfrm>
            <a:custGeom>
              <a:avLst/>
              <a:gdLst/>
              <a:ahLst/>
              <a:cxnLst/>
              <a:rect l="l" t="t" r="r" b="b"/>
              <a:pathLst>
                <a:path w="2301240" h="831850">
                  <a:moveTo>
                    <a:pt x="2162505" y="0"/>
                  </a:moveTo>
                  <a:lnTo>
                    <a:pt x="138595" y="0"/>
                  </a:lnTo>
                  <a:lnTo>
                    <a:pt x="94788" y="7071"/>
                  </a:lnTo>
                  <a:lnTo>
                    <a:pt x="56743" y="26761"/>
                  </a:lnTo>
                  <a:lnTo>
                    <a:pt x="26741" y="56784"/>
                  </a:lnTo>
                  <a:lnTo>
                    <a:pt x="7065" y="94853"/>
                  </a:lnTo>
                  <a:lnTo>
                    <a:pt x="0" y="138684"/>
                  </a:lnTo>
                  <a:lnTo>
                    <a:pt x="0" y="693038"/>
                  </a:lnTo>
                  <a:lnTo>
                    <a:pt x="7065" y="736856"/>
                  </a:lnTo>
                  <a:lnTo>
                    <a:pt x="26741" y="774894"/>
                  </a:lnTo>
                  <a:lnTo>
                    <a:pt x="56743" y="804879"/>
                  </a:lnTo>
                  <a:lnTo>
                    <a:pt x="94788" y="824537"/>
                  </a:lnTo>
                  <a:lnTo>
                    <a:pt x="138595" y="831596"/>
                  </a:lnTo>
                  <a:lnTo>
                    <a:pt x="2162505" y="831596"/>
                  </a:lnTo>
                  <a:lnTo>
                    <a:pt x="2206322" y="824537"/>
                  </a:lnTo>
                  <a:lnTo>
                    <a:pt x="2244360" y="804879"/>
                  </a:lnTo>
                  <a:lnTo>
                    <a:pt x="2274345" y="774894"/>
                  </a:lnTo>
                  <a:lnTo>
                    <a:pt x="2294004" y="736856"/>
                  </a:lnTo>
                  <a:lnTo>
                    <a:pt x="2301062" y="693038"/>
                  </a:lnTo>
                  <a:lnTo>
                    <a:pt x="2301062" y="138684"/>
                  </a:lnTo>
                  <a:lnTo>
                    <a:pt x="2294004" y="94853"/>
                  </a:lnTo>
                  <a:lnTo>
                    <a:pt x="2274345" y="56784"/>
                  </a:lnTo>
                  <a:lnTo>
                    <a:pt x="2244360" y="26761"/>
                  </a:lnTo>
                  <a:lnTo>
                    <a:pt x="2206322" y="7071"/>
                  </a:lnTo>
                  <a:lnTo>
                    <a:pt x="21625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42721" y="620648"/>
              <a:ext cx="2301240" cy="831850"/>
            </a:xfrm>
            <a:custGeom>
              <a:avLst/>
              <a:gdLst/>
              <a:ahLst/>
              <a:cxnLst/>
              <a:rect l="l" t="t" r="r" b="b"/>
              <a:pathLst>
                <a:path w="2301240" h="831850">
                  <a:moveTo>
                    <a:pt x="0" y="138684"/>
                  </a:moveTo>
                  <a:lnTo>
                    <a:pt x="7065" y="94853"/>
                  </a:lnTo>
                  <a:lnTo>
                    <a:pt x="26741" y="56784"/>
                  </a:lnTo>
                  <a:lnTo>
                    <a:pt x="56743" y="26761"/>
                  </a:lnTo>
                  <a:lnTo>
                    <a:pt x="94788" y="7071"/>
                  </a:lnTo>
                  <a:lnTo>
                    <a:pt x="138595" y="0"/>
                  </a:lnTo>
                  <a:lnTo>
                    <a:pt x="2162505" y="0"/>
                  </a:lnTo>
                  <a:lnTo>
                    <a:pt x="2206322" y="7071"/>
                  </a:lnTo>
                  <a:lnTo>
                    <a:pt x="2244360" y="26761"/>
                  </a:lnTo>
                  <a:lnTo>
                    <a:pt x="2274345" y="56784"/>
                  </a:lnTo>
                  <a:lnTo>
                    <a:pt x="2294004" y="94853"/>
                  </a:lnTo>
                  <a:lnTo>
                    <a:pt x="2301062" y="138684"/>
                  </a:lnTo>
                  <a:lnTo>
                    <a:pt x="2301062" y="693038"/>
                  </a:lnTo>
                  <a:lnTo>
                    <a:pt x="2294004" y="736856"/>
                  </a:lnTo>
                  <a:lnTo>
                    <a:pt x="2274345" y="774894"/>
                  </a:lnTo>
                  <a:lnTo>
                    <a:pt x="2244360" y="804879"/>
                  </a:lnTo>
                  <a:lnTo>
                    <a:pt x="2206322" y="824537"/>
                  </a:lnTo>
                  <a:lnTo>
                    <a:pt x="2162505" y="831596"/>
                  </a:lnTo>
                  <a:lnTo>
                    <a:pt x="138595" y="831596"/>
                  </a:lnTo>
                  <a:lnTo>
                    <a:pt x="94788" y="824537"/>
                  </a:lnTo>
                  <a:lnTo>
                    <a:pt x="56743" y="804879"/>
                  </a:lnTo>
                  <a:lnTo>
                    <a:pt x="26741" y="774894"/>
                  </a:lnTo>
                  <a:lnTo>
                    <a:pt x="7065" y="736856"/>
                  </a:lnTo>
                  <a:lnTo>
                    <a:pt x="0" y="693038"/>
                  </a:lnTo>
                  <a:lnTo>
                    <a:pt x="0" y="138684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683463" y="804418"/>
            <a:ext cx="2018030" cy="448309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21590" marR="5080" indent="-9525">
              <a:lnSpc>
                <a:spcPts val="1639"/>
              </a:lnSpc>
              <a:spcBef>
                <a:spcPts val="190"/>
              </a:spcBef>
            </a:pPr>
            <a:r>
              <a:rPr sz="1400" spc="-5" dirty="0">
                <a:latin typeface="Times New Roman"/>
                <a:cs typeface="Times New Roman"/>
              </a:rPr>
              <a:t>индивидуальный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подход</a:t>
            </a:r>
            <a:r>
              <a:rPr sz="1400" spc="-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каждому</a:t>
            </a:r>
            <a:r>
              <a:rPr sz="1400" spc="-6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ребенку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НОДА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278943" y="584136"/>
            <a:ext cx="2499995" cy="889635"/>
            <a:chOff x="6278943" y="584136"/>
            <a:chExt cx="2499995" cy="889635"/>
          </a:xfrm>
        </p:grpSpPr>
        <p:sp>
          <p:nvSpPr>
            <p:cNvPr id="11" name="object 11"/>
            <p:cNvSpPr/>
            <p:nvPr/>
          </p:nvSpPr>
          <p:spPr>
            <a:xfrm>
              <a:off x="6300215" y="605408"/>
              <a:ext cx="2457450" cy="847090"/>
            </a:xfrm>
            <a:custGeom>
              <a:avLst/>
              <a:gdLst/>
              <a:ahLst/>
              <a:cxnLst/>
              <a:rect l="l" t="t" r="r" b="b"/>
              <a:pathLst>
                <a:path w="2457450" h="847090">
                  <a:moveTo>
                    <a:pt x="2316099" y="0"/>
                  </a:moveTo>
                  <a:lnTo>
                    <a:pt x="141097" y="0"/>
                  </a:lnTo>
                  <a:lnTo>
                    <a:pt x="96479" y="7201"/>
                  </a:lnTo>
                  <a:lnTo>
                    <a:pt x="57744" y="27253"/>
                  </a:lnTo>
                  <a:lnTo>
                    <a:pt x="27208" y="57826"/>
                  </a:lnTo>
                  <a:lnTo>
                    <a:pt x="7188" y="96593"/>
                  </a:lnTo>
                  <a:lnTo>
                    <a:pt x="0" y="141224"/>
                  </a:lnTo>
                  <a:lnTo>
                    <a:pt x="0" y="705738"/>
                  </a:lnTo>
                  <a:lnTo>
                    <a:pt x="7188" y="750356"/>
                  </a:lnTo>
                  <a:lnTo>
                    <a:pt x="27208" y="789091"/>
                  </a:lnTo>
                  <a:lnTo>
                    <a:pt x="57744" y="819627"/>
                  </a:lnTo>
                  <a:lnTo>
                    <a:pt x="96479" y="839647"/>
                  </a:lnTo>
                  <a:lnTo>
                    <a:pt x="141097" y="846836"/>
                  </a:lnTo>
                  <a:lnTo>
                    <a:pt x="2316099" y="846836"/>
                  </a:lnTo>
                  <a:lnTo>
                    <a:pt x="2360729" y="839647"/>
                  </a:lnTo>
                  <a:lnTo>
                    <a:pt x="2399496" y="819627"/>
                  </a:lnTo>
                  <a:lnTo>
                    <a:pt x="2430069" y="789091"/>
                  </a:lnTo>
                  <a:lnTo>
                    <a:pt x="2450121" y="750356"/>
                  </a:lnTo>
                  <a:lnTo>
                    <a:pt x="2457323" y="705738"/>
                  </a:lnTo>
                  <a:lnTo>
                    <a:pt x="2457323" y="141224"/>
                  </a:lnTo>
                  <a:lnTo>
                    <a:pt x="2450121" y="96593"/>
                  </a:lnTo>
                  <a:lnTo>
                    <a:pt x="2430069" y="57826"/>
                  </a:lnTo>
                  <a:lnTo>
                    <a:pt x="2399496" y="27253"/>
                  </a:lnTo>
                  <a:lnTo>
                    <a:pt x="2360729" y="7201"/>
                  </a:lnTo>
                  <a:lnTo>
                    <a:pt x="23160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300215" y="605408"/>
              <a:ext cx="2457450" cy="847090"/>
            </a:xfrm>
            <a:custGeom>
              <a:avLst/>
              <a:gdLst/>
              <a:ahLst/>
              <a:cxnLst/>
              <a:rect l="l" t="t" r="r" b="b"/>
              <a:pathLst>
                <a:path w="2457450" h="847090">
                  <a:moveTo>
                    <a:pt x="0" y="141224"/>
                  </a:moveTo>
                  <a:lnTo>
                    <a:pt x="7188" y="96593"/>
                  </a:lnTo>
                  <a:lnTo>
                    <a:pt x="27208" y="57826"/>
                  </a:lnTo>
                  <a:lnTo>
                    <a:pt x="57744" y="27253"/>
                  </a:lnTo>
                  <a:lnTo>
                    <a:pt x="96479" y="7201"/>
                  </a:lnTo>
                  <a:lnTo>
                    <a:pt x="141097" y="0"/>
                  </a:lnTo>
                  <a:lnTo>
                    <a:pt x="2316099" y="0"/>
                  </a:lnTo>
                  <a:lnTo>
                    <a:pt x="2360729" y="7201"/>
                  </a:lnTo>
                  <a:lnTo>
                    <a:pt x="2399496" y="27253"/>
                  </a:lnTo>
                  <a:lnTo>
                    <a:pt x="2430069" y="57826"/>
                  </a:lnTo>
                  <a:lnTo>
                    <a:pt x="2450121" y="96593"/>
                  </a:lnTo>
                  <a:lnTo>
                    <a:pt x="2457323" y="141224"/>
                  </a:lnTo>
                  <a:lnTo>
                    <a:pt x="2457323" y="705738"/>
                  </a:lnTo>
                  <a:lnTo>
                    <a:pt x="2450121" y="750356"/>
                  </a:lnTo>
                  <a:lnTo>
                    <a:pt x="2430069" y="789091"/>
                  </a:lnTo>
                  <a:lnTo>
                    <a:pt x="2399496" y="819627"/>
                  </a:lnTo>
                  <a:lnTo>
                    <a:pt x="2360729" y="839647"/>
                  </a:lnTo>
                  <a:lnTo>
                    <a:pt x="2316099" y="846836"/>
                  </a:lnTo>
                  <a:lnTo>
                    <a:pt x="141097" y="846836"/>
                  </a:lnTo>
                  <a:lnTo>
                    <a:pt x="96479" y="839647"/>
                  </a:lnTo>
                  <a:lnTo>
                    <a:pt x="57744" y="819627"/>
                  </a:lnTo>
                  <a:lnTo>
                    <a:pt x="27208" y="789091"/>
                  </a:lnTo>
                  <a:lnTo>
                    <a:pt x="7188" y="750356"/>
                  </a:lnTo>
                  <a:lnTo>
                    <a:pt x="0" y="705738"/>
                  </a:lnTo>
                  <a:lnTo>
                    <a:pt x="0" y="141224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6429502" y="583438"/>
            <a:ext cx="2200910" cy="875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центре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внимания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личность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ребенка,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его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чувства,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660"/>
              </a:lnSpc>
            </a:pPr>
            <a:r>
              <a:rPr sz="1400" dirty="0">
                <a:latin typeface="Times New Roman"/>
                <a:cs typeface="Times New Roman"/>
              </a:rPr>
              <a:t>переживания,</a:t>
            </a:r>
            <a:r>
              <a:rPr sz="1400" spc="-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стремления,</a:t>
            </a:r>
            <a:endParaRPr sz="1400">
              <a:latin typeface="Times New Roman"/>
              <a:cs typeface="Times New Roman"/>
            </a:endParaRPr>
          </a:p>
          <a:p>
            <a:pPr marL="1270" algn="ctr">
              <a:lnSpc>
                <a:spcPts val="1660"/>
              </a:lnSpc>
            </a:pPr>
            <a:r>
              <a:rPr sz="1400" spc="-5" dirty="0">
                <a:latin typeface="Times New Roman"/>
                <a:cs typeface="Times New Roman"/>
              </a:rPr>
              <a:t>мотивы.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992691" y="599376"/>
            <a:ext cx="3185160" cy="874394"/>
            <a:chOff x="2992691" y="599376"/>
            <a:chExt cx="3185160" cy="874394"/>
          </a:xfrm>
        </p:grpSpPr>
        <p:sp>
          <p:nvSpPr>
            <p:cNvPr id="15" name="object 15"/>
            <p:cNvSpPr/>
            <p:nvPr/>
          </p:nvSpPr>
          <p:spPr>
            <a:xfrm>
              <a:off x="3013964" y="620648"/>
              <a:ext cx="3142615" cy="831850"/>
            </a:xfrm>
            <a:custGeom>
              <a:avLst/>
              <a:gdLst/>
              <a:ahLst/>
              <a:cxnLst/>
              <a:rect l="l" t="t" r="r" b="b"/>
              <a:pathLst>
                <a:path w="3142615" h="831850">
                  <a:moveTo>
                    <a:pt x="3003550" y="0"/>
                  </a:moveTo>
                  <a:lnTo>
                    <a:pt x="138684" y="0"/>
                  </a:lnTo>
                  <a:lnTo>
                    <a:pt x="94853" y="7071"/>
                  </a:lnTo>
                  <a:lnTo>
                    <a:pt x="56784" y="26761"/>
                  </a:lnTo>
                  <a:lnTo>
                    <a:pt x="26761" y="56784"/>
                  </a:lnTo>
                  <a:lnTo>
                    <a:pt x="7071" y="94853"/>
                  </a:lnTo>
                  <a:lnTo>
                    <a:pt x="0" y="138684"/>
                  </a:lnTo>
                  <a:lnTo>
                    <a:pt x="0" y="693038"/>
                  </a:lnTo>
                  <a:lnTo>
                    <a:pt x="7071" y="736856"/>
                  </a:lnTo>
                  <a:lnTo>
                    <a:pt x="26761" y="774894"/>
                  </a:lnTo>
                  <a:lnTo>
                    <a:pt x="56784" y="804879"/>
                  </a:lnTo>
                  <a:lnTo>
                    <a:pt x="94853" y="824537"/>
                  </a:lnTo>
                  <a:lnTo>
                    <a:pt x="138684" y="831596"/>
                  </a:lnTo>
                  <a:lnTo>
                    <a:pt x="3003550" y="831596"/>
                  </a:lnTo>
                  <a:lnTo>
                    <a:pt x="3047380" y="824537"/>
                  </a:lnTo>
                  <a:lnTo>
                    <a:pt x="3085449" y="804879"/>
                  </a:lnTo>
                  <a:lnTo>
                    <a:pt x="3115472" y="774894"/>
                  </a:lnTo>
                  <a:lnTo>
                    <a:pt x="3135162" y="736856"/>
                  </a:lnTo>
                  <a:lnTo>
                    <a:pt x="3142234" y="693038"/>
                  </a:lnTo>
                  <a:lnTo>
                    <a:pt x="3142234" y="138684"/>
                  </a:lnTo>
                  <a:lnTo>
                    <a:pt x="3135162" y="94853"/>
                  </a:lnTo>
                  <a:lnTo>
                    <a:pt x="3115472" y="56784"/>
                  </a:lnTo>
                  <a:lnTo>
                    <a:pt x="3085449" y="26761"/>
                  </a:lnTo>
                  <a:lnTo>
                    <a:pt x="3047380" y="7071"/>
                  </a:lnTo>
                  <a:lnTo>
                    <a:pt x="30035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013964" y="620648"/>
              <a:ext cx="3142615" cy="831850"/>
            </a:xfrm>
            <a:custGeom>
              <a:avLst/>
              <a:gdLst/>
              <a:ahLst/>
              <a:cxnLst/>
              <a:rect l="l" t="t" r="r" b="b"/>
              <a:pathLst>
                <a:path w="3142615" h="831850">
                  <a:moveTo>
                    <a:pt x="0" y="138684"/>
                  </a:moveTo>
                  <a:lnTo>
                    <a:pt x="7071" y="94853"/>
                  </a:lnTo>
                  <a:lnTo>
                    <a:pt x="26761" y="56784"/>
                  </a:lnTo>
                  <a:lnTo>
                    <a:pt x="56784" y="26761"/>
                  </a:lnTo>
                  <a:lnTo>
                    <a:pt x="94853" y="7071"/>
                  </a:lnTo>
                  <a:lnTo>
                    <a:pt x="138684" y="0"/>
                  </a:lnTo>
                  <a:lnTo>
                    <a:pt x="3003550" y="0"/>
                  </a:lnTo>
                  <a:lnTo>
                    <a:pt x="3047380" y="7071"/>
                  </a:lnTo>
                  <a:lnTo>
                    <a:pt x="3085449" y="26761"/>
                  </a:lnTo>
                  <a:lnTo>
                    <a:pt x="3115472" y="56784"/>
                  </a:lnTo>
                  <a:lnTo>
                    <a:pt x="3135162" y="94853"/>
                  </a:lnTo>
                  <a:lnTo>
                    <a:pt x="3142234" y="138684"/>
                  </a:lnTo>
                  <a:lnTo>
                    <a:pt x="3142234" y="693038"/>
                  </a:lnTo>
                  <a:lnTo>
                    <a:pt x="3135162" y="736856"/>
                  </a:lnTo>
                  <a:lnTo>
                    <a:pt x="3115472" y="774894"/>
                  </a:lnTo>
                  <a:lnTo>
                    <a:pt x="3085449" y="804879"/>
                  </a:lnTo>
                  <a:lnTo>
                    <a:pt x="3047380" y="824537"/>
                  </a:lnTo>
                  <a:lnTo>
                    <a:pt x="3003550" y="831596"/>
                  </a:lnTo>
                  <a:lnTo>
                    <a:pt x="138684" y="831596"/>
                  </a:lnTo>
                  <a:lnTo>
                    <a:pt x="94853" y="824537"/>
                  </a:lnTo>
                  <a:lnTo>
                    <a:pt x="56784" y="804879"/>
                  </a:lnTo>
                  <a:lnTo>
                    <a:pt x="26761" y="774894"/>
                  </a:lnTo>
                  <a:lnTo>
                    <a:pt x="7071" y="736856"/>
                  </a:lnTo>
                  <a:lnTo>
                    <a:pt x="0" y="693038"/>
                  </a:lnTo>
                  <a:lnTo>
                    <a:pt x="0" y="138684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3187954" y="697738"/>
            <a:ext cx="2794635" cy="6623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179070" indent="635" algn="ctr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Times New Roman"/>
                <a:cs typeface="Times New Roman"/>
              </a:rPr>
              <a:t>учет </a:t>
            </a:r>
            <a:r>
              <a:rPr sz="1400" spc="-10" dirty="0">
                <a:latin typeface="Times New Roman"/>
                <a:cs typeface="Times New Roman"/>
              </a:rPr>
              <a:t>его </a:t>
            </a:r>
            <a:r>
              <a:rPr sz="1400" dirty="0">
                <a:latin typeface="Times New Roman"/>
                <a:cs typeface="Times New Roman"/>
              </a:rPr>
              <a:t>возрастных и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индивидуальных</a:t>
            </a:r>
            <a:r>
              <a:rPr sz="1400" spc="-6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особенностей,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645"/>
              </a:lnSpc>
            </a:pPr>
            <a:r>
              <a:rPr sz="1400" spc="-5" dirty="0">
                <a:latin typeface="Times New Roman"/>
                <a:cs typeface="Times New Roman"/>
              </a:rPr>
              <a:t>характера,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привычек,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предпочтений.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87870" y="3664394"/>
            <a:ext cx="3525520" cy="1186815"/>
            <a:chOff x="487870" y="3664394"/>
            <a:chExt cx="3525520" cy="1186815"/>
          </a:xfrm>
        </p:grpSpPr>
        <p:sp>
          <p:nvSpPr>
            <p:cNvPr id="19" name="object 19"/>
            <p:cNvSpPr/>
            <p:nvPr/>
          </p:nvSpPr>
          <p:spPr>
            <a:xfrm>
              <a:off x="509143" y="3685667"/>
              <a:ext cx="3482975" cy="1144270"/>
            </a:xfrm>
            <a:custGeom>
              <a:avLst/>
              <a:gdLst/>
              <a:ahLst/>
              <a:cxnLst/>
              <a:rect l="l" t="t" r="r" b="b"/>
              <a:pathLst>
                <a:path w="3482975" h="1144270">
                  <a:moveTo>
                    <a:pt x="3291712" y="0"/>
                  </a:moveTo>
                  <a:lnTo>
                    <a:pt x="190665" y="0"/>
                  </a:lnTo>
                  <a:lnTo>
                    <a:pt x="146945" y="5034"/>
                  </a:lnTo>
                  <a:lnTo>
                    <a:pt x="106812" y="19378"/>
                  </a:lnTo>
                  <a:lnTo>
                    <a:pt x="71410" y="41887"/>
                  </a:lnTo>
                  <a:lnTo>
                    <a:pt x="41884" y="71422"/>
                  </a:lnTo>
                  <a:lnTo>
                    <a:pt x="19378" y="106839"/>
                  </a:lnTo>
                  <a:lnTo>
                    <a:pt x="5035" y="146997"/>
                  </a:lnTo>
                  <a:lnTo>
                    <a:pt x="0" y="190753"/>
                  </a:lnTo>
                  <a:lnTo>
                    <a:pt x="0" y="953388"/>
                  </a:lnTo>
                  <a:lnTo>
                    <a:pt x="5035" y="997098"/>
                  </a:lnTo>
                  <a:lnTo>
                    <a:pt x="19378" y="1037223"/>
                  </a:lnTo>
                  <a:lnTo>
                    <a:pt x="41884" y="1072617"/>
                  </a:lnTo>
                  <a:lnTo>
                    <a:pt x="71410" y="1102138"/>
                  </a:lnTo>
                  <a:lnTo>
                    <a:pt x="106812" y="1124640"/>
                  </a:lnTo>
                  <a:lnTo>
                    <a:pt x="146945" y="1138981"/>
                  </a:lnTo>
                  <a:lnTo>
                    <a:pt x="190665" y="1144015"/>
                  </a:lnTo>
                  <a:lnTo>
                    <a:pt x="3291712" y="1144015"/>
                  </a:lnTo>
                  <a:lnTo>
                    <a:pt x="3335429" y="1138981"/>
                  </a:lnTo>
                  <a:lnTo>
                    <a:pt x="3375572" y="1124640"/>
                  </a:lnTo>
                  <a:lnTo>
                    <a:pt x="3410991" y="1102138"/>
                  </a:lnTo>
                  <a:lnTo>
                    <a:pt x="3440539" y="1072617"/>
                  </a:lnTo>
                  <a:lnTo>
                    <a:pt x="3463066" y="1037223"/>
                  </a:lnTo>
                  <a:lnTo>
                    <a:pt x="3477425" y="997098"/>
                  </a:lnTo>
                  <a:lnTo>
                    <a:pt x="3482467" y="953388"/>
                  </a:lnTo>
                  <a:lnTo>
                    <a:pt x="3482467" y="190753"/>
                  </a:lnTo>
                  <a:lnTo>
                    <a:pt x="3477425" y="146997"/>
                  </a:lnTo>
                  <a:lnTo>
                    <a:pt x="3463066" y="106839"/>
                  </a:lnTo>
                  <a:lnTo>
                    <a:pt x="3440539" y="71422"/>
                  </a:lnTo>
                  <a:lnTo>
                    <a:pt x="3410991" y="41887"/>
                  </a:lnTo>
                  <a:lnTo>
                    <a:pt x="3375572" y="19378"/>
                  </a:lnTo>
                  <a:lnTo>
                    <a:pt x="3335429" y="5034"/>
                  </a:lnTo>
                  <a:lnTo>
                    <a:pt x="32917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09143" y="3685667"/>
              <a:ext cx="3482975" cy="1144270"/>
            </a:xfrm>
            <a:custGeom>
              <a:avLst/>
              <a:gdLst/>
              <a:ahLst/>
              <a:cxnLst/>
              <a:rect l="l" t="t" r="r" b="b"/>
              <a:pathLst>
                <a:path w="3482975" h="1144270">
                  <a:moveTo>
                    <a:pt x="0" y="190753"/>
                  </a:moveTo>
                  <a:lnTo>
                    <a:pt x="5035" y="146997"/>
                  </a:lnTo>
                  <a:lnTo>
                    <a:pt x="19378" y="106839"/>
                  </a:lnTo>
                  <a:lnTo>
                    <a:pt x="41884" y="71422"/>
                  </a:lnTo>
                  <a:lnTo>
                    <a:pt x="71410" y="41887"/>
                  </a:lnTo>
                  <a:lnTo>
                    <a:pt x="106812" y="19378"/>
                  </a:lnTo>
                  <a:lnTo>
                    <a:pt x="146945" y="5034"/>
                  </a:lnTo>
                  <a:lnTo>
                    <a:pt x="190665" y="0"/>
                  </a:lnTo>
                  <a:lnTo>
                    <a:pt x="3291712" y="0"/>
                  </a:lnTo>
                  <a:lnTo>
                    <a:pt x="3335429" y="5034"/>
                  </a:lnTo>
                  <a:lnTo>
                    <a:pt x="3375572" y="19378"/>
                  </a:lnTo>
                  <a:lnTo>
                    <a:pt x="3410991" y="41887"/>
                  </a:lnTo>
                  <a:lnTo>
                    <a:pt x="3440539" y="71422"/>
                  </a:lnTo>
                  <a:lnTo>
                    <a:pt x="3463066" y="106839"/>
                  </a:lnTo>
                  <a:lnTo>
                    <a:pt x="3477425" y="146997"/>
                  </a:lnTo>
                  <a:lnTo>
                    <a:pt x="3482467" y="190753"/>
                  </a:lnTo>
                  <a:lnTo>
                    <a:pt x="3482467" y="953388"/>
                  </a:lnTo>
                  <a:lnTo>
                    <a:pt x="3477425" y="997098"/>
                  </a:lnTo>
                  <a:lnTo>
                    <a:pt x="3463066" y="1037223"/>
                  </a:lnTo>
                  <a:lnTo>
                    <a:pt x="3440539" y="1072617"/>
                  </a:lnTo>
                  <a:lnTo>
                    <a:pt x="3410991" y="1102138"/>
                  </a:lnTo>
                  <a:lnTo>
                    <a:pt x="3375572" y="1124640"/>
                  </a:lnTo>
                  <a:lnTo>
                    <a:pt x="3335429" y="1138981"/>
                  </a:lnTo>
                  <a:lnTo>
                    <a:pt x="3291712" y="1144015"/>
                  </a:lnTo>
                  <a:lnTo>
                    <a:pt x="190665" y="1144015"/>
                  </a:lnTo>
                  <a:lnTo>
                    <a:pt x="146945" y="1138981"/>
                  </a:lnTo>
                  <a:lnTo>
                    <a:pt x="106812" y="1124640"/>
                  </a:lnTo>
                  <a:lnTo>
                    <a:pt x="71410" y="1102138"/>
                  </a:lnTo>
                  <a:lnTo>
                    <a:pt x="41884" y="1072617"/>
                  </a:lnTo>
                  <a:lnTo>
                    <a:pt x="19378" y="1037223"/>
                  </a:lnTo>
                  <a:lnTo>
                    <a:pt x="5035" y="997098"/>
                  </a:lnTo>
                  <a:lnTo>
                    <a:pt x="0" y="953388"/>
                  </a:lnTo>
                  <a:lnTo>
                    <a:pt x="0" y="190753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677367" y="3813175"/>
            <a:ext cx="3143250" cy="879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0" marR="5080" indent="-7620" algn="just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старается 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избегать запретов </a:t>
            </a: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и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наказаний, </a:t>
            </a:r>
            <a:r>
              <a:rPr sz="1400" spc="-3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предупреждает возникновение </a:t>
            </a: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у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ребенка </a:t>
            </a:r>
            <a:r>
              <a:rPr sz="1400" spc="-3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эмоционального 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дискомфорта,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исключая </a:t>
            </a:r>
            <a:r>
              <a:rPr sz="1400" spc="-3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крик,</a:t>
            </a:r>
            <a:r>
              <a:rPr sz="1400" spc="-3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громкую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речь,</a:t>
            </a:r>
            <a:r>
              <a:rPr sz="1400" spc="-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резкие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движения.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526728" y="2361501"/>
            <a:ext cx="4223385" cy="716280"/>
            <a:chOff x="2526728" y="2361501"/>
            <a:chExt cx="4223385" cy="716280"/>
          </a:xfrm>
        </p:grpSpPr>
        <p:sp>
          <p:nvSpPr>
            <p:cNvPr id="23" name="object 23"/>
            <p:cNvSpPr/>
            <p:nvPr/>
          </p:nvSpPr>
          <p:spPr>
            <a:xfrm>
              <a:off x="2548001" y="2382774"/>
              <a:ext cx="4180840" cy="673735"/>
            </a:xfrm>
            <a:custGeom>
              <a:avLst/>
              <a:gdLst/>
              <a:ahLst/>
              <a:cxnLst/>
              <a:rect l="l" t="t" r="r" b="b"/>
              <a:pathLst>
                <a:path w="4180840" h="673735">
                  <a:moveTo>
                    <a:pt x="4068318" y="0"/>
                  </a:moveTo>
                  <a:lnTo>
                    <a:pt x="112394" y="0"/>
                  </a:lnTo>
                  <a:lnTo>
                    <a:pt x="68633" y="8826"/>
                  </a:lnTo>
                  <a:lnTo>
                    <a:pt x="32908" y="32892"/>
                  </a:lnTo>
                  <a:lnTo>
                    <a:pt x="8828" y="68579"/>
                  </a:lnTo>
                  <a:lnTo>
                    <a:pt x="0" y="112267"/>
                  </a:lnTo>
                  <a:lnTo>
                    <a:pt x="0" y="561466"/>
                  </a:lnTo>
                  <a:lnTo>
                    <a:pt x="8828" y="605154"/>
                  </a:lnTo>
                  <a:lnTo>
                    <a:pt x="32908" y="640841"/>
                  </a:lnTo>
                  <a:lnTo>
                    <a:pt x="68633" y="664908"/>
                  </a:lnTo>
                  <a:lnTo>
                    <a:pt x="112394" y="673735"/>
                  </a:lnTo>
                  <a:lnTo>
                    <a:pt x="4068318" y="673735"/>
                  </a:lnTo>
                  <a:lnTo>
                    <a:pt x="4112006" y="664908"/>
                  </a:lnTo>
                  <a:lnTo>
                    <a:pt x="4147693" y="640841"/>
                  </a:lnTo>
                  <a:lnTo>
                    <a:pt x="4171759" y="605154"/>
                  </a:lnTo>
                  <a:lnTo>
                    <a:pt x="4180585" y="561466"/>
                  </a:lnTo>
                  <a:lnTo>
                    <a:pt x="4180585" y="112267"/>
                  </a:lnTo>
                  <a:lnTo>
                    <a:pt x="4171759" y="68579"/>
                  </a:lnTo>
                  <a:lnTo>
                    <a:pt x="4147692" y="32892"/>
                  </a:lnTo>
                  <a:lnTo>
                    <a:pt x="4112005" y="8826"/>
                  </a:lnTo>
                  <a:lnTo>
                    <a:pt x="40683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548001" y="2382774"/>
              <a:ext cx="4180840" cy="673735"/>
            </a:xfrm>
            <a:custGeom>
              <a:avLst/>
              <a:gdLst/>
              <a:ahLst/>
              <a:cxnLst/>
              <a:rect l="l" t="t" r="r" b="b"/>
              <a:pathLst>
                <a:path w="4180840" h="673735">
                  <a:moveTo>
                    <a:pt x="0" y="112267"/>
                  </a:moveTo>
                  <a:lnTo>
                    <a:pt x="8828" y="68579"/>
                  </a:lnTo>
                  <a:lnTo>
                    <a:pt x="32908" y="32892"/>
                  </a:lnTo>
                  <a:lnTo>
                    <a:pt x="68633" y="8826"/>
                  </a:lnTo>
                  <a:lnTo>
                    <a:pt x="112394" y="0"/>
                  </a:lnTo>
                  <a:lnTo>
                    <a:pt x="4068318" y="0"/>
                  </a:lnTo>
                  <a:lnTo>
                    <a:pt x="4112005" y="8826"/>
                  </a:lnTo>
                  <a:lnTo>
                    <a:pt x="4147692" y="32892"/>
                  </a:lnTo>
                  <a:lnTo>
                    <a:pt x="4171759" y="68579"/>
                  </a:lnTo>
                  <a:lnTo>
                    <a:pt x="4180585" y="112267"/>
                  </a:lnTo>
                  <a:lnTo>
                    <a:pt x="4180585" y="561466"/>
                  </a:lnTo>
                  <a:lnTo>
                    <a:pt x="4171759" y="605154"/>
                  </a:lnTo>
                  <a:lnTo>
                    <a:pt x="4147693" y="640841"/>
                  </a:lnTo>
                  <a:lnTo>
                    <a:pt x="4112006" y="664908"/>
                  </a:lnTo>
                  <a:lnTo>
                    <a:pt x="4068318" y="673735"/>
                  </a:lnTo>
                  <a:lnTo>
                    <a:pt x="112394" y="673735"/>
                  </a:lnTo>
                  <a:lnTo>
                    <a:pt x="68633" y="664908"/>
                  </a:lnTo>
                  <a:lnTo>
                    <a:pt x="32908" y="640841"/>
                  </a:lnTo>
                  <a:lnTo>
                    <a:pt x="8828" y="605154"/>
                  </a:lnTo>
                  <a:lnTo>
                    <a:pt x="0" y="561466"/>
                  </a:lnTo>
                  <a:lnTo>
                    <a:pt x="0" y="112267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2660142" y="2594863"/>
            <a:ext cx="386397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ВЗАИМОДЕЙСТВИЕ</a:t>
            </a:r>
            <a:r>
              <a:rPr sz="14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 ВЗРОСЛЫХ</a:t>
            </a:r>
            <a:r>
              <a:rPr sz="14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09"/>
                </a:solidFill>
                <a:latin typeface="Times New Roman"/>
                <a:cs typeface="Times New Roman"/>
              </a:rPr>
              <a:t>С</a:t>
            </a:r>
            <a:r>
              <a:rPr sz="14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ДЕТЬМИ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1693291" y="1429638"/>
            <a:ext cx="5835650" cy="4909820"/>
            <a:chOff x="1693291" y="1429638"/>
            <a:chExt cx="5835650" cy="4909820"/>
          </a:xfrm>
        </p:grpSpPr>
        <p:sp>
          <p:nvSpPr>
            <p:cNvPr id="27" name="object 27"/>
            <p:cNvSpPr/>
            <p:nvPr/>
          </p:nvSpPr>
          <p:spPr>
            <a:xfrm>
              <a:off x="1693291" y="1429638"/>
              <a:ext cx="5835650" cy="2284095"/>
            </a:xfrm>
            <a:custGeom>
              <a:avLst/>
              <a:gdLst/>
              <a:ahLst/>
              <a:cxnLst/>
              <a:rect l="l" t="t" r="r" b="b"/>
              <a:pathLst>
                <a:path w="5835650" h="2284095">
                  <a:moveTo>
                    <a:pt x="5362448" y="2256028"/>
                  </a:moveTo>
                  <a:lnTo>
                    <a:pt x="5289804" y="2183765"/>
                  </a:lnTo>
                  <a:lnTo>
                    <a:pt x="5285740" y="2183765"/>
                  </a:lnTo>
                  <a:lnTo>
                    <a:pt x="5283200" y="2186178"/>
                  </a:lnTo>
                  <a:lnTo>
                    <a:pt x="5280787" y="2188718"/>
                  </a:lnTo>
                  <a:lnTo>
                    <a:pt x="5280787" y="2192655"/>
                  </a:lnTo>
                  <a:lnTo>
                    <a:pt x="5329148" y="2240838"/>
                  </a:lnTo>
                  <a:lnTo>
                    <a:pt x="2946654" y="1620774"/>
                  </a:lnTo>
                  <a:lnTo>
                    <a:pt x="2945066" y="1626933"/>
                  </a:lnTo>
                  <a:lnTo>
                    <a:pt x="2943479" y="1620774"/>
                  </a:lnTo>
                  <a:lnTo>
                    <a:pt x="590143" y="2240813"/>
                  </a:lnTo>
                  <a:lnTo>
                    <a:pt x="638556" y="2192401"/>
                  </a:lnTo>
                  <a:lnTo>
                    <a:pt x="638556" y="2188464"/>
                  </a:lnTo>
                  <a:lnTo>
                    <a:pt x="633603" y="2183511"/>
                  </a:lnTo>
                  <a:lnTo>
                    <a:pt x="629539" y="2183511"/>
                  </a:lnTo>
                  <a:lnTo>
                    <a:pt x="557022" y="2256028"/>
                  </a:lnTo>
                  <a:lnTo>
                    <a:pt x="652526" y="2282571"/>
                  </a:lnTo>
                  <a:lnTo>
                    <a:pt x="655955" y="2283460"/>
                  </a:lnTo>
                  <a:lnTo>
                    <a:pt x="659384" y="2281555"/>
                  </a:lnTo>
                  <a:lnTo>
                    <a:pt x="660400" y="2278126"/>
                  </a:lnTo>
                  <a:lnTo>
                    <a:pt x="661289" y="2274697"/>
                  </a:lnTo>
                  <a:lnTo>
                    <a:pt x="659257" y="2271268"/>
                  </a:lnTo>
                  <a:lnTo>
                    <a:pt x="655955" y="2270252"/>
                  </a:lnTo>
                  <a:lnTo>
                    <a:pt x="615010" y="2258949"/>
                  </a:lnTo>
                  <a:lnTo>
                    <a:pt x="593394" y="2252980"/>
                  </a:lnTo>
                  <a:lnTo>
                    <a:pt x="2945066" y="1633512"/>
                  </a:lnTo>
                  <a:lnTo>
                    <a:pt x="5325897" y="2253145"/>
                  </a:lnTo>
                  <a:lnTo>
                    <a:pt x="5263642" y="2270633"/>
                  </a:lnTo>
                  <a:lnTo>
                    <a:pt x="5260213" y="2271522"/>
                  </a:lnTo>
                  <a:lnTo>
                    <a:pt x="5258308" y="2275078"/>
                  </a:lnTo>
                  <a:lnTo>
                    <a:pt x="5259197" y="2278380"/>
                  </a:lnTo>
                  <a:lnTo>
                    <a:pt x="5260213" y="2281809"/>
                  </a:lnTo>
                  <a:lnTo>
                    <a:pt x="5263642" y="2283714"/>
                  </a:lnTo>
                  <a:lnTo>
                    <a:pt x="5267071" y="2282825"/>
                  </a:lnTo>
                  <a:lnTo>
                    <a:pt x="5351589" y="2259076"/>
                  </a:lnTo>
                  <a:lnTo>
                    <a:pt x="5362448" y="2256028"/>
                  </a:lnTo>
                  <a:close/>
                </a:path>
                <a:path w="5835650" h="2284095">
                  <a:moveTo>
                    <a:pt x="5835523" y="22606"/>
                  </a:moveTo>
                  <a:lnTo>
                    <a:pt x="5825668" y="20447"/>
                  </a:lnTo>
                  <a:lnTo>
                    <a:pt x="5735320" y="635"/>
                  </a:lnTo>
                  <a:lnTo>
                    <a:pt x="5732018" y="2794"/>
                  </a:lnTo>
                  <a:lnTo>
                    <a:pt x="5730494" y="9652"/>
                  </a:lnTo>
                  <a:lnTo>
                    <a:pt x="5732653" y="12954"/>
                  </a:lnTo>
                  <a:lnTo>
                    <a:pt x="5799201" y="27686"/>
                  </a:lnTo>
                  <a:lnTo>
                    <a:pt x="2950883" y="944537"/>
                  </a:lnTo>
                  <a:lnTo>
                    <a:pt x="2900248" y="58394"/>
                  </a:lnTo>
                  <a:lnTo>
                    <a:pt x="2935986" y="112268"/>
                  </a:lnTo>
                  <a:lnTo>
                    <a:pt x="2937891" y="115189"/>
                  </a:lnTo>
                  <a:lnTo>
                    <a:pt x="2941828" y="115951"/>
                  </a:lnTo>
                  <a:lnTo>
                    <a:pt x="2947670" y="112141"/>
                  </a:lnTo>
                  <a:lnTo>
                    <a:pt x="2948432" y="108204"/>
                  </a:lnTo>
                  <a:lnTo>
                    <a:pt x="2946527" y="105283"/>
                  </a:lnTo>
                  <a:lnTo>
                    <a:pt x="2899854" y="34798"/>
                  </a:lnTo>
                  <a:lnTo>
                    <a:pt x="2891790" y="22606"/>
                  </a:lnTo>
                  <a:lnTo>
                    <a:pt x="2846832" y="110998"/>
                  </a:lnTo>
                  <a:lnTo>
                    <a:pt x="2845181" y="114046"/>
                  </a:lnTo>
                  <a:lnTo>
                    <a:pt x="2846451" y="117856"/>
                  </a:lnTo>
                  <a:lnTo>
                    <a:pt x="2849626" y="119507"/>
                  </a:lnTo>
                  <a:lnTo>
                    <a:pt x="2852801" y="121031"/>
                  </a:lnTo>
                  <a:lnTo>
                    <a:pt x="2856611" y="119761"/>
                  </a:lnTo>
                  <a:lnTo>
                    <a:pt x="2858135" y="116713"/>
                  </a:lnTo>
                  <a:lnTo>
                    <a:pt x="2887535" y="58940"/>
                  </a:lnTo>
                  <a:lnTo>
                    <a:pt x="2938119" y="944270"/>
                  </a:lnTo>
                  <a:lnTo>
                    <a:pt x="36372" y="27444"/>
                  </a:lnTo>
                  <a:lnTo>
                    <a:pt x="67945" y="20320"/>
                  </a:lnTo>
                  <a:lnTo>
                    <a:pt x="102870" y="12446"/>
                  </a:lnTo>
                  <a:lnTo>
                    <a:pt x="105029" y="9017"/>
                  </a:lnTo>
                  <a:lnTo>
                    <a:pt x="104267" y="5588"/>
                  </a:lnTo>
                  <a:lnTo>
                    <a:pt x="103378" y="2159"/>
                  </a:lnTo>
                  <a:lnTo>
                    <a:pt x="100076" y="0"/>
                  </a:lnTo>
                  <a:lnTo>
                    <a:pt x="0" y="22606"/>
                  </a:lnTo>
                  <a:lnTo>
                    <a:pt x="66548" y="96012"/>
                  </a:lnTo>
                  <a:lnTo>
                    <a:pt x="68834" y="98679"/>
                  </a:lnTo>
                  <a:lnTo>
                    <a:pt x="72898" y="98806"/>
                  </a:lnTo>
                  <a:lnTo>
                    <a:pt x="78105" y="94107"/>
                  </a:lnTo>
                  <a:lnTo>
                    <a:pt x="78232" y="90043"/>
                  </a:lnTo>
                  <a:lnTo>
                    <a:pt x="75946" y="87503"/>
                  </a:lnTo>
                  <a:lnTo>
                    <a:pt x="32397" y="39585"/>
                  </a:lnTo>
                  <a:lnTo>
                    <a:pt x="2943098" y="959104"/>
                  </a:lnTo>
                  <a:lnTo>
                    <a:pt x="2945003" y="953071"/>
                  </a:lnTo>
                  <a:lnTo>
                    <a:pt x="2947035" y="959104"/>
                  </a:lnTo>
                  <a:lnTo>
                    <a:pt x="5803163" y="39738"/>
                  </a:lnTo>
                  <a:lnTo>
                    <a:pt x="5757545" y="90551"/>
                  </a:lnTo>
                  <a:lnTo>
                    <a:pt x="5757799" y="94488"/>
                  </a:lnTo>
                  <a:lnTo>
                    <a:pt x="5763006" y="99187"/>
                  </a:lnTo>
                  <a:lnTo>
                    <a:pt x="5767070" y="99060"/>
                  </a:lnTo>
                  <a:lnTo>
                    <a:pt x="5769356" y="96393"/>
                  </a:lnTo>
                  <a:lnTo>
                    <a:pt x="5835523" y="22606"/>
                  </a:lnTo>
                  <a:close/>
                </a:path>
              </a:pathLst>
            </a:custGeom>
            <a:solidFill>
              <a:srgbClr val="278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873375" y="5057267"/>
              <a:ext cx="3885565" cy="1261110"/>
            </a:xfrm>
            <a:custGeom>
              <a:avLst/>
              <a:gdLst/>
              <a:ahLst/>
              <a:cxnLst/>
              <a:rect l="l" t="t" r="r" b="b"/>
              <a:pathLst>
                <a:path w="3885565" h="1261110">
                  <a:moveTo>
                    <a:pt x="3675126" y="0"/>
                  </a:moveTo>
                  <a:lnTo>
                    <a:pt x="210185" y="0"/>
                  </a:lnTo>
                  <a:lnTo>
                    <a:pt x="161992" y="5551"/>
                  </a:lnTo>
                  <a:lnTo>
                    <a:pt x="117752" y="21364"/>
                  </a:lnTo>
                  <a:lnTo>
                    <a:pt x="78726" y="46176"/>
                  </a:lnTo>
                  <a:lnTo>
                    <a:pt x="46176" y="78726"/>
                  </a:lnTo>
                  <a:lnTo>
                    <a:pt x="21364" y="117752"/>
                  </a:lnTo>
                  <a:lnTo>
                    <a:pt x="5551" y="161992"/>
                  </a:lnTo>
                  <a:lnTo>
                    <a:pt x="0" y="210184"/>
                  </a:lnTo>
                  <a:lnTo>
                    <a:pt x="0" y="1050696"/>
                  </a:lnTo>
                  <a:lnTo>
                    <a:pt x="5551" y="1098877"/>
                  </a:lnTo>
                  <a:lnTo>
                    <a:pt x="21364" y="1143107"/>
                  </a:lnTo>
                  <a:lnTo>
                    <a:pt x="46176" y="1182124"/>
                  </a:lnTo>
                  <a:lnTo>
                    <a:pt x="78726" y="1214666"/>
                  </a:lnTo>
                  <a:lnTo>
                    <a:pt x="117752" y="1239472"/>
                  </a:lnTo>
                  <a:lnTo>
                    <a:pt x="161992" y="1255280"/>
                  </a:lnTo>
                  <a:lnTo>
                    <a:pt x="210185" y="1260830"/>
                  </a:lnTo>
                  <a:lnTo>
                    <a:pt x="3675126" y="1260830"/>
                  </a:lnTo>
                  <a:lnTo>
                    <a:pt x="3723318" y="1255280"/>
                  </a:lnTo>
                  <a:lnTo>
                    <a:pt x="3767558" y="1239472"/>
                  </a:lnTo>
                  <a:lnTo>
                    <a:pt x="3806584" y="1214666"/>
                  </a:lnTo>
                  <a:lnTo>
                    <a:pt x="3839134" y="1182124"/>
                  </a:lnTo>
                  <a:lnTo>
                    <a:pt x="3863946" y="1143107"/>
                  </a:lnTo>
                  <a:lnTo>
                    <a:pt x="3879759" y="1098877"/>
                  </a:lnTo>
                  <a:lnTo>
                    <a:pt x="3885310" y="1050696"/>
                  </a:lnTo>
                  <a:lnTo>
                    <a:pt x="3885310" y="210184"/>
                  </a:lnTo>
                  <a:lnTo>
                    <a:pt x="3879759" y="161992"/>
                  </a:lnTo>
                  <a:lnTo>
                    <a:pt x="3863946" y="117752"/>
                  </a:lnTo>
                  <a:lnTo>
                    <a:pt x="3839134" y="78726"/>
                  </a:lnTo>
                  <a:lnTo>
                    <a:pt x="3806584" y="46176"/>
                  </a:lnTo>
                  <a:lnTo>
                    <a:pt x="3767558" y="21364"/>
                  </a:lnTo>
                  <a:lnTo>
                    <a:pt x="3723318" y="5551"/>
                  </a:lnTo>
                  <a:lnTo>
                    <a:pt x="36751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873375" y="5057267"/>
              <a:ext cx="3885565" cy="1261110"/>
            </a:xfrm>
            <a:custGeom>
              <a:avLst/>
              <a:gdLst/>
              <a:ahLst/>
              <a:cxnLst/>
              <a:rect l="l" t="t" r="r" b="b"/>
              <a:pathLst>
                <a:path w="3885565" h="1261110">
                  <a:moveTo>
                    <a:pt x="0" y="210184"/>
                  </a:moveTo>
                  <a:lnTo>
                    <a:pt x="5551" y="161992"/>
                  </a:lnTo>
                  <a:lnTo>
                    <a:pt x="21364" y="117752"/>
                  </a:lnTo>
                  <a:lnTo>
                    <a:pt x="46176" y="78726"/>
                  </a:lnTo>
                  <a:lnTo>
                    <a:pt x="78726" y="46176"/>
                  </a:lnTo>
                  <a:lnTo>
                    <a:pt x="117752" y="21364"/>
                  </a:lnTo>
                  <a:lnTo>
                    <a:pt x="161992" y="5551"/>
                  </a:lnTo>
                  <a:lnTo>
                    <a:pt x="210185" y="0"/>
                  </a:lnTo>
                  <a:lnTo>
                    <a:pt x="3675126" y="0"/>
                  </a:lnTo>
                  <a:lnTo>
                    <a:pt x="3723318" y="5551"/>
                  </a:lnTo>
                  <a:lnTo>
                    <a:pt x="3767558" y="21364"/>
                  </a:lnTo>
                  <a:lnTo>
                    <a:pt x="3806584" y="46176"/>
                  </a:lnTo>
                  <a:lnTo>
                    <a:pt x="3839134" y="78726"/>
                  </a:lnTo>
                  <a:lnTo>
                    <a:pt x="3863946" y="117752"/>
                  </a:lnTo>
                  <a:lnTo>
                    <a:pt x="3879759" y="161992"/>
                  </a:lnTo>
                  <a:lnTo>
                    <a:pt x="3885310" y="210184"/>
                  </a:lnTo>
                  <a:lnTo>
                    <a:pt x="3885310" y="1050696"/>
                  </a:lnTo>
                  <a:lnTo>
                    <a:pt x="3879759" y="1098877"/>
                  </a:lnTo>
                  <a:lnTo>
                    <a:pt x="3863946" y="1143107"/>
                  </a:lnTo>
                  <a:lnTo>
                    <a:pt x="3839134" y="1182124"/>
                  </a:lnTo>
                  <a:lnTo>
                    <a:pt x="3806584" y="1214666"/>
                  </a:lnTo>
                  <a:lnTo>
                    <a:pt x="3767558" y="1239472"/>
                  </a:lnTo>
                  <a:lnTo>
                    <a:pt x="3723318" y="1255280"/>
                  </a:lnTo>
                  <a:lnTo>
                    <a:pt x="3675126" y="1260830"/>
                  </a:lnTo>
                  <a:lnTo>
                    <a:pt x="210185" y="1260830"/>
                  </a:lnTo>
                  <a:lnTo>
                    <a:pt x="161992" y="1255280"/>
                  </a:lnTo>
                  <a:lnTo>
                    <a:pt x="117752" y="1239472"/>
                  </a:lnTo>
                  <a:lnTo>
                    <a:pt x="78726" y="1214666"/>
                  </a:lnTo>
                  <a:lnTo>
                    <a:pt x="46176" y="1182124"/>
                  </a:lnTo>
                  <a:lnTo>
                    <a:pt x="21364" y="1143107"/>
                  </a:lnTo>
                  <a:lnTo>
                    <a:pt x="5551" y="1098877"/>
                  </a:lnTo>
                  <a:lnTo>
                    <a:pt x="0" y="1050696"/>
                  </a:lnTo>
                  <a:lnTo>
                    <a:pt x="0" y="210184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3014217" y="5136641"/>
            <a:ext cx="3605529" cy="10890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algn="just">
              <a:lnSpc>
                <a:spcPct val="99500"/>
              </a:lnSpc>
              <a:spcBef>
                <a:spcPts val="110"/>
              </a:spcBef>
            </a:pPr>
            <a:r>
              <a:rPr sz="1400" dirty="0">
                <a:latin typeface="Times New Roman"/>
                <a:cs typeface="Times New Roman"/>
              </a:rPr>
              <a:t>взрослый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предоставляют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детям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возможность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выражать свои переживания, чувства, </a:t>
            </a:r>
            <a:r>
              <a:rPr sz="1400" spc="-10" dirty="0">
                <a:latin typeface="Times New Roman"/>
                <a:cs typeface="Times New Roman"/>
              </a:rPr>
              <a:t>взгляды,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убеждения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10" dirty="0">
                <a:latin typeface="Times New Roman"/>
                <a:cs typeface="Times New Roman"/>
              </a:rPr>
              <a:t>выбирать </a:t>
            </a:r>
            <a:r>
              <a:rPr sz="1400" dirty="0">
                <a:latin typeface="Times New Roman"/>
                <a:cs typeface="Times New Roman"/>
              </a:rPr>
              <a:t>способы </a:t>
            </a:r>
            <a:r>
              <a:rPr sz="1400" spc="-5" dirty="0">
                <a:latin typeface="Times New Roman"/>
                <a:cs typeface="Times New Roman"/>
              </a:rPr>
              <a:t>их выражения,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исходя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из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имеющегося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у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них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опыта,</a:t>
            </a:r>
            <a:r>
              <a:rPr sz="1400" dirty="0">
                <a:latin typeface="Times New Roman"/>
                <a:cs typeface="Times New Roman"/>
              </a:rPr>
              <a:t> 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том 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числе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средств </a:t>
            </a:r>
            <a:r>
              <a:rPr sz="1400" spc="-10" dirty="0">
                <a:latin typeface="Times New Roman"/>
                <a:cs typeface="Times New Roman"/>
              </a:rPr>
              <a:t>речевой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коммуникации.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632071" y="3056001"/>
            <a:ext cx="227965" cy="2001520"/>
          </a:xfrm>
          <a:custGeom>
            <a:avLst/>
            <a:gdLst/>
            <a:ahLst/>
            <a:cxnLst/>
            <a:rect l="l" t="t" r="r" b="b"/>
            <a:pathLst>
              <a:path w="227964" h="2001520">
                <a:moveTo>
                  <a:pt x="131063" y="1909572"/>
                </a:moveTo>
                <a:lnTo>
                  <a:pt x="128142" y="1911604"/>
                </a:lnTo>
                <a:lnTo>
                  <a:pt x="125349" y="1913636"/>
                </a:lnTo>
                <a:lnTo>
                  <a:pt x="124587" y="1917573"/>
                </a:lnTo>
                <a:lnTo>
                  <a:pt x="126618" y="1920494"/>
                </a:lnTo>
                <a:lnTo>
                  <a:pt x="183895" y="2001393"/>
                </a:lnTo>
                <a:lnTo>
                  <a:pt x="189561" y="1989328"/>
                </a:lnTo>
                <a:lnTo>
                  <a:pt x="176529" y="1989328"/>
                </a:lnTo>
                <a:lnTo>
                  <a:pt x="174463" y="1966053"/>
                </a:lnTo>
                <a:lnTo>
                  <a:pt x="137032" y="1913128"/>
                </a:lnTo>
                <a:lnTo>
                  <a:pt x="135000" y="1910334"/>
                </a:lnTo>
                <a:lnTo>
                  <a:pt x="131063" y="1909572"/>
                </a:lnTo>
                <a:close/>
              </a:path>
              <a:path w="227964" h="2001520">
                <a:moveTo>
                  <a:pt x="174463" y="1966053"/>
                </a:moveTo>
                <a:lnTo>
                  <a:pt x="176529" y="1989328"/>
                </a:lnTo>
                <a:lnTo>
                  <a:pt x="189102" y="1988312"/>
                </a:lnTo>
                <a:lnTo>
                  <a:pt x="188900" y="1986026"/>
                </a:lnTo>
                <a:lnTo>
                  <a:pt x="177037" y="1986026"/>
                </a:lnTo>
                <a:lnTo>
                  <a:pt x="181657" y="1976225"/>
                </a:lnTo>
                <a:lnTo>
                  <a:pt x="174463" y="1966053"/>
                </a:lnTo>
                <a:close/>
              </a:path>
              <a:path w="227964" h="2001520">
                <a:moveTo>
                  <a:pt x="219837" y="1901698"/>
                </a:moveTo>
                <a:lnTo>
                  <a:pt x="216153" y="1903095"/>
                </a:lnTo>
                <a:lnTo>
                  <a:pt x="214629" y="1906270"/>
                </a:lnTo>
                <a:lnTo>
                  <a:pt x="187019" y="1964848"/>
                </a:lnTo>
                <a:lnTo>
                  <a:pt x="189102" y="1988312"/>
                </a:lnTo>
                <a:lnTo>
                  <a:pt x="176529" y="1989328"/>
                </a:lnTo>
                <a:lnTo>
                  <a:pt x="189561" y="1989328"/>
                </a:lnTo>
                <a:lnTo>
                  <a:pt x="226059" y="1911604"/>
                </a:lnTo>
                <a:lnTo>
                  <a:pt x="227583" y="1908429"/>
                </a:lnTo>
                <a:lnTo>
                  <a:pt x="226187" y="1904746"/>
                </a:lnTo>
                <a:lnTo>
                  <a:pt x="219837" y="1901698"/>
                </a:lnTo>
                <a:close/>
              </a:path>
              <a:path w="227964" h="2001520">
                <a:moveTo>
                  <a:pt x="181657" y="1976225"/>
                </a:moveTo>
                <a:lnTo>
                  <a:pt x="177037" y="1986026"/>
                </a:lnTo>
                <a:lnTo>
                  <a:pt x="187959" y="1985137"/>
                </a:lnTo>
                <a:lnTo>
                  <a:pt x="181657" y="1976225"/>
                </a:lnTo>
                <a:close/>
              </a:path>
              <a:path w="227964" h="2001520">
                <a:moveTo>
                  <a:pt x="187019" y="1964848"/>
                </a:moveTo>
                <a:lnTo>
                  <a:pt x="181657" y="1976225"/>
                </a:lnTo>
                <a:lnTo>
                  <a:pt x="187959" y="1985137"/>
                </a:lnTo>
                <a:lnTo>
                  <a:pt x="177037" y="1986026"/>
                </a:lnTo>
                <a:lnTo>
                  <a:pt x="188900" y="1986026"/>
                </a:lnTo>
                <a:lnTo>
                  <a:pt x="187019" y="1964848"/>
                </a:lnTo>
                <a:close/>
              </a:path>
              <a:path w="227964" h="2001520">
                <a:moveTo>
                  <a:pt x="12573" y="0"/>
                </a:moveTo>
                <a:lnTo>
                  <a:pt x="0" y="1143"/>
                </a:lnTo>
                <a:lnTo>
                  <a:pt x="174463" y="1966053"/>
                </a:lnTo>
                <a:lnTo>
                  <a:pt x="181657" y="1976225"/>
                </a:lnTo>
                <a:lnTo>
                  <a:pt x="187019" y="1964848"/>
                </a:lnTo>
                <a:lnTo>
                  <a:pt x="12573" y="0"/>
                </a:lnTo>
                <a:close/>
              </a:path>
            </a:pathLst>
          </a:custGeom>
          <a:solidFill>
            <a:srgbClr val="278168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4370" y="473557"/>
            <a:ext cx="8196580" cy="419671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548765">
              <a:lnSpc>
                <a:spcPct val="100000"/>
              </a:lnSpc>
              <a:spcBef>
                <a:spcPts val="434"/>
              </a:spcBef>
            </a:pPr>
            <a:r>
              <a:rPr sz="2000" b="1" spc="-10" dirty="0">
                <a:latin typeface="Times New Roman"/>
                <a:cs typeface="Times New Roman"/>
              </a:rPr>
              <a:t>Основной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целью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работы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с</a:t>
            </a:r>
            <a:r>
              <a:rPr sz="2000" b="1" spc="-10" dirty="0">
                <a:latin typeface="Times New Roman"/>
                <a:cs typeface="Times New Roman"/>
              </a:rPr>
              <a:t> родителями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является</a:t>
            </a:r>
            <a:endParaRPr sz="2000" dirty="0">
              <a:latin typeface="Times New Roman"/>
              <a:cs typeface="Times New Roman"/>
            </a:endParaRPr>
          </a:p>
          <a:p>
            <a:pPr marL="541020" marR="444500" indent="357505">
              <a:lnSpc>
                <a:spcPct val="113999"/>
              </a:lnSpc>
              <a:spcBef>
                <a:spcPts val="5"/>
              </a:spcBef>
            </a:pPr>
            <a:r>
              <a:rPr sz="2000" spc="-5" dirty="0">
                <a:latin typeface="Times New Roman"/>
                <a:cs typeface="Times New Roman"/>
              </a:rPr>
              <a:t>обеспечение взаимодействия </a:t>
            </a:r>
            <a:r>
              <a:rPr sz="2000" dirty="0">
                <a:latin typeface="Times New Roman"/>
                <a:cs typeface="Times New Roman"/>
              </a:rPr>
              <a:t>с семьей, </a:t>
            </a:r>
            <a:r>
              <a:rPr sz="2000" spc="-10" dirty="0">
                <a:latin typeface="Times New Roman"/>
                <a:cs typeface="Times New Roman"/>
              </a:rPr>
              <a:t>вовлечение </a:t>
            </a:r>
            <a:r>
              <a:rPr sz="2000" spc="-5" dirty="0">
                <a:latin typeface="Times New Roman"/>
                <a:cs typeface="Times New Roman"/>
              </a:rPr>
              <a:t>родителей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образовательный </a:t>
            </a:r>
            <a:r>
              <a:rPr sz="2000" spc="5" dirty="0">
                <a:latin typeface="Times New Roman"/>
                <a:cs typeface="Times New Roman"/>
              </a:rPr>
              <a:t>процесс </a:t>
            </a:r>
            <a:r>
              <a:rPr sz="2000" dirty="0">
                <a:latin typeface="Times New Roman"/>
                <a:cs typeface="Times New Roman"/>
              </a:rPr>
              <a:t>для </a:t>
            </a:r>
            <a:r>
              <a:rPr sz="2000" spc="-5" dirty="0">
                <a:latin typeface="Times New Roman"/>
                <a:cs typeface="Times New Roman"/>
              </a:rPr>
              <a:t>формирования </a:t>
            </a:r>
            <a:r>
              <a:rPr sz="2000" dirty="0">
                <a:latin typeface="Times New Roman"/>
                <a:cs typeface="Times New Roman"/>
              </a:rPr>
              <a:t>у </a:t>
            </a:r>
            <a:r>
              <a:rPr sz="2000" spc="-5" dirty="0">
                <a:latin typeface="Times New Roman"/>
                <a:cs typeface="Times New Roman"/>
              </a:rPr>
              <a:t>них </a:t>
            </a:r>
            <a:r>
              <a:rPr sz="2000" spc="-10" dirty="0">
                <a:latin typeface="Times New Roman"/>
                <a:cs typeface="Times New Roman"/>
              </a:rPr>
              <a:t>компетентной 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педагогической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позиции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по</a:t>
            </a:r>
            <a:r>
              <a:rPr sz="2000" dirty="0">
                <a:latin typeface="Times New Roman"/>
                <a:cs typeface="Times New Roman"/>
              </a:rPr>
              <a:t> отношению к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собственному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35" dirty="0">
                <a:latin typeface="Times New Roman"/>
                <a:cs typeface="Times New Roman"/>
              </a:rPr>
              <a:t>ребенку.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650" dirty="0">
              <a:latin typeface="Times New Roman"/>
              <a:cs typeface="Times New Roman"/>
            </a:endParaRPr>
          </a:p>
          <a:p>
            <a:pPr marL="960119">
              <a:lnSpc>
                <a:spcPct val="100000"/>
              </a:lnSpc>
            </a:pPr>
            <a:r>
              <a:rPr sz="2000" b="1" spc="-5" dirty="0">
                <a:latin typeface="Times New Roman"/>
                <a:cs typeface="Times New Roman"/>
              </a:rPr>
              <a:t>Реализация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цели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обеспечивает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решение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следующих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задач:</a:t>
            </a:r>
            <a:endParaRPr sz="2000" dirty="0">
              <a:latin typeface="Times New Roman"/>
              <a:cs typeface="Times New Roman"/>
            </a:endParaRPr>
          </a:p>
          <a:p>
            <a:pPr marL="299085" marR="5080" indent="-287020">
              <a:lnSpc>
                <a:spcPct val="113999"/>
              </a:lnSpc>
              <a:buFont typeface="Arial MT"/>
              <a:buChar char="•"/>
              <a:tabLst>
                <a:tab pos="299085" algn="l"/>
                <a:tab pos="299720" algn="l"/>
                <a:tab pos="1669414" algn="l"/>
                <a:tab pos="1800225" algn="l"/>
                <a:tab pos="2038350" algn="l"/>
                <a:tab pos="3340100" algn="l"/>
                <a:tab pos="3429635" algn="l"/>
                <a:tab pos="4404995" algn="l"/>
                <a:tab pos="4914265" algn="l"/>
                <a:tab pos="5207000" algn="l"/>
                <a:tab pos="6427470" algn="l"/>
                <a:tab pos="6647180" algn="l"/>
                <a:tab pos="7013575" algn="l"/>
              </a:tabLst>
            </a:pPr>
            <a:r>
              <a:rPr sz="2000" spc="-5" dirty="0">
                <a:latin typeface="Times New Roman"/>
                <a:cs typeface="Times New Roman"/>
              </a:rPr>
              <a:t>выра</a:t>
            </a:r>
            <a:r>
              <a:rPr sz="2000" spc="-10" dirty="0">
                <a:latin typeface="Times New Roman"/>
                <a:cs typeface="Times New Roman"/>
              </a:rPr>
              <a:t>б</a:t>
            </a:r>
            <a:r>
              <a:rPr sz="2000" spc="-2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т</a:t>
            </a:r>
            <a:r>
              <a:rPr sz="2000" spc="-40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а	у		</a:t>
            </a:r>
            <a:r>
              <a:rPr sz="2000" spc="-5" dirty="0">
                <a:latin typeface="Times New Roman"/>
                <a:cs typeface="Times New Roman"/>
              </a:rPr>
              <a:t>п</a:t>
            </a:r>
            <a:r>
              <a:rPr sz="2000" spc="-35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да</a:t>
            </a:r>
            <a:r>
              <a:rPr sz="2000" spc="-60" dirty="0">
                <a:latin typeface="Times New Roman"/>
                <a:cs typeface="Times New Roman"/>
              </a:rPr>
              <a:t>г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50" dirty="0">
                <a:latin typeface="Times New Roman"/>
                <a:cs typeface="Times New Roman"/>
              </a:rPr>
              <a:t>г</a:t>
            </a:r>
            <a:r>
              <a:rPr sz="2000" dirty="0">
                <a:latin typeface="Times New Roman"/>
                <a:cs typeface="Times New Roman"/>
              </a:rPr>
              <a:t>ов	у</a:t>
            </a:r>
            <a:r>
              <a:rPr sz="2000" spc="-30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</a:t>
            </a:r>
            <a:r>
              <a:rPr sz="2000" spc="-10" dirty="0">
                <a:latin typeface="Times New Roman"/>
                <a:cs typeface="Times New Roman"/>
              </a:rPr>
              <a:t>ж</a:t>
            </a:r>
            <a:r>
              <a:rPr sz="2000" spc="-5" dirty="0">
                <a:latin typeface="Times New Roman"/>
                <a:cs typeface="Times New Roman"/>
              </a:rPr>
              <a:t>ит</a:t>
            </a:r>
            <a:r>
              <a:rPr sz="2000" dirty="0">
                <a:latin typeface="Times New Roman"/>
                <a:cs typeface="Times New Roman"/>
              </a:rPr>
              <a:t>ель</a:t>
            </a:r>
            <a:r>
              <a:rPr sz="2000" spc="-15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40" dirty="0">
                <a:latin typeface="Times New Roman"/>
                <a:cs typeface="Times New Roman"/>
              </a:rPr>
              <a:t>г</a:t>
            </a:r>
            <a:r>
              <a:rPr sz="2000" dirty="0">
                <a:latin typeface="Times New Roman"/>
                <a:cs typeface="Times New Roman"/>
              </a:rPr>
              <a:t>о	</a:t>
            </a:r>
            <a:r>
              <a:rPr sz="2000" spc="-2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тн</a:t>
            </a:r>
            <a:r>
              <a:rPr sz="2000" spc="-1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шения		к	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радиц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ям  </a:t>
            </a:r>
            <a:r>
              <a:rPr sz="2000" spc="20" dirty="0">
                <a:latin typeface="Times New Roman"/>
                <a:cs typeface="Times New Roman"/>
              </a:rPr>
              <a:t>с</a:t>
            </a:r>
            <a:r>
              <a:rPr sz="2000" dirty="0">
                <a:latin typeface="Times New Roman"/>
                <a:cs typeface="Times New Roman"/>
              </a:rPr>
              <a:t>емей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50" dirty="0">
                <a:latin typeface="Times New Roman"/>
                <a:cs typeface="Times New Roman"/>
              </a:rPr>
              <a:t>г</a:t>
            </a:r>
            <a:r>
              <a:rPr sz="2000" dirty="0">
                <a:latin typeface="Times New Roman"/>
                <a:cs typeface="Times New Roman"/>
              </a:rPr>
              <a:t>о		</a:t>
            </a:r>
            <a:r>
              <a:rPr sz="2000" spc="-15" dirty="0">
                <a:latin typeface="Times New Roman"/>
                <a:cs typeface="Times New Roman"/>
              </a:rPr>
              <a:t>в</a:t>
            </a:r>
            <a:r>
              <a:rPr sz="2000" spc="5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сп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ан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	детей	и	</a:t>
            </a:r>
            <a:r>
              <a:rPr sz="2000" spc="-5" dirty="0">
                <a:latin typeface="Times New Roman"/>
                <a:cs typeface="Times New Roman"/>
              </a:rPr>
              <a:t>призн</a:t>
            </a:r>
            <a:r>
              <a:rPr sz="2000" spc="-10" dirty="0">
                <a:latin typeface="Times New Roman"/>
                <a:cs typeface="Times New Roman"/>
              </a:rPr>
              <a:t>а</a:t>
            </a:r>
            <a:r>
              <a:rPr sz="2000" spc="5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</a:t>
            </a:r>
            <a:r>
              <a:rPr sz="2000" spc="-5" dirty="0">
                <a:latin typeface="Times New Roman"/>
                <a:cs typeface="Times New Roman"/>
              </a:rPr>
              <a:t>прио</a:t>
            </a:r>
            <a:r>
              <a:rPr sz="2000" spc="5" dirty="0">
                <a:latin typeface="Times New Roman"/>
                <a:cs typeface="Times New Roman"/>
              </a:rPr>
              <a:t>р</a:t>
            </a:r>
            <a:r>
              <a:rPr sz="2000" spc="-5" dirty="0">
                <a:latin typeface="Times New Roman"/>
                <a:cs typeface="Times New Roman"/>
              </a:rPr>
              <a:t>итет</a:t>
            </a:r>
            <a:r>
              <a:rPr sz="2000" spc="-15" dirty="0">
                <a:latin typeface="Times New Roman"/>
                <a:cs typeface="Times New Roman"/>
              </a:rPr>
              <a:t>н</a:t>
            </a:r>
            <a:r>
              <a:rPr sz="2000" spc="5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сти</a:t>
            </a:r>
          </a:p>
          <a:p>
            <a:pPr marL="299085">
              <a:lnSpc>
                <a:spcPct val="100000"/>
              </a:lnSpc>
              <a:spcBef>
                <a:spcPts val="340"/>
              </a:spcBef>
            </a:pPr>
            <a:r>
              <a:rPr sz="2000" spc="-20" dirty="0">
                <a:latin typeface="Times New Roman"/>
                <a:cs typeface="Times New Roman"/>
              </a:rPr>
              <a:t>родительского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права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10" dirty="0">
                <a:latin typeface="Times New Roman"/>
                <a:cs typeface="Times New Roman"/>
              </a:rPr>
              <a:t>вопросах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воспитания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ребенка;</a:t>
            </a:r>
            <a:endParaRPr sz="20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335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2000" spc="-10" dirty="0">
                <a:latin typeface="Times New Roman"/>
                <a:cs typeface="Times New Roman"/>
              </a:rPr>
              <a:t>вовлечение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родителей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воспитательно-образовательный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процесс;</a:t>
            </a:r>
            <a:endParaRPr sz="2000" dirty="0">
              <a:latin typeface="Times New Roman"/>
              <a:cs typeface="Times New Roman"/>
            </a:endParaRPr>
          </a:p>
          <a:p>
            <a:pPr marL="299085" marR="5080" indent="-287020">
              <a:lnSpc>
                <a:spcPct val="113999"/>
              </a:lnSpc>
              <a:buFont typeface="Arial MT"/>
              <a:buChar char="•"/>
              <a:tabLst>
                <a:tab pos="299085" algn="l"/>
                <a:tab pos="299720" algn="l"/>
                <a:tab pos="1602105" algn="l"/>
                <a:tab pos="3257550" algn="l"/>
                <a:tab pos="4678045" algn="l"/>
                <a:tab pos="6549390" algn="l"/>
                <a:tab pos="6844030" algn="l"/>
              </a:tabLst>
            </a:pPr>
            <a:r>
              <a:rPr sz="2000" spc="-5" dirty="0">
                <a:latin typeface="Times New Roman"/>
                <a:cs typeface="Times New Roman"/>
              </a:rPr>
              <a:t>вн</a:t>
            </a:r>
            <a:r>
              <a:rPr sz="2000" spc="-3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дрение	</a:t>
            </a:r>
            <a:r>
              <a:rPr sz="2000" spc="-10" dirty="0">
                <a:latin typeface="Times New Roman"/>
                <a:cs typeface="Times New Roman"/>
              </a:rPr>
              <a:t>э</a:t>
            </a:r>
            <a:r>
              <a:rPr sz="2000" spc="-15" dirty="0">
                <a:latin typeface="Times New Roman"/>
                <a:cs typeface="Times New Roman"/>
              </a:rPr>
              <a:t>ф</a:t>
            </a:r>
            <a:r>
              <a:rPr sz="2000" dirty="0">
                <a:latin typeface="Times New Roman"/>
                <a:cs typeface="Times New Roman"/>
              </a:rPr>
              <a:t>фе</a:t>
            </a:r>
            <a:r>
              <a:rPr sz="2000" spc="-30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ти</a:t>
            </a:r>
            <a:r>
              <a:rPr sz="2000" spc="5" dirty="0">
                <a:latin typeface="Times New Roman"/>
                <a:cs typeface="Times New Roman"/>
              </a:rPr>
              <a:t>в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spc="-10" dirty="0">
                <a:latin typeface="Times New Roman"/>
                <a:cs typeface="Times New Roman"/>
              </a:rPr>
              <a:t>ы</a:t>
            </a:r>
            <a:r>
              <a:rPr sz="2000" dirty="0">
                <a:latin typeface="Times New Roman"/>
                <a:cs typeface="Times New Roman"/>
              </a:rPr>
              <a:t>х	т</a:t>
            </a:r>
            <a:r>
              <a:rPr sz="2000" spc="-3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хн</a:t>
            </a:r>
            <a:r>
              <a:rPr sz="2000" spc="-20" dirty="0">
                <a:latin typeface="Times New Roman"/>
                <a:cs typeface="Times New Roman"/>
              </a:rPr>
              <a:t>ол</a:t>
            </a:r>
            <a:r>
              <a:rPr sz="2000" dirty="0">
                <a:latin typeface="Times New Roman"/>
                <a:cs typeface="Times New Roman"/>
              </a:rPr>
              <a:t>огий	</a:t>
            </a:r>
            <a:r>
              <a:rPr sz="2000" spc="5" dirty="0">
                <a:latin typeface="Times New Roman"/>
                <a:cs typeface="Times New Roman"/>
              </a:rPr>
              <a:t>с</a:t>
            </a:r>
            <a:r>
              <a:rPr sz="2000" spc="-20" dirty="0">
                <a:latin typeface="Times New Roman"/>
                <a:cs typeface="Times New Roman"/>
              </a:rPr>
              <a:t>о</a:t>
            </a:r>
            <a:r>
              <a:rPr sz="2000" spc="10" dirty="0">
                <a:latin typeface="Times New Roman"/>
                <a:cs typeface="Times New Roman"/>
              </a:rPr>
              <a:t>т</a:t>
            </a:r>
            <a:r>
              <a:rPr sz="2000" spc="-20" dirty="0">
                <a:latin typeface="Times New Roman"/>
                <a:cs typeface="Times New Roman"/>
              </a:rPr>
              <a:t>р</a:t>
            </a:r>
            <a:r>
              <a:rPr sz="2000" spc="-140" dirty="0">
                <a:latin typeface="Times New Roman"/>
                <a:cs typeface="Times New Roman"/>
              </a:rPr>
              <a:t>у</a:t>
            </a:r>
            <a:r>
              <a:rPr sz="2000" dirty="0">
                <a:latin typeface="Times New Roman"/>
                <a:cs typeface="Times New Roman"/>
              </a:rPr>
              <a:t>дн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ч</a:t>
            </a:r>
            <a:r>
              <a:rPr sz="2000" spc="4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ст</a:t>
            </a:r>
            <a:r>
              <a:rPr sz="2000" spc="-25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	с	р</a:t>
            </a:r>
            <a:r>
              <a:rPr sz="2000" spc="-6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дите</a:t>
            </a:r>
            <a:r>
              <a:rPr sz="2000" spc="-10" dirty="0">
                <a:latin typeface="Times New Roman"/>
                <a:cs typeface="Times New Roman"/>
              </a:rPr>
              <a:t>л</a:t>
            </a:r>
            <a:r>
              <a:rPr sz="2000" dirty="0">
                <a:latin typeface="Times New Roman"/>
                <a:cs typeface="Times New Roman"/>
              </a:rPr>
              <a:t>ям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,  </a:t>
            </a:r>
            <a:r>
              <a:rPr sz="2000" spc="-5" dirty="0">
                <a:latin typeface="Times New Roman"/>
                <a:cs typeface="Times New Roman"/>
              </a:rPr>
              <a:t>активизация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их участия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>
                <a:latin typeface="Times New Roman"/>
                <a:cs typeface="Times New Roman"/>
              </a:rPr>
              <a:t>жизни</a:t>
            </a:r>
            <a:r>
              <a:rPr sz="2000" spc="15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СП ДО</a:t>
            </a:r>
            <a:r>
              <a:rPr sz="2000" smtClean="0">
                <a:latin typeface="Times New Roman"/>
                <a:cs typeface="Times New Roman"/>
              </a:rPr>
              <a:t>.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4370" y="4686376"/>
            <a:ext cx="290830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99085" algn="l"/>
                <a:tab pos="299720" algn="l"/>
                <a:tab pos="1894839" algn="l"/>
              </a:tabLst>
            </a:pPr>
            <a:r>
              <a:rPr sz="2000" dirty="0">
                <a:latin typeface="Times New Roman"/>
                <a:cs typeface="Times New Roman"/>
              </a:rPr>
              <a:t>со</a:t>
            </a:r>
            <a:r>
              <a:rPr sz="2000" spc="-50" dirty="0">
                <a:latin typeface="Times New Roman"/>
                <a:cs typeface="Times New Roman"/>
              </a:rPr>
              <a:t>з</a:t>
            </a:r>
            <a:r>
              <a:rPr sz="2000" dirty="0">
                <a:latin typeface="Times New Roman"/>
                <a:cs typeface="Times New Roman"/>
              </a:rPr>
              <a:t>да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е	а</a:t>
            </a:r>
            <a:r>
              <a:rPr sz="2000" spc="-30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т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spc="-5" dirty="0">
                <a:latin typeface="Times New Roman"/>
                <a:cs typeface="Times New Roman"/>
              </a:rPr>
              <a:t>вной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90847" y="4686376"/>
            <a:ext cx="467995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952240" algn="l"/>
              </a:tabLst>
            </a:pP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spc="-15" dirty="0">
                <a:latin typeface="Times New Roman"/>
                <a:cs typeface="Times New Roman"/>
              </a:rPr>
              <a:t>ф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30" dirty="0">
                <a:latin typeface="Times New Roman"/>
                <a:cs typeface="Times New Roman"/>
              </a:rPr>
              <a:t>р</a:t>
            </a:r>
            <a:r>
              <a:rPr sz="2000" spc="-10" dirty="0">
                <a:latin typeface="Times New Roman"/>
                <a:cs typeface="Times New Roman"/>
              </a:rPr>
              <a:t>м</a:t>
            </a:r>
            <a:r>
              <a:rPr sz="2000" dirty="0">
                <a:latin typeface="Times New Roman"/>
                <a:cs typeface="Times New Roman"/>
              </a:rPr>
              <a:t>а</a:t>
            </a:r>
            <a:r>
              <a:rPr sz="2000" spc="-10" dirty="0">
                <a:latin typeface="Times New Roman"/>
                <a:cs typeface="Times New Roman"/>
              </a:rPr>
              <a:t>ц</a:t>
            </a:r>
            <a:r>
              <a:rPr sz="2000" spc="-5" dirty="0">
                <a:latin typeface="Times New Roman"/>
                <a:cs typeface="Times New Roman"/>
              </a:rPr>
              <a:t>ио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о-р</a:t>
            </a:r>
            <a:r>
              <a:rPr sz="2000" spc="-10" dirty="0">
                <a:latin typeface="Times New Roman"/>
                <a:cs typeface="Times New Roman"/>
              </a:rPr>
              <a:t>а</a:t>
            </a:r>
            <a:r>
              <a:rPr sz="2000" spc="-15" dirty="0">
                <a:latin typeface="Times New Roman"/>
                <a:cs typeface="Times New Roman"/>
              </a:rPr>
              <a:t>з</a:t>
            </a:r>
            <a:r>
              <a:rPr sz="2000" spc="-5" dirty="0">
                <a:latin typeface="Times New Roman"/>
                <a:cs typeface="Times New Roman"/>
              </a:rPr>
              <a:t>ви</a:t>
            </a:r>
            <a:r>
              <a:rPr sz="2000" spc="-30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ающей	ср</a:t>
            </a:r>
            <a:r>
              <a:rPr sz="2000" spc="-4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ды,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370" y="4992065"/>
            <a:ext cx="8197850" cy="1416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5080">
              <a:lnSpc>
                <a:spcPct val="113999"/>
              </a:lnSpc>
              <a:spcBef>
                <a:spcPts val="100"/>
              </a:spcBef>
              <a:tabLst>
                <a:tab pos="2312670" algn="l"/>
                <a:tab pos="3265170" algn="l"/>
                <a:tab pos="4344035" algn="l"/>
                <a:tab pos="4624705" algn="l"/>
                <a:tab pos="5816600" algn="l"/>
                <a:tab pos="6995159" algn="l"/>
                <a:tab pos="7272655" algn="l"/>
                <a:tab pos="8047990" algn="l"/>
              </a:tabLst>
            </a:pP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35" dirty="0">
                <a:latin typeface="Times New Roman"/>
                <a:cs typeface="Times New Roman"/>
              </a:rPr>
              <a:t>б</a:t>
            </a:r>
            <a:r>
              <a:rPr sz="2000" spc="4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сп</a:t>
            </a:r>
            <a:r>
              <a:rPr sz="2000" spc="-6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чи</a:t>
            </a:r>
            <a:r>
              <a:rPr sz="2000" spc="-30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ающей	</a:t>
            </a:r>
            <a:r>
              <a:rPr sz="2000" spc="-3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ди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ые	</a:t>
            </a:r>
            <a:r>
              <a:rPr sz="2000" spc="-5" dirty="0">
                <a:latin typeface="Times New Roman"/>
                <a:cs typeface="Times New Roman"/>
              </a:rPr>
              <a:t>п</a:t>
            </a:r>
            <a:r>
              <a:rPr sz="2000" spc="-60" dirty="0">
                <a:latin typeface="Times New Roman"/>
                <a:cs typeface="Times New Roman"/>
              </a:rPr>
              <a:t>о</a:t>
            </a:r>
            <a:r>
              <a:rPr sz="2000" spc="-15" dirty="0">
                <a:latin typeface="Times New Roman"/>
                <a:cs typeface="Times New Roman"/>
              </a:rPr>
              <a:t>д</a:t>
            </a:r>
            <a:r>
              <a:rPr sz="2000" spc="-70" dirty="0">
                <a:latin typeface="Times New Roman"/>
                <a:cs typeface="Times New Roman"/>
              </a:rPr>
              <a:t>хо</a:t>
            </a:r>
            <a:r>
              <a:rPr sz="2000" dirty="0">
                <a:latin typeface="Times New Roman"/>
                <a:cs typeface="Times New Roman"/>
              </a:rPr>
              <a:t>ды	к	разв</a:t>
            </a:r>
            <a:r>
              <a:rPr sz="2000" spc="-5" dirty="0">
                <a:latin typeface="Times New Roman"/>
                <a:cs typeface="Times New Roman"/>
              </a:rPr>
              <a:t>ит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ю	</a:t>
            </a:r>
            <a:r>
              <a:rPr sz="2000" spc="5" dirty="0">
                <a:latin typeface="Times New Roman"/>
                <a:cs typeface="Times New Roman"/>
              </a:rPr>
              <a:t>л</a:t>
            </a:r>
            <a:r>
              <a:rPr sz="2000" spc="-5" dirty="0">
                <a:latin typeface="Times New Roman"/>
                <a:cs typeface="Times New Roman"/>
              </a:rPr>
              <a:t>ич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spc="5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сти	в	</a:t>
            </a:r>
            <a:r>
              <a:rPr sz="2000" spc="20" dirty="0">
                <a:latin typeface="Times New Roman"/>
                <a:cs typeface="Times New Roman"/>
              </a:rPr>
              <a:t>с</a:t>
            </a:r>
            <a:r>
              <a:rPr sz="2000" dirty="0">
                <a:latin typeface="Times New Roman"/>
                <a:cs typeface="Times New Roman"/>
              </a:rPr>
              <a:t>емье	и  </a:t>
            </a:r>
            <a:r>
              <a:rPr sz="2000" spc="-15" dirty="0">
                <a:latin typeface="Times New Roman"/>
                <a:cs typeface="Times New Roman"/>
              </a:rPr>
              <a:t>детском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коллективе;</a:t>
            </a:r>
            <a:endParaRPr sz="20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335"/>
              </a:spcBef>
              <a:buFont typeface="Arial MT"/>
              <a:buChar char="•"/>
              <a:tabLst>
                <a:tab pos="299085" algn="l"/>
                <a:tab pos="299720" algn="l"/>
                <a:tab pos="1699895" algn="l"/>
                <a:tab pos="3318510" algn="l"/>
                <a:tab pos="5214620" algn="l"/>
                <a:tab pos="5487670" algn="l"/>
                <a:tab pos="6639559" algn="l"/>
                <a:tab pos="8046720" algn="l"/>
              </a:tabLst>
            </a:pPr>
            <a:r>
              <a:rPr sz="2000" spc="-5" dirty="0">
                <a:latin typeface="Times New Roman"/>
                <a:cs typeface="Times New Roman"/>
              </a:rPr>
              <a:t>повы</a:t>
            </a:r>
            <a:r>
              <a:rPr sz="2000" dirty="0">
                <a:latin typeface="Times New Roman"/>
                <a:cs typeface="Times New Roman"/>
              </a:rPr>
              <a:t>шен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е	р</a:t>
            </a:r>
            <a:r>
              <a:rPr sz="2000" spc="-5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дите</a:t>
            </a:r>
            <a:r>
              <a:rPr sz="2000" spc="-10" dirty="0">
                <a:latin typeface="Times New Roman"/>
                <a:cs typeface="Times New Roman"/>
              </a:rPr>
              <a:t>л</a:t>
            </a:r>
            <a:r>
              <a:rPr sz="2000" spc="-5" dirty="0">
                <a:latin typeface="Times New Roman"/>
                <a:cs typeface="Times New Roman"/>
              </a:rPr>
              <a:t>ьс</a:t>
            </a:r>
            <a:r>
              <a:rPr sz="2000" spc="-105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ой	</a:t>
            </a:r>
            <a:r>
              <a:rPr sz="2000" spc="-100" dirty="0">
                <a:latin typeface="Times New Roman"/>
                <a:cs typeface="Times New Roman"/>
              </a:rPr>
              <a:t>к</a:t>
            </a:r>
            <a:r>
              <a:rPr sz="2000" spc="-4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мпете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тн</a:t>
            </a:r>
            <a:r>
              <a:rPr sz="2000" spc="4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сти	в	</a:t>
            </a:r>
            <a:r>
              <a:rPr sz="2000" spc="-15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оп</a:t>
            </a:r>
            <a:r>
              <a:rPr sz="2000" spc="5" dirty="0">
                <a:latin typeface="Times New Roman"/>
                <a:cs typeface="Times New Roman"/>
              </a:rPr>
              <a:t>р</a:t>
            </a:r>
            <a:r>
              <a:rPr sz="2000" spc="50" dirty="0">
                <a:latin typeface="Times New Roman"/>
                <a:cs typeface="Times New Roman"/>
              </a:rPr>
              <a:t>о</a:t>
            </a:r>
            <a:r>
              <a:rPr sz="2000" spc="20" dirty="0">
                <a:latin typeface="Times New Roman"/>
                <a:cs typeface="Times New Roman"/>
              </a:rPr>
              <a:t>с</a:t>
            </a:r>
            <a:r>
              <a:rPr sz="2000" spc="-15" dirty="0">
                <a:latin typeface="Times New Roman"/>
                <a:cs typeface="Times New Roman"/>
              </a:rPr>
              <a:t>а</a:t>
            </a:r>
            <a:r>
              <a:rPr sz="2000" dirty="0">
                <a:latin typeface="Times New Roman"/>
                <a:cs typeface="Times New Roman"/>
              </a:rPr>
              <a:t>х	</a:t>
            </a:r>
            <a:r>
              <a:rPr sz="2000" spc="-15" dirty="0">
                <a:latin typeface="Times New Roman"/>
                <a:cs typeface="Times New Roman"/>
              </a:rPr>
              <a:t>в</a:t>
            </a:r>
            <a:r>
              <a:rPr sz="2000" spc="5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сп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ан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и</a:t>
            </a:r>
          </a:p>
          <a:p>
            <a:pPr marL="299085">
              <a:lnSpc>
                <a:spcPct val="100000"/>
              </a:lnSpc>
              <a:spcBef>
                <a:spcPts val="335"/>
              </a:spcBef>
            </a:pPr>
            <a:r>
              <a:rPr sz="2000" spc="-10" dirty="0">
                <a:latin typeface="Times New Roman"/>
                <a:cs typeface="Times New Roman"/>
              </a:rPr>
              <a:t>обучения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детей.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62292" y="3539045"/>
            <a:ext cx="3571240" cy="2580640"/>
            <a:chOff x="662292" y="3539045"/>
            <a:chExt cx="3571240" cy="2580640"/>
          </a:xfrm>
        </p:grpSpPr>
        <p:sp>
          <p:nvSpPr>
            <p:cNvPr id="3" name="object 3"/>
            <p:cNvSpPr/>
            <p:nvPr/>
          </p:nvSpPr>
          <p:spPr>
            <a:xfrm>
              <a:off x="683564" y="3560318"/>
              <a:ext cx="3528695" cy="2538095"/>
            </a:xfrm>
            <a:custGeom>
              <a:avLst/>
              <a:gdLst/>
              <a:ahLst/>
              <a:cxnLst/>
              <a:rect l="l" t="t" r="r" b="b"/>
              <a:pathLst>
                <a:path w="3528695" h="2538095">
                  <a:moveTo>
                    <a:pt x="3105480" y="0"/>
                  </a:moveTo>
                  <a:lnTo>
                    <a:pt x="422960" y="0"/>
                  </a:lnTo>
                  <a:lnTo>
                    <a:pt x="373635" y="2845"/>
                  </a:lnTo>
                  <a:lnTo>
                    <a:pt x="325980" y="11170"/>
                  </a:lnTo>
                  <a:lnTo>
                    <a:pt x="280315" y="24656"/>
                  </a:lnTo>
                  <a:lnTo>
                    <a:pt x="236954" y="42987"/>
                  </a:lnTo>
                  <a:lnTo>
                    <a:pt x="196218" y="65845"/>
                  </a:lnTo>
                  <a:lnTo>
                    <a:pt x="158421" y="92912"/>
                  </a:lnTo>
                  <a:lnTo>
                    <a:pt x="123883" y="123872"/>
                  </a:lnTo>
                  <a:lnTo>
                    <a:pt x="92920" y="158407"/>
                  </a:lnTo>
                  <a:lnTo>
                    <a:pt x="65850" y="196199"/>
                  </a:lnTo>
                  <a:lnTo>
                    <a:pt x="42990" y="236930"/>
                  </a:lnTo>
                  <a:lnTo>
                    <a:pt x="24658" y="280285"/>
                  </a:lnTo>
                  <a:lnTo>
                    <a:pt x="11170" y="325944"/>
                  </a:lnTo>
                  <a:lnTo>
                    <a:pt x="2845" y="373592"/>
                  </a:lnTo>
                  <a:lnTo>
                    <a:pt x="0" y="422910"/>
                  </a:lnTo>
                  <a:lnTo>
                    <a:pt x="0" y="2114677"/>
                  </a:lnTo>
                  <a:lnTo>
                    <a:pt x="2845" y="2164002"/>
                  </a:lnTo>
                  <a:lnTo>
                    <a:pt x="11170" y="2211656"/>
                  </a:lnTo>
                  <a:lnTo>
                    <a:pt x="24658" y="2257322"/>
                  </a:lnTo>
                  <a:lnTo>
                    <a:pt x="42990" y="2300682"/>
                  </a:lnTo>
                  <a:lnTo>
                    <a:pt x="65850" y="2341419"/>
                  </a:lnTo>
                  <a:lnTo>
                    <a:pt x="92920" y="2379215"/>
                  </a:lnTo>
                  <a:lnTo>
                    <a:pt x="123883" y="2413754"/>
                  </a:lnTo>
                  <a:lnTo>
                    <a:pt x="158421" y="2444716"/>
                  </a:lnTo>
                  <a:lnTo>
                    <a:pt x="196218" y="2471786"/>
                  </a:lnTo>
                  <a:lnTo>
                    <a:pt x="236954" y="2494646"/>
                  </a:lnTo>
                  <a:lnTo>
                    <a:pt x="280315" y="2512979"/>
                  </a:lnTo>
                  <a:lnTo>
                    <a:pt x="325980" y="2526466"/>
                  </a:lnTo>
                  <a:lnTo>
                    <a:pt x="373635" y="2534792"/>
                  </a:lnTo>
                  <a:lnTo>
                    <a:pt x="422960" y="2537637"/>
                  </a:lnTo>
                  <a:lnTo>
                    <a:pt x="3105480" y="2537637"/>
                  </a:lnTo>
                  <a:lnTo>
                    <a:pt x="3154797" y="2534792"/>
                  </a:lnTo>
                  <a:lnTo>
                    <a:pt x="3202445" y="2526466"/>
                  </a:lnTo>
                  <a:lnTo>
                    <a:pt x="3248104" y="2512979"/>
                  </a:lnTo>
                  <a:lnTo>
                    <a:pt x="3291459" y="2494646"/>
                  </a:lnTo>
                  <a:lnTo>
                    <a:pt x="3332191" y="2471786"/>
                  </a:lnTo>
                  <a:lnTo>
                    <a:pt x="3369983" y="2444716"/>
                  </a:lnTo>
                  <a:lnTo>
                    <a:pt x="3404517" y="2413754"/>
                  </a:lnTo>
                  <a:lnTo>
                    <a:pt x="3435477" y="2379215"/>
                  </a:lnTo>
                  <a:lnTo>
                    <a:pt x="3462544" y="2341419"/>
                  </a:lnTo>
                  <a:lnTo>
                    <a:pt x="3485402" y="2300682"/>
                  </a:lnTo>
                  <a:lnTo>
                    <a:pt x="3503733" y="2257322"/>
                  </a:lnTo>
                  <a:lnTo>
                    <a:pt x="3517220" y="2211656"/>
                  </a:lnTo>
                  <a:lnTo>
                    <a:pt x="3525544" y="2164002"/>
                  </a:lnTo>
                  <a:lnTo>
                    <a:pt x="3528390" y="2114677"/>
                  </a:lnTo>
                  <a:lnTo>
                    <a:pt x="3528390" y="422910"/>
                  </a:lnTo>
                  <a:lnTo>
                    <a:pt x="3525544" y="373592"/>
                  </a:lnTo>
                  <a:lnTo>
                    <a:pt x="3517220" y="325944"/>
                  </a:lnTo>
                  <a:lnTo>
                    <a:pt x="3503733" y="280285"/>
                  </a:lnTo>
                  <a:lnTo>
                    <a:pt x="3485402" y="236930"/>
                  </a:lnTo>
                  <a:lnTo>
                    <a:pt x="3462544" y="196199"/>
                  </a:lnTo>
                  <a:lnTo>
                    <a:pt x="3435477" y="158407"/>
                  </a:lnTo>
                  <a:lnTo>
                    <a:pt x="3404517" y="123872"/>
                  </a:lnTo>
                  <a:lnTo>
                    <a:pt x="3369983" y="92912"/>
                  </a:lnTo>
                  <a:lnTo>
                    <a:pt x="3332191" y="65845"/>
                  </a:lnTo>
                  <a:lnTo>
                    <a:pt x="3291459" y="42987"/>
                  </a:lnTo>
                  <a:lnTo>
                    <a:pt x="3248104" y="24656"/>
                  </a:lnTo>
                  <a:lnTo>
                    <a:pt x="3202445" y="11170"/>
                  </a:lnTo>
                  <a:lnTo>
                    <a:pt x="3154797" y="2845"/>
                  </a:lnTo>
                  <a:lnTo>
                    <a:pt x="31054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83564" y="3560318"/>
              <a:ext cx="3528695" cy="2538095"/>
            </a:xfrm>
            <a:custGeom>
              <a:avLst/>
              <a:gdLst/>
              <a:ahLst/>
              <a:cxnLst/>
              <a:rect l="l" t="t" r="r" b="b"/>
              <a:pathLst>
                <a:path w="3528695" h="2538095">
                  <a:moveTo>
                    <a:pt x="0" y="422910"/>
                  </a:moveTo>
                  <a:lnTo>
                    <a:pt x="2845" y="373592"/>
                  </a:lnTo>
                  <a:lnTo>
                    <a:pt x="11170" y="325944"/>
                  </a:lnTo>
                  <a:lnTo>
                    <a:pt x="24658" y="280285"/>
                  </a:lnTo>
                  <a:lnTo>
                    <a:pt x="42990" y="236930"/>
                  </a:lnTo>
                  <a:lnTo>
                    <a:pt x="65850" y="196199"/>
                  </a:lnTo>
                  <a:lnTo>
                    <a:pt x="92920" y="158407"/>
                  </a:lnTo>
                  <a:lnTo>
                    <a:pt x="123883" y="123872"/>
                  </a:lnTo>
                  <a:lnTo>
                    <a:pt x="158421" y="92912"/>
                  </a:lnTo>
                  <a:lnTo>
                    <a:pt x="196218" y="65845"/>
                  </a:lnTo>
                  <a:lnTo>
                    <a:pt x="236954" y="42987"/>
                  </a:lnTo>
                  <a:lnTo>
                    <a:pt x="280315" y="24656"/>
                  </a:lnTo>
                  <a:lnTo>
                    <a:pt x="325980" y="11170"/>
                  </a:lnTo>
                  <a:lnTo>
                    <a:pt x="373635" y="2845"/>
                  </a:lnTo>
                  <a:lnTo>
                    <a:pt x="422960" y="0"/>
                  </a:lnTo>
                  <a:lnTo>
                    <a:pt x="3105480" y="0"/>
                  </a:lnTo>
                  <a:lnTo>
                    <a:pt x="3154797" y="2845"/>
                  </a:lnTo>
                  <a:lnTo>
                    <a:pt x="3202445" y="11170"/>
                  </a:lnTo>
                  <a:lnTo>
                    <a:pt x="3248104" y="24656"/>
                  </a:lnTo>
                  <a:lnTo>
                    <a:pt x="3291459" y="42987"/>
                  </a:lnTo>
                  <a:lnTo>
                    <a:pt x="3332191" y="65845"/>
                  </a:lnTo>
                  <a:lnTo>
                    <a:pt x="3369983" y="92912"/>
                  </a:lnTo>
                  <a:lnTo>
                    <a:pt x="3404517" y="123872"/>
                  </a:lnTo>
                  <a:lnTo>
                    <a:pt x="3435477" y="158407"/>
                  </a:lnTo>
                  <a:lnTo>
                    <a:pt x="3462544" y="196199"/>
                  </a:lnTo>
                  <a:lnTo>
                    <a:pt x="3485402" y="236930"/>
                  </a:lnTo>
                  <a:lnTo>
                    <a:pt x="3503733" y="280285"/>
                  </a:lnTo>
                  <a:lnTo>
                    <a:pt x="3517220" y="325944"/>
                  </a:lnTo>
                  <a:lnTo>
                    <a:pt x="3525544" y="373592"/>
                  </a:lnTo>
                  <a:lnTo>
                    <a:pt x="3528390" y="422910"/>
                  </a:lnTo>
                  <a:lnTo>
                    <a:pt x="3528390" y="2114677"/>
                  </a:lnTo>
                  <a:lnTo>
                    <a:pt x="3525544" y="2164002"/>
                  </a:lnTo>
                  <a:lnTo>
                    <a:pt x="3517220" y="2211656"/>
                  </a:lnTo>
                  <a:lnTo>
                    <a:pt x="3503733" y="2257322"/>
                  </a:lnTo>
                  <a:lnTo>
                    <a:pt x="3485402" y="2300682"/>
                  </a:lnTo>
                  <a:lnTo>
                    <a:pt x="3462544" y="2341419"/>
                  </a:lnTo>
                  <a:lnTo>
                    <a:pt x="3435477" y="2379215"/>
                  </a:lnTo>
                  <a:lnTo>
                    <a:pt x="3404517" y="2413754"/>
                  </a:lnTo>
                  <a:lnTo>
                    <a:pt x="3369983" y="2444716"/>
                  </a:lnTo>
                  <a:lnTo>
                    <a:pt x="3332191" y="2471786"/>
                  </a:lnTo>
                  <a:lnTo>
                    <a:pt x="3291459" y="2494646"/>
                  </a:lnTo>
                  <a:lnTo>
                    <a:pt x="3248104" y="2512979"/>
                  </a:lnTo>
                  <a:lnTo>
                    <a:pt x="3202445" y="2526466"/>
                  </a:lnTo>
                  <a:lnTo>
                    <a:pt x="3154797" y="2534792"/>
                  </a:lnTo>
                  <a:lnTo>
                    <a:pt x="3105480" y="2537637"/>
                  </a:lnTo>
                  <a:lnTo>
                    <a:pt x="422960" y="2537637"/>
                  </a:lnTo>
                  <a:lnTo>
                    <a:pt x="373635" y="2534792"/>
                  </a:lnTo>
                  <a:lnTo>
                    <a:pt x="325980" y="2526466"/>
                  </a:lnTo>
                  <a:lnTo>
                    <a:pt x="280315" y="2512979"/>
                  </a:lnTo>
                  <a:lnTo>
                    <a:pt x="236954" y="2494646"/>
                  </a:lnTo>
                  <a:lnTo>
                    <a:pt x="196218" y="2471786"/>
                  </a:lnTo>
                  <a:lnTo>
                    <a:pt x="158421" y="2444716"/>
                  </a:lnTo>
                  <a:lnTo>
                    <a:pt x="123883" y="2413754"/>
                  </a:lnTo>
                  <a:lnTo>
                    <a:pt x="92920" y="2379215"/>
                  </a:lnTo>
                  <a:lnTo>
                    <a:pt x="65850" y="2341419"/>
                  </a:lnTo>
                  <a:lnTo>
                    <a:pt x="42990" y="2300682"/>
                  </a:lnTo>
                  <a:lnTo>
                    <a:pt x="24658" y="2257322"/>
                  </a:lnTo>
                  <a:lnTo>
                    <a:pt x="11170" y="2211656"/>
                  </a:lnTo>
                  <a:lnTo>
                    <a:pt x="2845" y="2164002"/>
                  </a:lnTo>
                  <a:lnTo>
                    <a:pt x="0" y="2114677"/>
                  </a:lnTo>
                  <a:lnTo>
                    <a:pt x="0" y="422910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906272" y="3849751"/>
            <a:ext cx="3081655" cy="1939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АНАЛИТИЧЕСКОЕ</a:t>
            </a:r>
            <a:endParaRPr sz="180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(изучение </a:t>
            </a:r>
            <a:r>
              <a:rPr sz="1800" dirty="0">
                <a:latin typeface="Times New Roman"/>
                <a:cs typeface="Times New Roman"/>
              </a:rPr>
              <a:t>семьи, </a:t>
            </a:r>
            <a:r>
              <a:rPr sz="1800" spc="-5" dirty="0">
                <a:latin typeface="Times New Roman"/>
                <a:cs typeface="Times New Roman"/>
              </a:rPr>
              <a:t>выяснение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образовательных</a:t>
            </a:r>
            <a:r>
              <a:rPr sz="1800" dirty="0">
                <a:latin typeface="Times New Roman"/>
                <a:cs typeface="Times New Roman"/>
              </a:rPr>
              <a:t> потребностей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ребѐнка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30" dirty="0">
                <a:latin typeface="Times New Roman"/>
                <a:cs typeface="Times New Roman"/>
              </a:rPr>
              <a:t>НОДА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endParaRPr sz="1800">
              <a:latin typeface="Times New Roman"/>
              <a:cs typeface="Times New Roman"/>
            </a:endParaRPr>
          </a:p>
          <a:p>
            <a:pPr marL="78105" marR="69215" indent="-635" algn="ctr">
              <a:lnSpc>
                <a:spcPct val="98900"/>
              </a:lnSpc>
              <a:spcBef>
                <a:spcPts val="20"/>
              </a:spcBef>
            </a:pPr>
            <a:r>
              <a:rPr sz="1800" spc="-10" dirty="0">
                <a:latin typeface="Times New Roman"/>
                <a:cs typeface="Times New Roman"/>
              </a:rPr>
              <a:t>предпочтений </a:t>
            </a:r>
            <a:r>
              <a:rPr sz="1800" spc="-5" dirty="0">
                <a:latin typeface="Times New Roman"/>
                <a:cs typeface="Times New Roman"/>
              </a:rPr>
              <a:t>родителей </a:t>
            </a:r>
            <a:r>
              <a:rPr sz="1800" dirty="0">
                <a:latin typeface="Times New Roman"/>
                <a:cs typeface="Times New Roman"/>
              </a:rPr>
              <a:t>для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согласования</a:t>
            </a:r>
            <a:r>
              <a:rPr sz="1800" spc="-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воспитательных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воздействий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на </a:t>
            </a:r>
            <a:r>
              <a:rPr sz="1800" spc="-10" dirty="0">
                <a:latin typeface="Times New Roman"/>
                <a:cs typeface="Times New Roman"/>
              </a:rPr>
              <a:t>ребенка)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39381" y="513016"/>
            <a:ext cx="7891780" cy="3077845"/>
            <a:chOff x="639381" y="513016"/>
            <a:chExt cx="7891780" cy="3077845"/>
          </a:xfrm>
        </p:grpSpPr>
        <p:sp>
          <p:nvSpPr>
            <p:cNvPr id="7" name="object 7"/>
            <p:cNvSpPr/>
            <p:nvPr/>
          </p:nvSpPr>
          <p:spPr>
            <a:xfrm>
              <a:off x="1560702" y="2492883"/>
              <a:ext cx="6049010" cy="563880"/>
            </a:xfrm>
            <a:custGeom>
              <a:avLst/>
              <a:gdLst/>
              <a:ahLst/>
              <a:cxnLst/>
              <a:rect l="l" t="t" r="r" b="b"/>
              <a:pathLst>
                <a:path w="6049009" h="563880">
                  <a:moveTo>
                    <a:pt x="5954776" y="0"/>
                  </a:moveTo>
                  <a:lnTo>
                    <a:pt x="93979" y="0"/>
                  </a:lnTo>
                  <a:lnTo>
                    <a:pt x="57435" y="7379"/>
                  </a:lnTo>
                  <a:lnTo>
                    <a:pt x="27559" y="27511"/>
                  </a:lnTo>
                  <a:lnTo>
                    <a:pt x="7397" y="57382"/>
                  </a:lnTo>
                  <a:lnTo>
                    <a:pt x="0" y="93979"/>
                  </a:lnTo>
                  <a:lnTo>
                    <a:pt x="0" y="469645"/>
                  </a:lnTo>
                  <a:lnTo>
                    <a:pt x="7397" y="506243"/>
                  </a:lnTo>
                  <a:lnTo>
                    <a:pt x="27559" y="536114"/>
                  </a:lnTo>
                  <a:lnTo>
                    <a:pt x="57435" y="556246"/>
                  </a:lnTo>
                  <a:lnTo>
                    <a:pt x="93979" y="563626"/>
                  </a:lnTo>
                  <a:lnTo>
                    <a:pt x="5954776" y="563626"/>
                  </a:lnTo>
                  <a:lnTo>
                    <a:pt x="5991373" y="556246"/>
                  </a:lnTo>
                  <a:lnTo>
                    <a:pt x="6021244" y="536114"/>
                  </a:lnTo>
                  <a:lnTo>
                    <a:pt x="6041376" y="506243"/>
                  </a:lnTo>
                  <a:lnTo>
                    <a:pt x="6048756" y="469645"/>
                  </a:lnTo>
                  <a:lnTo>
                    <a:pt x="6048756" y="93979"/>
                  </a:lnTo>
                  <a:lnTo>
                    <a:pt x="6041376" y="57382"/>
                  </a:lnTo>
                  <a:lnTo>
                    <a:pt x="6021244" y="27511"/>
                  </a:lnTo>
                  <a:lnTo>
                    <a:pt x="5991373" y="7379"/>
                  </a:lnTo>
                  <a:lnTo>
                    <a:pt x="59547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60702" y="2492883"/>
              <a:ext cx="6049010" cy="563880"/>
            </a:xfrm>
            <a:custGeom>
              <a:avLst/>
              <a:gdLst/>
              <a:ahLst/>
              <a:cxnLst/>
              <a:rect l="l" t="t" r="r" b="b"/>
              <a:pathLst>
                <a:path w="6049009" h="563880">
                  <a:moveTo>
                    <a:pt x="0" y="93979"/>
                  </a:moveTo>
                  <a:lnTo>
                    <a:pt x="7397" y="57382"/>
                  </a:lnTo>
                  <a:lnTo>
                    <a:pt x="27559" y="27511"/>
                  </a:lnTo>
                  <a:lnTo>
                    <a:pt x="57435" y="7379"/>
                  </a:lnTo>
                  <a:lnTo>
                    <a:pt x="93979" y="0"/>
                  </a:lnTo>
                  <a:lnTo>
                    <a:pt x="5954776" y="0"/>
                  </a:lnTo>
                  <a:lnTo>
                    <a:pt x="5991373" y="7379"/>
                  </a:lnTo>
                  <a:lnTo>
                    <a:pt x="6021244" y="27511"/>
                  </a:lnTo>
                  <a:lnTo>
                    <a:pt x="6041376" y="57382"/>
                  </a:lnTo>
                  <a:lnTo>
                    <a:pt x="6048756" y="93979"/>
                  </a:lnTo>
                  <a:lnTo>
                    <a:pt x="6048756" y="469645"/>
                  </a:lnTo>
                  <a:lnTo>
                    <a:pt x="6041376" y="506243"/>
                  </a:lnTo>
                  <a:lnTo>
                    <a:pt x="6021244" y="536114"/>
                  </a:lnTo>
                  <a:lnTo>
                    <a:pt x="5991373" y="556246"/>
                  </a:lnTo>
                  <a:lnTo>
                    <a:pt x="5954776" y="563626"/>
                  </a:lnTo>
                  <a:lnTo>
                    <a:pt x="93979" y="563626"/>
                  </a:lnTo>
                  <a:lnTo>
                    <a:pt x="57435" y="556246"/>
                  </a:lnTo>
                  <a:lnTo>
                    <a:pt x="27559" y="536114"/>
                  </a:lnTo>
                  <a:lnTo>
                    <a:pt x="7397" y="506243"/>
                  </a:lnTo>
                  <a:lnTo>
                    <a:pt x="0" y="469645"/>
                  </a:lnTo>
                  <a:lnTo>
                    <a:pt x="0" y="93979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447798" y="3050412"/>
              <a:ext cx="2139315" cy="540385"/>
            </a:xfrm>
            <a:custGeom>
              <a:avLst/>
              <a:gdLst/>
              <a:ahLst/>
              <a:cxnLst/>
              <a:rect l="l" t="t" r="r" b="b"/>
              <a:pathLst>
                <a:path w="2139315" h="540385">
                  <a:moveTo>
                    <a:pt x="74294" y="439165"/>
                  </a:moveTo>
                  <a:lnTo>
                    <a:pt x="0" y="509904"/>
                  </a:lnTo>
                  <a:lnTo>
                    <a:pt x="98043" y="539876"/>
                  </a:lnTo>
                  <a:lnTo>
                    <a:pt x="101600" y="537972"/>
                  </a:lnTo>
                  <a:lnTo>
                    <a:pt x="102615" y="534670"/>
                  </a:lnTo>
                  <a:lnTo>
                    <a:pt x="103631" y="531240"/>
                  </a:lnTo>
                  <a:lnTo>
                    <a:pt x="101726" y="527685"/>
                  </a:lnTo>
                  <a:lnTo>
                    <a:pt x="54381" y="513207"/>
                  </a:lnTo>
                  <a:lnTo>
                    <a:pt x="13588" y="513207"/>
                  </a:lnTo>
                  <a:lnTo>
                    <a:pt x="10668" y="500761"/>
                  </a:lnTo>
                  <a:lnTo>
                    <a:pt x="33710" y="495331"/>
                  </a:lnTo>
                  <a:lnTo>
                    <a:pt x="83057" y="448437"/>
                  </a:lnTo>
                  <a:lnTo>
                    <a:pt x="83184" y="444373"/>
                  </a:lnTo>
                  <a:lnTo>
                    <a:pt x="78358" y="439292"/>
                  </a:lnTo>
                  <a:lnTo>
                    <a:pt x="74294" y="439165"/>
                  </a:lnTo>
                  <a:close/>
                </a:path>
                <a:path w="2139315" h="540385">
                  <a:moveTo>
                    <a:pt x="33710" y="495331"/>
                  </a:moveTo>
                  <a:lnTo>
                    <a:pt x="10668" y="500761"/>
                  </a:lnTo>
                  <a:lnTo>
                    <a:pt x="13588" y="513207"/>
                  </a:lnTo>
                  <a:lnTo>
                    <a:pt x="20594" y="511556"/>
                  </a:lnTo>
                  <a:lnTo>
                    <a:pt x="16637" y="511556"/>
                  </a:lnTo>
                  <a:lnTo>
                    <a:pt x="14096" y="500888"/>
                  </a:lnTo>
                  <a:lnTo>
                    <a:pt x="27863" y="500888"/>
                  </a:lnTo>
                  <a:lnTo>
                    <a:pt x="33710" y="495331"/>
                  </a:lnTo>
                  <a:close/>
                </a:path>
                <a:path w="2139315" h="540385">
                  <a:moveTo>
                    <a:pt x="36626" y="507777"/>
                  </a:moveTo>
                  <a:lnTo>
                    <a:pt x="13588" y="513207"/>
                  </a:lnTo>
                  <a:lnTo>
                    <a:pt x="54381" y="513207"/>
                  </a:lnTo>
                  <a:lnTo>
                    <a:pt x="36626" y="507777"/>
                  </a:lnTo>
                  <a:close/>
                </a:path>
                <a:path w="2139315" h="540385">
                  <a:moveTo>
                    <a:pt x="14096" y="500888"/>
                  </a:moveTo>
                  <a:lnTo>
                    <a:pt x="16637" y="511556"/>
                  </a:lnTo>
                  <a:lnTo>
                    <a:pt x="24511" y="504072"/>
                  </a:lnTo>
                  <a:lnTo>
                    <a:pt x="14096" y="500888"/>
                  </a:lnTo>
                  <a:close/>
                </a:path>
                <a:path w="2139315" h="540385">
                  <a:moveTo>
                    <a:pt x="24511" y="504072"/>
                  </a:moveTo>
                  <a:lnTo>
                    <a:pt x="16637" y="511556"/>
                  </a:lnTo>
                  <a:lnTo>
                    <a:pt x="20594" y="511556"/>
                  </a:lnTo>
                  <a:lnTo>
                    <a:pt x="36626" y="507777"/>
                  </a:lnTo>
                  <a:lnTo>
                    <a:pt x="24511" y="504072"/>
                  </a:lnTo>
                  <a:close/>
                </a:path>
                <a:path w="2139315" h="540385">
                  <a:moveTo>
                    <a:pt x="2135886" y="0"/>
                  </a:moveTo>
                  <a:lnTo>
                    <a:pt x="33710" y="495331"/>
                  </a:lnTo>
                  <a:lnTo>
                    <a:pt x="24511" y="504072"/>
                  </a:lnTo>
                  <a:lnTo>
                    <a:pt x="36626" y="507777"/>
                  </a:lnTo>
                  <a:lnTo>
                    <a:pt x="2138806" y="12319"/>
                  </a:lnTo>
                  <a:lnTo>
                    <a:pt x="2135886" y="0"/>
                  </a:lnTo>
                  <a:close/>
                </a:path>
                <a:path w="2139315" h="540385">
                  <a:moveTo>
                    <a:pt x="27863" y="500888"/>
                  </a:moveTo>
                  <a:lnTo>
                    <a:pt x="14096" y="500888"/>
                  </a:lnTo>
                  <a:lnTo>
                    <a:pt x="24511" y="504072"/>
                  </a:lnTo>
                  <a:lnTo>
                    <a:pt x="27863" y="500888"/>
                  </a:lnTo>
                  <a:close/>
                </a:path>
              </a:pathLst>
            </a:custGeom>
            <a:solidFill>
              <a:srgbClr val="278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60654" y="534289"/>
              <a:ext cx="7849234" cy="1664970"/>
            </a:xfrm>
            <a:custGeom>
              <a:avLst/>
              <a:gdLst/>
              <a:ahLst/>
              <a:cxnLst/>
              <a:rect l="l" t="t" r="r" b="b"/>
              <a:pathLst>
                <a:path w="7849234" h="1664970">
                  <a:moveTo>
                    <a:pt x="7571486" y="0"/>
                  </a:moveTo>
                  <a:lnTo>
                    <a:pt x="277431" y="0"/>
                  </a:lnTo>
                  <a:lnTo>
                    <a:pt x="227561" y="4469"/>
                  </a:lnTo>
                  <a:lnTo>
                    <a:pt x="180624" y="17357"/>
                  </a:lnTo>
                  <a:lnTo>
                    <a:pt x="137404" y="37878"/>
                  </a:lnTo>
                  <a:lnTo>
                    <a:pt x="98684" y="65252"/>
                  </a:lnTo>
                  <a:lnTo>
                    <a:pt x="65246" y="98695"/>
                  </a:lnTo>
                  <a:lnTo>
                    <a:pt x="37876" y="137423"/>
                  </a:lnTo>
                  <a:lnTo>
                    <a:pt x="17356" y="180654"/>
                  </a:lnTo>
                  <a:lnTo>
                    <a:pt x="4469" y="227606"/>
                  </a:lnTo>
                  <a:lnTo>
                    <a:pt x="0" y="277495"/>
                  </a:lnTo>
                  <a:lnTo>
                    <a:pt x="0" y="1387221"/>
                  </a:lnTo>
                  <a:lnTo>
                    <a:pt x="4469" y="1437071"/>
                  </a:lnTo>
                  <a:lnTo>
                    <a:pt x="17356" y="1483993"/>
                  </a:lnTo>
                  <a:lnTo>
                    <a:pt x="37876" y="1527203"/>
                  </a:lnTo>
                  <a:lnTo>
                    <a:pt x="65246" y="1565915"/>
                  </a:lnTo>
                  <a:lnTo>
                    <a:pt x="98684" y="1599347"/>
                  </a:lnTo>
                  <a:lnTo>
                    <a:pt x="137404" y="1626714"/>
                  </a:lnTo>
                  <a:lnTo>
                    <a:pt x="180624" y="1647233"/>
                  </a:lnTo>
                  <a:lnTo>
                    <a:pt x="227561" y="1660119"/>
                  </a:lnTo>
                  <a:lnTo>
                    <a:pt x="277431" y="1664589"/>
                  </a:lnTo>
                  <a:lnTo>
                    <a:pt x="7571486" y="1664589"/>
                  </a:lnTo>
                  <a:lnTo>
                    <a:pt x="7621336" y="1660119"/>
                  </a:lnTo>
                  <a:lnTo>
                    <a:pt x="7668258" y="1647233"/>
                  </a:lnTo>
                  <a:lnTo>
                    <a:pt x="7711468" y="1626714"/>
                  </a:lnTo>
                  <a:lnTo>
                    <a:pt x="7750180" y="1599347"/>
                  </a:lnTo>
                  <a:lnTo>
                    <a:pt x="7783612" y="1565915"/>
                  </a:lnTo>
                  <a:lnTo>
                    <a:pt x="7810979" y="1527203"/>
                  </a:lnTo>
                  <a:lnTo>
                    <a:pt x="7831498" y="1483993"/>
                  </a:lnTo>
                  <a:lnTo>
                    <a:pt x="7844384" y="1437071"/>
                  </a:lnTo>
                  <a:lnTo>
                    <a:pt x="7848854" y="1387221"/>
                  </a:lnTo>
                  <a:lnTo>
                    <a:pt x="7848854" y="277495"/>
                  </a:lnTo>
                  <a:lnTo>
                    <a:pt x="7844384" y="227606"/>
                  </a:lnTo>
                  <a:lnTo>
                    <a:pt x="7831498" y="180654"/>
                  </a:lnTo>
                  <a:lnTo>
                    <a:pt x="7810979" y="137423"/>
                  </a:lnTo>
                  <a:lnTo>
                    <a:pt x="7783612" y="98695"/>
                  </a:lnTo>
                  <a:lnTo>
                    <a:pt x="7750180" y="65252"/>
                  </a:lnTo>
                  <a:lnTo>
                    <a:pt x="7711468" y="37878"/>
                  </a:lnTo>
                  <a:lnTo>
                    <a:pt x="7668258" y="17357"/>
                  </a:lnTo>
                  <a:lnTo>
                    <a:pt x="7621336" y="4469"/>
                  </a:lnTo>
                  <a:lnTo>
                    <a:pt x="75714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60654" y="534289"/>
              <a:ext cx="7849234" cy="1664970"/>
            </a:xfrm>
            <a:custGeom>
              <a:avLst/>
              <a:gdLst/>
              <a:ahLst/>
              <a:cxnLst/>
              <a:rect l="l" t="t" r="r" b="b"/>
              <a:pathLst>
                <a:path w="7849234" h="1664970">
                  <a:moveTo>
                    <a:pt x="0" y="277495"/>
                  </a:moveTo>
                  <a:lnTo>
                    <a:pt x="4469" y="227606"/>
                  </a:lnTo>
                  <a:lnTo>
                    <a:pt x="17356" y="180654"/>
                  </a:lnTo>
                  <a:lnTo>
                    <a:pt x="37876" y="137423"/>
                  </a:lnTo>
                  <a:lnTo>
                    <a:pt x="65246" y="98695"/>
                  </a:lnTo>
                  <a:lnTo>
                    <a:pt x="98684" y="65252"/>
                  </a:lnTo>
                  <a:lnTo>
                    <a:pt x="137404" y="37878"/>
                  </a:lnTo>
                  <a:lnTo>
                    <a:pt x="180624" y="17357"/>
                  </a:lnTo>
                  <a:lnTo>
                    <a:pt x="227561" y="4469"/>
                  </a:lnTo>
                  <a:lnTo>
                    <a:pt x="277431" y="0"/>
                  </a:lnTo>
                  <a:lnTo>
                    <a:pt x="7571486" y="0"/>
                  </a:lnTo>
                  <a:lnTo>
                    <a:pt x="7621336" y="4469"/>
                  </a:lnTo>
                  <a:lnTo>
                    <a:pt x="7668258" y="17357"/>
                  </a:lnTo>
                  <a:lnTo>
                    <a:pt x="7711468" y="37878"/>
                  </a:lnTo>
                  <a:lnTo>
                    <a:pt x="7750180" y="65252"/>
                  </a:lnTo>
                  <a:lnTo>
                    <a:pt x="7783612" y="98695"/>
                  </a:lnTo>
                  <a:lnTo>
                    <a:pt x="7810979" y="137423"/>
                  </a:lnTo>
                  <a:lnTo>
                    <a:pt x="7831498" y="180654"/>
                  </a:lnTo>
                  <a:lnTo>
                    <a:pt x="7844384" y="227606"/>
                  </a:lnTo>
                  <a:lnTo>
                    <a:pt x="7848854" y="277495"/>
                  </a:lnTo>
                  <a:lnTo>
                    <a:pt x="7848854" y="1387221"/>
                  </a:lnTo>
                  <a:lnTo>
                    <a:pt x="7844384" y="1437071"/>
                  </a:lnTo>
                  <a:lnTo>
                    <a:pt x="7831498" y="1483993"/>
                  </a:lnTo>
                  <a:lnTo>
                    <a:pt x="7810979" y="1527203"/>
                  </a:lnTo>
                  <a:lnTo>
                    <a:pt x="7783612" y="1565915"/>
                  </a:lnTo>
                  <a:lnTo>
                    <a:pt x="7750180" y="1599347"/>
                  </a:lnTo>
                  <a:lnTo>
                    <a:pt x="7711468" y="1626714"/>
                  </a:lnTo>
                  <a:lnTo>
                    <a:pt x="7668258" y="1647233"/>
                  </a:lnTo>
                  <a:lnTo>
                    <a:pt x="7621336" y="1660119"/>
                  </a:lnTo>
                  <a:lnTo>
                    <a:pt x="7571486" y="1664589"/>
                  </a:lnTo>
                  <a:lnTo>
                    <a:pt x="277431" y="1664589"/>
                  </a:lnTo>
                  <a:lnTo>
                    <a:pt x="227561" y="1660119"/>
                  </a:lnTo>
                  <a:lnTo>
                    <a:pt x="180624" y="1647233"/>
                  </a:lnTo>
                  <a:lnTo>
                    <a:pt x="137404" y="1626714"/>
                  </a:lnTo>
                  <a:lnTo>
                    <a:pt x="98684" y="1599347"/>
                  </a:lnTo>
                  <a:lnTo>
                    <a:pt x="65246" y="1565915"/>
                  </a:lnTo>
                  <a:lnTo>
                    <a:pt x="37876" y="1527203"/>
                  </a:lnTo>
                  <a:lnTo>
                    <a:pt x="17356" y="1483993"/>
                  </a:lnTo>
                  <a:lnTo>
                    <a:pt x="4469" y="1437071"/>
                  </a:lnTo>
                  <a:lnTo>
                    <a:pt x="0" y="1387221"/>
                  </a:lnTo>
                  <a:lnTo>
                    <a:pt x="0" y="277495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908100" y="538791"/>
            <a:ext cx="7354570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КОММУНИКАТИВНО-ДЕЯТЕЛЬНОСТНОЕ</a:t>
            </a:r>
          </a:p>
          <a:p>
            <a:pPr marL="12700" marR="5080" indent="50165" algn="just">
              <a:lnSpc>
                <a:spcPct val="100000"/>
              </a:lnSpc>
            </a:pPr>
            <a:r>
              <a:rPr sz="180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sz="1800"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sz="1800" b="0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</a:t>
            </a:r>
            <a:r>
              <a:rPr sz="1800" b="0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</a:t>
            </a:r>
            <a:r>
              <a:rPr sz="1800" b="0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родителей; вовлечение родителей </a:t>
            </a:r>
            <a:r>
              <a:rPr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800" b="0" spc="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воспитательно-образовательный </a:t>
            </a:r>
            <a:r>
              <a:rPr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процесс; </a:t>
            </a:r>
            <a:r>
              <a:rPr sz="1800"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активной развивающей </a:t>
            </a:r>
            <a:r>
              <a:rPr sz="1800" b="0" spc="-43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среды,</a:t>
            </a:r>
            <a:r>
              <a:rPr sz="1800" b="0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обеспечивающей</a:t>
            </a:r>
            <a:r>
              <a:rPr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0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единые</a:t>
            </a:r>
            <a:r>
              <a:rPr sz="1800"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0" spc="-3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</a:t>
            </a:r>
            <a:r>
              <a:rPr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sz="1800"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sz="1800" b="0" spc="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</a:t>
            </a:r>
            <a:r>
              <a:rPr sz="1800" b="0" spc="-1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b="0" spc="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0" spc="5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</a:t>
            </a:r>
            <a:r>
              <a:rPr sz="1800"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детском коллективе</a:t>
            </a:r>
            <a:endParaRPr sz="1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982781" y="3539045"/>
            <a:ext cx="3642995" cy="2580640"/>
            <a:chOff x="4982781" y="3539045"/>
            <a:chExt cx="3642995" cy="2580640"/>
          </a:xfrm>
        </p:grpSpPr>
        <p:sp>
          <p:nvSpPr>
            <p:cNvPr id="15" name="object 15"/>
            <p:cNvSpPr/>
            <p:nvPr/>
          </p:nvSpPr>
          <p:spPr>
            <a:xfrm>
              <a:off x="5004054" y="3560318"/>
              <a:ext cx="3600450" cy="2538095"/>
            </a:xfrm>
            <a:custGeom>
              <a:avLst/>
              <a:gdLst/>
              <a:ahLst/>
              <a:cxnLst/>
              <a:rect l="l" t="t" r="r" b="b"/>
              <a:pathLst>
                <a:path w="3600450" h="2538095">
                  <a:moveTo>
                    <a:pt x="3177413" y="0"/>
                  </a:moveTo>
                  <a:lnTo>
                    <a:pt x="422910" y="0"/>
                  </a:lnTo>
                  <a:lnTo>
                    <a:pt x="373592" y="2845"/>
                  </a:lnTo>
                  <a:lnTo>
                    <a:pt x="325944" y="11170"/>
                  </a:lnTo>
                  <a:lnTo>
                    <a:pt x="280285" y="24656"/>
                  </a:lnTo>
                  <a:lnTo>
                    <a:pt x="236930" y="42987"/>
                  </a:lnTo>
                  <a:lnTo>
                    <a:pt x="196199" y="65845"/>
                  </a:lnTo>
                  <a:lnTo>
                    <a:pt x="158407" y="92912"/>
                  </a:lnTo>
                  <a:lnTo>
                    <a:pt x="123872" y="123872"/>
                  </a:lnTo>
                  <a:lnTo>
                    <a:pt x="92912" y="158407"/>
                  </a:lnTo>
                  <a:lnTo>
                    <a:pt x="65845" y="196199"/>
                  </a:lnTo>
                  <a:lnTo>
                    <a:pt x="42987" y="236930"/>
                  </a:lnTo>
                  <a:lnTo>
                    <a:pt x="24656" y="280285"/>
                  </a:lnTo>
                  <a:lnTo>
                    <a:pt x="11170" y="325944"/>
                  </a:lnTo>
                  <a:lnTo>
                    <a:pt x="2845" y="373592"/>
                  </a:lnTo>
                  <a:lnTo>
                    <a:pt x="0" y="422910"/>
                  </a:lnTo>
                  <a:lnTo>
                    <a:pt x="0" y="2114677"/>
                  </a:lnTo>
                  <a:lnTo>
                    <a:pt x="2845" y="2164002"/>
                  </a:lnTo>
                  <a:lnTo>
                    <a:pt x="11170" y="2211656"/>
                  </a:lnTo>
                  <a:lnTo>
                    <a:pt x="24656" y="2257322"/>
                  </a:lnTo>
                  <a:lnTo>
                    <a:pt x="42987" y="2300682"/>
                  </a:lnTo>
                  <a:lnTo>
                    <a:pt x="65845" y="2341419"/>
                  </a:lnTo>
                  <a:lnTo>
                    <a:pt x="92912" y="2379215"/>
                  </a:lnTo>
                  <a:lnTo>
                    <a:pt x="123872" y="2413754"/>
                  </a:lnTo>
                  <a:lnTo>
                    <a:pt x="158407" y="2444716"/>
                  </a:lnTo>
                  <a:lnTo>
                    <a:pt x="196199" y="2471786"/>
                  </a:lnTo>
                  <a:lnTo>
                    <a:pt x="236930" y="2494646"/>
                  </a:lnTo>
                  <a:lnTo>
                    <a:pt x="280285" y="2512979"/>
                  </a:lnTo>
                  <a:lnTo>
                    <a:pt x="325944" y="2526466"/>
                  </a:lnTo>
                  <a:lnTo>
                    <a:pt x="373592" y="2534792"/>
                  </a:lnTo>
                  <a:lnTo>
                    <a:pt x="422910" y="2537637"/>
                  </a:lnTo>
                  <a:lnTo>
                    <a:pt x="3177413" y="2537637"/>
                  </a:lnTo>
                  <a:lnTo>
                    <a:pt x="3226756" y="2534792"/>
                  </a:lnTo>
                  <a:lnTo>
                    <a:pt x="3274425" y="2526466"/>
                  </a:lnTo>
                  <a:lnTo>
                    <a:pt x="3320103" y="2512979"/>
                  </a:lnTo>
                  <a:lnTo>
                    <a:pt x="3363472" y="2494646"/>
                  </a:lnTo>
                  <a:lnTo>
                    <a:pt x="3404217" y="2471786"/>
                  </a:lnTo>
                  <a:lnTo>
                    <a:pt x="3442019" y="2444716"/>
                  </a:lnTo>
                  <a:lnTo>
                    <a:pt x="3476561" y="2413754"/>
                  </a:lnTo>
                  <a:lnTo>
                    <a:pt x="3507527" y="2379215"/>
                  </a:lnTo>
                  <a:lnTo>
                    <a:pt x="3534598" y="2341419"/>
                  </a:lnTo>
                  <a:lnTo>
                    <a:pt x="3557459" y="2300682"/>
                  </a:lnTo>
                  <a:lnTo>
                    <a:pt x="3575792" y="2257322"/>
                  </a:lnTo>
                  <a:lnTo>
                    <a:pt x="3589279" y="2211656"/>
                  </a:lnTo>
                  <a:lnTo>
                    <a:pt x="3597604" y="2164002"/>
                  </a:lnTo>
                  <a:lnTo>
                    <a:pt x="3600450" y="2114677"/>
                  </a:lnTo>
                  <a:lnTo>
                    <a:pt x="3600450" y="422910"/>
                  </a:lnTo>
                  <a:lnTo>
                    <a:pt x="3597604" y="373592"/>
                  </a:lnTo>
                  <a:lnTo>
                    <a:pt x="3589279" y="325944"/>
                  </a:lnTo>
                  <a:lnTo>
                    <a:pt x="3575792" y="280285"/>
                  </a:lnTo>
                  <a:lnTo>
                    <a:pt x="3557459" y="236930"/>
                  </a:lnTo>
                  <a:lnTo>
                    <a:pt x="3534598" y="196199"/>
                  </a:lnTo>
                  <a:lnTo>
                    <a:pt x="3507527" y="158407"/>
                  </a:lnTo>
                  <a:lnTo>
                    <a:pt x="3476561" y="123872"/>
                  </a:lnTo>
                  <a:lnTo>
                    <a:pt x="3442019" y="92912"/>
                  </a:lnTo>
                  <a:lnTo>
                    <a:pt x="3404217" y="65845"/>
                  </a:lnTo>
                  <a:lnTo>
                    <a:pt x="3363472" y="42987"/>
                  </a:lnTo>
                  <a:lnTo>
                    <a:pt x="3320103" y="24656"/>
                  </a:lnTo>
                  <a:lnTo>
                    <a:pt x="3274425" y="11170"/>
                  </a:lnTo>
                  <a:lnTo>
                    <a:pt x="3226756" y="2845"/>
                  </a:lnTo>
                  <a:lnTo>
                    <a:pt x="31774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004054" y="3560318"/>
              <a:ext cx="3600450" cy="2538095"/>
            </a:xfrm>
            <a:custGeom>
              <a:avLst/>
              <a:gdLst/>
              <a:ahLst/>
              <a:cxnLst/>
              <a:rect l="l" t="t" r="r" b="b"/>
              <a:pathLst>
                <a:path w="3600450" h="2538095">
                  <a:moveTo>
                    <a:pt x="0" y="422910"/>
                  </a:moveTo>
                  <a:lnTo>
                    <a:pt x="2845" y="373592"/>
                  </a:lnTo>
                  <a:lnTo>
                    <a:pt x="11170" y="325944"/>
                  </a:lnTo>
                  <a:lnTo>
                    <a:pt x="24656" y="280285"/>
                  </a:lnTo>
                  <a:lnTo>
                    <a:pt x="42987" y="236930"/>
                  </a:lnTo>
                  <a:lnTo>
                    <a:pt x="65845" y="196199"/>
                  </a:lnTo>
                  <a:lnTo>
                    <a:pt x="92912" y="158407"/>
                  </a:lnTo>
                  <a:lnTo>
                    <a:pt x="123872" y="123872"/>
                  </a:lnTo>
                  <a:lnTo>
                    <a:pt x="158407" y="92912"/>
                  </a:lnTo>
                  <a:lnTo>
                    <a:pt x="196199" y="65845"/>
                  </a:lnTo>
                  <a:lnTo>
                    <a:pt x="236930" y="42987"/>
                  </a:lnTo>
                  <a:lnTo>
                    <a:pt x="280285" y="24656"/>
                  </a:lnTo>
                  <a:lnTo>
                    <a:pt x="325944" y="11170"/>
                  </a:lnTo>
                  <a:lnTo>
                    <a:pt x="373592" y="2845"/>
                  </a:lnTo>
                  <a:lnTo>
                    <a:pt x="422910" y="0"/>
                  </a:lnTo>
                  <a:lnTo>
                    <a:pt x="3177413" y="0"/>
                  </a:lnTo>
                  <a:lnTo>
                    <a:pt x="3226756" y="2845"/>
                  </a:lnTo>
                  <a:lnTo>
                    <a:pt x="3274425" y="11170"/>
                  </a:lnTo>
                  <a:lnTo>
                    <a:pt x="3320103" y="24656"/>
                  </a:lnTo>
                  <a:lnTo>
                    <a:pt x="3363472" y="42987"/>
                  </a:lnTo>
                  <a:lnTo>
                    <a:pt x="3404217" y="65845"/>
                  </a:lnTo>
                  <a:lnTo>
                    <a:pt x="3442019" y="92912"/>
                  </a:lnTo>
                  <a:lnTo>
                    <a:pt x="3476561" y="123872"/>
                  </a:lnTo>
                  <a:lnTo>
                    <a:pt x="3507527" y="158407"/>
                  </a:lnTo>
                  <a:lnTo>
                    <a:pt x="3534598" y="196199"/>
                  </a:lnTo>
                  <a:lnTo>
                    <a:pt x="3557459" y="236930"/>
                  </a:lnTo>
                  <a:lnTo>
                    <a:pt x="3575792" y="280285"/>
                  </a:lnTo>
                  <a:lnTo>
                    <a:pt x="3589279" y="325944"/>
                  </a:lnTo>
                  <a:lnTo>
                    <a:pt x="3597604" y="373592"/>
                  </a:lnTo>
                  <a:lnTo>
                    <a:pt x="3600450" y="422910"/>
                  </a:lnTo>
                  <a:lnTo>
                    <a:pt x="3600450" y="2114677"/>
                  </a:lnTo>
                  <a:lnTo>
                    <a:pt x="3597604" y="2164002"/>
                  </a:lnTo>
                  <a:lnTo>
                    <a:pt x="3589279" y="2211656"/>
                  </a:lnTo>
                  <a:lnTo>
                    <a:pt x="3575792" y="2257322"/>
                  </a:lnTo>
                  <a:lnTo>
                    <a:pt x="3557459" y="2300682"/>
                  </a:lnTo>
                  <a:lnTo>
                    <a:pt x="3534598" y="2341419"/>
                  </a:lnTo>
                  <a:lnTo>
                    <a:pt x="3507527" y="2379215"/>
                  </a:lnTo>
                  <a:lnTo>
                    <a:pt x="3476561" y="2413754"/>
                  </a:lnTo>
                  <a:lnTo>
                    <a:pt x="3442019" y="2444716"/>
                  </a:lnTo>
                  <a:lnTo>
                    <a:pt x="3404217" y="2471786"/>
                  </a:lnTo>
                  <a:lnTo>
                    <a:pt x="3363472" y="2494646"/>
                  </a:lnTo>
                  <a:lnTo>
                    <a:pt x="3320103" y="2512979"/>
                  </a:lnTo>
                  <a:lnTo>
                    <a:pt x="3274425" y="2526466"/>
                  </a:lnTo>
                  <a:lnTo>
                    <a:pt x="3226756" y="2534792"/>
                  </a:lnTo>
                  <a:lnTo>
                    <a:pt x="3177413" y="2537637"/>
                  </a:lnTo>
                  <a:lnTo>
                    <a:pt x="422910" y="2537637"/>
                  </a:lnTo>
                  <a:lnTo>
                    <a:pt x="373592" y="2534792"/>
                  </a:lnTo>
                  <a:lnTo>
                    <a:pt x="325944" y="2526466"/>
                  </a:lnTo>
                  <a:lnTo>
                    <a:pt x="280285" y="2512979"/>
                  </a:lnTo>
                  <a:lnTo>
                    <a:pt x="236930" y="2494646"/>
                  </a:lnTo>
                  <a:lnTo>
                    <a:pt x="196199" y="2471786"/>
                  </a:lnTo>
                  <a:lnTo>
                    <a:pt x="158407" y="2444716"/>
                  </a:lnTo>
                  <a:lnTo>
                    <a:pt x="123872" y="2413754"/>
                  </a:lnTo>
                  <a:lnTo>
                    <a:pt x="92912" y="2379215"/>
                  </a:lnTo>
                  <a:lnTo>
                    <a:pt x="65845" y="2341419"/>
                  </a:lnTo>
                  <a:lnTo>
                    <a:pt x="42987" y="2300682"/>
                  </a:lnTo>
                  <a:lnTo>
                    <a:pt x="24656" y="2257322"/>
                  </a:lnTo>
                  <a:lnTo>
                    <a:pt x="11170" y="2211656"/>
                  </a:lnTo>
                  <a:lnTo>
                    <a:pt x="2845" y="2164002"/>
                  </a:lnTo>
                  <a:lnTo>
                    <a:pt x="0" y="2114677"/>
                  </a:lnTo>
                  <a:lnTo>
                    <a:pt x="0" y="422910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217414" y="3849751"/>
            <a:ext cx="3175000" cy="1939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ИНФОРМАЦИОННОЕ</a:t>
            </a:r>
            <a:endParaRPr sz="1800">
              <a:latin typeface="Times New Roman"/>
              <a:cs typeface="Times New Roman"/>
            </a:endParaRPr>
          </a:p>
          <a:p>
            <a:pPr marL="144780" marR="137795" algn="ctr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(пропаганда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10" dirty="0">
                <a:latin typeface="Times New Roman"/>
                <a:cs typeface="Times New Roman"/>
              </a:rPr>
              <a:t>популяризация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опыта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>
                <a:latin typeface="Times New Roman"/>
                <a:cs typeface="Times New Roman"/>
              </a:rPr>
              <a:t>деятельности</a:t>
            </a:r>
            <a:r>
              <a:rPr sz="1800" spc="-30">
                <a:latin typeface="Times New Roman"/>
                <a:cs typeface="Times New Roman"/>
              </a:rPr>
              <a:t> </a:t>
            </a:r>
            <a:r>
              <a:rPr lang="ru-RU" sz="1800" spc="-10" dirty="0" smtClean="0">
                <a:latin typeface="Times New Roman"/>
                <a:cs typeface="Times New Roman"/>
              </a:rPr>
              <a:t>СП ДО</a:t>
            </a:r>
            <a:r>
              <a:rPr sz="1800" spc="-10" smtClean="0">
                <a:latin typeface="Times New Roman"/>
                <a:cs typeface="Times New Roman"/>
              </a:rPr>
              <a:t>;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создание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открытого</a:t>
            </a:r>
            <a:endParaRPr sz="180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1800" spc="-10" dirty="0">
                <a:latin typeface="Times New Roman"/>
                <a:cs typeface="Times New Roman"/>
              </a:rPr>
              <a:t>информационного </a:t>
            </a:r>
            <a:r>
              <a:rPr sz="1800" dirty="0">
                <a:latin typeface="Times New Roman"/>
                <a:cs typeface="Times New Roman"/>
              </a:rPr>
              <a:t>пространства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(</a:t>
            </a:r>
            <a:r>
              <a:rPr sz="1800" spc="5">
                <a:latin typeface="Times New Roman"/>
                <a:cs typeface="Times New Roman"/>
              </a:rPr>
              <a:t>сайт</a:t>
            </a:r>
            <a:r>
              <a:rPr sz="1800" spc="-25">
                <a:latin typeface="Times New Roman"/>
                <a:cs typeface="Times New Roman"/>
              </a:rPr>
              <a:t> </a:t>
            </a:r>
            <a:r>
              <a:rPr lang="ru-RU" sz="1800" spc="-5" dirty="0" smtClean="0">
                <a:latin typeface="Times New Roman"/>
                <a:cs typeface="Times New Roman"/>
              </a:rPr>
              <a:t>СП ДО</a:t>
            </a:r>
            <a:r>
              <a:rPr sz="1800" spc="-5" smtClean="0">
                <a:latin typeface="Times New Roman"/>
                <a:cs typeface="Times New Roman"/>
              </a:rPr>
              <a:t>, </a:t>
            </a:r>
            <a:r>
              <a:rPr sz="1800" spc="-5" dirty="0">
                <a:latin typeface="Times New Roman"/>
                <a:cs typeface="Times New Roman"/>
              </a:rPr>
              <a:t>форум,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группы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ts val="2115"/>
              </a:lnSpc>
            </a:pPr>
            <a:r>
              <a:rPr sz="1800" dirty="0">
                <a:latin typeface="Times New Roman"/>
                <a:cs typeface="Times New Roman"/>
              </a:rPr>
              <a:t>социальных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сетях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др.))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533392" y="2198877"/>
            <a:ext cx="2271395" cy="1392555"/>
          </a:xfrm>
          <a:custGeom>
            <a:avLst/>
            <a:gdLst/>
            <a:ahLst/>
            <a:cxnLst/>
            <a:rect l="l" t="t" r="r" b="b"/>
            <a:pathLst>
              <a:path w="2271395" h="1392554">
                <a:moveTo>
                  <a:pt x="103378" y="88646"/>
                </a:moveTo>
                <a:lnTo>
                  <a:pt x="59016" y="12573"/>
                </a:lnTo>
                <a:lnTo>
                  <a:pt x="51689" y="0"/>
                </a:lnTo>
                <a:lnTo>
                  <a:pt x="0" y="88646"/>
                </a:lnTo>
                <a:lnTo>
                  <a:pt x="1016" y="92456"/>
                </a:lnTo>
                <a:lnTo>
                  <a:pt x="7112" y="96012"/>
                </a:lnTo>
                <a:lnTo>
                  <a:pt x="10922" y="94996"/>
                </a:lnTo>
                <a:lnTo>
                  <a:pt x="45339" y="36004"/>
                </a:lnTo>
                <a:lnTo>
                  <a:pt x="45339" y="294005"/>
                </a:lnTo>
                <a:lnTo>
                  <a:pt x="58039" y="294005"/>
                </a:lnTo>
                <a:lnTo>
                  <a:pt x="58039" y="36004"/>
                </a:lnTo>
                <a:lnTo>
                  <a:pt x="92456" y="94996"/>
                </a:lnTo>
                <a:lnTo>
                  <a:pt x="96266" y="96012"/>
                </a:lnTo>
                <a:lnTo>
                  <a:pt x="102362" y="92456"/>
                </a:lnTo>
                <a:lnTo>
                  <a:pt x="103378" y="88646"/>
                </a:lnTo>
                <a:close/>
              </a:path>
              <a:path w="2271395" h="1392554">
                <a:moveTo>
                  <a:pt x="2270887" y="1361440"/>
                </a:moveTo>
                <a:lnTo>
                  <a:pt x="2198497" y="1293749"/>
                </a:lnTo>
                <a:lnTo>
                  <a:pt x="2195957" y="1291336"/>
                </a:lnTo>
                <a:lnTo>
                  <a:pt x="2191893" y="1291463"/>
                </a:lnTo>
                <a:lnTo>
                  <a:pt x="2189480" y="1294130"/>
                </a:lnTo>
                <a:lnTo>
                  <a:pt x="2187067" y="1296670"/>
                </a:lnTo>
                <a:lnTo>
                  <a:pt x="2187194" y="1300607"/>
                </a:lnTo>
                <a:lnTo>
                  <a:pt x="2189734" y="1303020"/>
                </a:lnTo>
                <a:lnTo>
                  <a:pt x="2237079" y="1347203"/>
                </a:lnTo>
                <a:lnTo>
                  <a:pt x="53086" y="851408"/>
                </a:lnTo>
                <a:lnTo>
                  <a:pt x="50292" y="863854"/>
                </a:lnTo>
                <a:lnTo>
                  <a:pt x="2234171" y="1359649"/>
                </a:lnTo>
                <a:lnTo>
                  <a:pt x="2172589" y="1379105"/>
                </a:lnTo>
                <a:lnTo>
                  <a:pt x="2169160" y="1380109"/>
                </a:lnTo>
                <a:lnTo>
                  <a:pt x="2167382" y="1383665"/>
                </a:lnTo>
                <a:lnTo>
                  <a:pt x="2168398" y="1386979"/>
                </a:lnTo>
                <a:lnTo>
                  <a:pt x="2169414" y="1390396"/>
                </a:lnTo>
                <a:lnTo>
                  <a:pt x="2172970" y="1392174"/>
                </a:lnTo>
                <a:lnTo>
                  <a:pt x="2176399" y="1391158"/>
                </a:lnTo>
                <a:lnTo>
                  <a:pt x="2259977" y="1364869"/>
                </a:lnTo>
                <a:lnTo>
                  <a:pt x="2270887" y="1361440"/>
                </a:lnTo>
                <a:close/>
              </a:path>
            </a:pathLst>
          </a:custGeom>
          <a:solidFill>
            <a:srgbClr val="2781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Прямоугольник 18"/>
          <p:cNvSpPr/>
          <p:nvPr/>
        </p:nvSpPr>
        <p:spPr>
          <a:xfrm>
            <a:off x="457201" y="2515743"/>
            <a:ext cx="7337576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240"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НАПРАВЛЕНИЯВЗАИМОДЕЙСТВИЯСЕМЬИИ СП ДО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0" y="1216227"/>
            <a:ext cx="8382000" cy="427360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9415" marR="389890" indent="80645" algn="ctr">
              <a:lnSpc>
                <a:spcPct val="100000"/>
              </a:lnSpc>
              <a:spcBef>
                <a:spcPts val="105"/>
              </a:spcBef>
            </a:pPr>
            <a:r>
              <a:rPr sz="3200" b="1" dirty="0" err="1" smtClean="0">
                <a:latin typeface="Times New Roman"/>
                <a:cs typeface="Times New Roman"/>
              </a:rPr>
              <a:t>Целью</a:t>
            </a:r>
            <a:r>
              <a:rPr sz="3200" b="1" dirty="0" smtClean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реализации </a:t>
            </a:r>
            <a:r>
              <a:rPr sz="3200" b="1" spc="-35" dirty="0">
                <a:latin typeface="Times New Roman"/>
                <a:cs typeface="Times New Roman"/>
              </a:rPr>
              <a:t>АООП </a:t>
            </a:r>
            <a:r>
              <a:rPr sz="3200" b="1" spc="-5" dirty="0" err="1" smtClean="0">
                <a:latin typeface="Times New Roman"/>
                <a:cs typeface="Times New Roman"/>
              </a:rPr>
              <a:t>является</a:t>
            </a:r>
            <a:endParaRPr lang="ru-RU" sz="3200" b="1" spc="-5" dirty="0">
              <a:latin typeface="Times New Roman"/>
              <a:cs typeface="Times New Roman"/>
            </a:endParaRPr>
          </a:p>
          <a:p>
            <a:pPr marL="399415" marR="389890" indent="80645" algn="just">
              <a:lnSpc>
                <a:spcPct val="100000"/>
              </a:lnSpc>
              <a:spcBef>
                <a:spcPts val="105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5"/>
              </a:spcBef>
            </a:pPr>
            <a:r>
              <a:rPr lang="ru-RU" sz="3200" spc="15" dirty="0">
                <a:latin typeface="Times New Roman"/>
                <a:cs typeface="Times New Roman"/>
              </a:rPr>
              <a:t>о</a:t>
            </a:r>
            <a:r>
              <a:rPr lang="ru-RU" sz="3200" spc="15" dirty="0" smtClean="0">
                <a:latin typeface="Times New Roman"/>
                <a:cs typeface="Times New Roman"/>
              </a:rPr>
              <a:t>беспечение условий для дошкольного образования, </a:t>
            </a:r>
            <a:r>
              <a:rPr lang="ru-RU" sz="3200" spc="15" dirty="0" err="1" smtClean="0">
                <a:latin typeface="Times New Roman"/>
                <a:cs typeface="Times New Roman"/>
              </a:rPr>
              <a:t>определяемыз</a:t>
            </a:r>
            <a:r>
              <a:rPr lang="ru-RU" sz="3200" spc="15" dirty="0" smtClean="0">
                <a:latin typeface="Times New Roman"/>
                <a:cs typeface="Times New Roman"/>
              </a:rPr>
              <a:t> общими и </a:t>
            </a:r>
          </a:p>
          <a:p>
            <a:pPr marL="12700" marR="5080" algn="just">
              <a:lnSpc>
                <a:spcPct val="100000"/>
              </a:lnSpc>
              <a:spcBef>
                <a:spcPts val="5"/>
              </a:spcBef>
            </a:pPr>
            <a:r>
              <a:rPr sz="3200" spc="15" dirty="0" err="1" smtClean="0">
                <a:latin typeface="Times New Roman"/>
                <a:cs typeface="Times New Roman"/>
              </a:rPr>
              <a:t>особыми</a:t>
            </a:r>
            <a:r>
              <a:rPr sz="3200" spc="-35" dirty="0" smtClean="0">
                <a:latin typeface="Times New Roman"/>
                <a:cs typeface="Times New Roman"/>
              </a:rPr>
              <a:t> </a:t>
            </a:r>
            <a:r>
              <a:rPr sz="3200" dirty="0" err="1">
                <a:latin typeface="Times New Roman"/>
                <a:cs typeface="Times New Roman"/>
              </a:rPr>
              <a:t>потребностями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spc="-5" dirty="0" err="1" smtClean="0">
                <a:latin typeface="Times New Roman"/>
                <a:cs typeface="Times New Roman"/>
              </a:rPr>
              <a:t>реб</a:t>
            </a:r>
            <a:r>
              <a:rPr lang="ru-RU" sz="3200" spc="-5" dirty="0" smtClean="0">
                <a:latin typeface="Times New Roman"/>
                <a:cs typeface="Times New Roman"/>
              </a:rPr>
              <a:t>е</a:t>
            </a:r>
            <a:r>
              <a:rPr sz="3200" spc="-5" dirty="0" err="1" smtClean="0">
                <a:latin typeface="Times New Roman"/>
                <a:cs typeface="Times New Roman"/>
              </a:rPr>
              <a:t>нка</a:t>
            </a:r>
            <a:r>
              <a:rPr sz="3200" spc="-30" dirty="0" smtClean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раннего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 </a:t>
            </a:r>
            <a:r>
              <a:rPr sz="3200" spc="-785" dirty="0">
                <a:latin typeface="Times New Roman"/>
                <a:cs typeface="Times New Roman"/>
              </a:rPr>
              <a:t> </a:t>
            </a:r>
            <a:r>
              <a:rPr sz="3200" spc="-30" dirty="0">
                <a:latin typeface="Times New Roman"/>
                <a:cs typeface="Times New Roman"/>
              </a:rPr>
              <a:t>дошкольного </a:t>
            </a:r>
            <a:r>
              <a:rPr sz="3200" dirty="0">
                <a:latin typeface="Times New Roman"/>
                <a:cs typeface="Times New Roman"/>
              </a:rPr>
              <a:t>возраста с </a:t>
            </a:r>
            <a:r>
              <a:rPr sz="3200" spc="-35" dirty="0">
                <a:latin typeface="Times New Roman"/>
                <a:cs typeface="Times New Roman"/>
              </a:rPr>
              <a:t>НОДА, 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индивидуальными </a:t>
            </a:r>
            <a:r>
              <a:rPr sz="3200" spc="5" dirty="0">
                <a:latin typeface="Times New Roman"/>
                <a:cs typeface="Times New Roman"/>
              </a:rPr>
              <a:t>особенностями </a:t>
            </a:r>
            <a:r>
              <a:rPr sz="3200" spc="-25" dirty="0">
                <a:latin typeface="Times New Roman"/>
                <a:cs typeface="Times New Roman"/>
              </a:rPr>
              <a:t>его 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развития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 состояния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spc="-5" dirty="0" err="1">
                <a:latin typeface="Times New Roman"/>
                <a:cs typeface="Times New Roman"/>
              </a:rPr>
              <a:t>здоровья</a:t>
            </a:r>
            <a:r>
              <a:rPr sz="3200" spc="-5" dirty="0" smtClean="0">
                <a:latin typeface="Times New Roman"/>
                <a:cs typeface="Times New Roman"/>
              </a:rPr>
              <a:t>.</a:t>
            </a:r>
            <a:endParaRPr lang="ru-RU" sz="3200" spc="-5" dirty="0" smtClean="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  <a:spcBef>
                <a:spcPts val="5"/>
              </a:spcBef>
            </a:pP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10360" y="574294"/>
            <a:ext cx="60318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ФОРМЫ</a:t>
            </a:r>
            <a:r>
              <a:rPr sz="1800" b="1" spc="-4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000009"/>
                </a:solidFill>
                <a:latin typeface="Times New Roman"/>
                <a:cs typeface="Times New Roman"/>
              </a:rPr>
              <a:t>ОРГАНИЗАЦИИ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ПСИХОЛОГО-ПЕДАГОГИЧЕСКОЙ</a:t>
            </a:r>
            <a:r>
              <a:rPr sz="1800" b="1" spc="-4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09"/>
                </a:solidFill>
                <a:latin typeface="Times New Roman"/>
                <a:cs typeface="Times New Roman"/>
              </a:rPr>
              <a:t>ПОМОЩИ</a:t>
            </a:r>
            <a:r>
              <a:rPr sz="1800" b="1" spc="-5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СЕМЬЕ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78177" y="3695785"/>
            <a:ext cx="4161790" cy="2640965"/>
            <a:chOff x="378177" y="3695785"/>
            <a:chExt cx="4161790" cy="2640965"/>
          </a:xfrm>
        </p:grpSpPr>
        <p:sp>
          <p:nvSpPr>
            <p:cNvPr id="4" name="object 4"/>
            <p:cNvSpPr/>
            <p:nvPr/>
          </p:nvSpPr>
          <p:spPr>
            <a:xfrm>
              <a:off x="399427" y="3717035"/>
              <a:ext cx="4119245" cy="2598420"/>
            </a:xfrm>
            <a:custGeom>
              <a:avLst/>
              <a:gdLst/>
              <a:ahLst/>
              <a:cxnLst/>
              <a:rect l="l" t="t" r="r" b="b"/>
              <a:pathLst>
                <a:path w="4119245" h="2598420">
                  <a:moveTo>
                    <a:pt x="3685908" y="0"/>
                  </a:moveTo>
                  <a:lnTo>
                    <a:pt x="433019" y="0"/>
                  </a:lnTo>
                  <a:lnTo>
                    <a:pt x="385836" y="2541"/>
                  </a:lnTo>
                  <a:lnTo>
                    <a:pt x="340125" y="9990"/>
                  </a:lnTo>
                  <a:lnTo>
                    <a:pt x="296150" y="22081"/>
                  </a:lnTo>
                  <a:lnTo>
                    <a:pt x="254175" y="38551"/>
                  </a:lnTo>
                  <a:lnTo>
                    <a:pt x="214464" y="59134"/>
                  </a:lnTo>
                  <a:lnTo>
                    <a:pt x="177282" y="83568"/>
                  </a:lnTo>
                  <a:lnTo>
                    <a:pt x="142892" y="111586"/>
                  </a:lnTo>
                  <a:lnTo>
                    <a:pt x="111558" y="142925"/>
                  </a:lnTo>
                  <a:lnTo>
                    <a:pt x="83546" y="177320"/>
                  </a:lnTo>
                  <a:lnTo>
                    <a:pt x="59118" y="214507"/>
                  </a:lnTo>
                  <a:lnTo>
                    <a:pt x="38540" y="254222"/>
                  </a:lnTo>
                  <a:lnTo>
                    <a:pt x="22075" y="296200"/>
                  </a:lnTo>
                  <a:lnTo>
                    <a:pt x="9987" y="340177"/>
                  </a:lnTo>
                  <a:lnTo>
                    <a:pt x="2540" y="385888"/>
                  </a:lnTo>
                  <a:lnTo>
                    <a:pt x="0" y="433069"/>
                  </a:lnTo>
                  <a:lnTo>
                    <a:pt x="0" y="2165070"/>
                  </a:lnTo>
                  <a:lnTo>
                    <a:pt x="2540" y="2212253"/>
                  </a:lnTo>
                  <a:lnTo>
                    <a:pt x="9987" y="2257965"/>
                  </a:lnTo>
                  <a:lnTo>
                    <a:pt x="22075" y="2301940"/>
                  </a:lnTo>
                  <a:lnTo>
                    <a:pt x="38540" y="2343916"/>
                  </a:lnTo>
                  <a:lnTo>
                    <a:pt x="59118" y="2383628"/>
                  </a:lnTo>
                  <a:lnTo>
                    <a:pt x="83546" y="2420812"/>
                  </a:lnTo>
                  <a:lnTo>
                    <a:pt x="111558" y="2455203"/>
                  </a:lnTo>
                  <a:lnTo>
                    <a:pt x="142892" y="2486537"/>
                  </a:lnTo>
                  <a:lnTo>
                    <a:pt x="177282" y="2514551"/>
                  </a:lnTo>
                  <a:lnTo>
                    <a:pt x="214464" y="2538980"/>
                  </a:lnTo>
                  <a:lnTo>
                    <a:pt x="254175" y="2559559"/>
                  </a:lnTo>
                  <a:lnTo>
                    <a:pt x="296150" y="2576025"/>
                  </a:lnTo>
                  <a:lnTo>
                    <a:pt x="340125" y="2588114"/>
                  </a:lnTo>
                  <a:lnTo>
                    <a:pt x="385836" y="2595561"/>
                  </a:lnTo>
                  <a:lnTo>
                    <a:pt x="433019" y="2598102"/>
                  </a:lnTo>
                  <a:lnTo>
                    <a:pt x="3685908" y="2598102"/>
                  </a:lnTo>
                  <a:lnTo>
                    <a:pt x="3733087" y="2595561"/>
                  </a:lnTo>
                  <a:lnTo>
                    <a:pt x="3778794" y="2588114"/>
                  </a:lnTo>
                  <a:lnTo>
                    <a:pt x="3822764" y="2576025"/>
                  </a:lnTo>
                  <a:lnTo>
                    <a:pt x="3864733" y="2559559"/>
                  </a:lnTo>
                  <a:lnTo>
                    <a:pt x="3904437" y="2538980"/>
                  </a:lnTo>
                  <a:lnTo>
                    <a:pt x="3941613" y="2514551"/>
                  </a:lnTo>
                  <a:lnTo>
                    <a:pt x="3975995" y="2486537"/>
                  </a:lnTo>
                  <a:lnTo>
                    <a:pt x="4007322" y="2455203"/>
                  </a:lnTo>
                  <a:lnTo>
                    <a:pt x="4035327" y="2420812"/>
                  </a:lnTo>
                  <a:lnTo>
                    <a:pt x="4059749" y="2383628"/>
                  </a:lnTo>
                  <a:lnTo>
                    <a:pt x="4080322" y="2343916"/>
                  </a:lnTo>
                  <a:lnTo>
                    <a:pt x="4096782" y="2301940"/>
                  </a:lnTo>
                  <a:lnTo>
                    <a:pt x="4108867" y="2257965"/>
                  </a:lnTo>
                  <a:lnTo>
                    <a:pt x="4116311" y="2212253"/>
                  </a:lnTo>
                  <a:lnTo>
                    <a:pt x="4118851" y="2165070"/>
                  </a:lnTo>
                  <a:lnTo>
                    <a:pt x="4118851" y="433069"/>
                  </a:lnTo>
                  <a:lnTo>
                    <a:pt x="4116311" y="385888"/>
                  </a:lnTo>
                  <a:lnTo>
                    <a:pt x="4108867" y="340177"/>
                  </a:lnTo>
                  <a:lnTo>
                    <a:pt x="4096782" y="296200"/>
                  </a:lnTo>
                  <a:lnTo>
                    <a:pt x="4080322" y="254222"/>
                  </a:lnTo>
                  <a:lnTo>
                    <a:pt x="4059749" y="214507"/>
                  </a:lnTo>
                  <a:lnTo>
                    <a:pt x="4035327" y="177320"/>
                  </a:lnTo>
                  <a:lnTo>
                    <a:pt x="4007322" y="142925"/>
                  </a:lnTo>
                  <a:lnTo>
                    <a:pt x="3975995" y="111586"/>
                  </a:lnTo>
                  <a:lnTo>
                    <a:pt x="3941613" y="83568"/>
                  </a:lnTo>
                  <a:lnTo>
                    <a:pt x="3904437" y="59134"/>
                  </a:lnTo>
                  <a:lnTo>
                    <a:pt x="3864733" y="38551"/>
                  </a:lnTo>
                  <a:lnTo>
                    <a:pt x="3822764" y="22081"/>
                  </a:lnTo>
                  <a:lnTo>
                    <a:pt x="3778794" y="9990"/>
                  </a:lnTo>
                  <a:lnTo>
                    <a:pt x="3733087" y="2541"/>
                  </a:lnTo>
                  <a:lnTo>
                    <a:pt x="36859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99427" y="3717035"/>
              <a:ext cx="4119245" cy="2598420"/>
            </a:xfrm>
            <a:custGeom>
              <a:avLst/>
              <a:gdLst/>
              <a:ahLst/>
              <a:cxnLst/>
              <a:rect l="l" t="t" r="r" b="b"/>
              <a:pathLst>
                <a:path w="4119245" h="2598420">
                  <a:moveTo>
                    <a:pt x="0" y="433069"/>
                  </a:moveTo>
                  <a:lnTo>
                    <a:pt x="2540" y="385888"/>
                  </a:lnTo>
                  <a:lnTo>
                    <a:pt x="9987" y="340177"/>
                  </a:lnTo>
                  <a:lnTo>
                    <a:pt x="22075" y="296200"/>
                  </a:lnTo>
                  <a:lnTo>
                    <a:pt x="38540" y="254222"/>
                  </a:lnTo>
                  <a:lnTo>
                    <a:pt x="59118" y="214507"/>
                  </a:lnTo>
                  <a:lnTo>
                    <a:pt x="83546" y="177320"/>
                  </a:lnTo>
                  <a:lnTo>
                    <a:pt x="111558" y="142925"/>
                  </a:lnTo>
                  <a:lnTo>
                    <a:pt x="142892" y="111586"/>
                  </a:lnTo>
                  <a:lnTo>
                    <a:pt x="177282" y="83568"/>
                  </a:lnTo>
                  <a:lnTo>
                    <a:pt x="214464" y="59134"/>
                  </a:lnTo>
                  <a:lnTo>
                    <a:pt x="254175" y="38551"/>
                  </a:lnTo>
                  <a:lnTo>
                    <a:pt x="296150" y="22081"/>
                  </a:lnTo>
                  <a:lnTo>
                    <a:pt x="340125" y="9990"/>
                  </a:lnTo>
                  <a:lnTo>
                    <a:pt x="385836" y="2541"/>
                  </a:lnTo>
                  <a:lnTo>
                    <a:pt x="433019" y="0"/>
                  </a:lnTo>
                  <a:lnTo>
                    <a:pt x="3685908" y="0"/>
                  </a:lnTo>
                  <a:lnTo>
                    <a:pt x="3733087" y="2541"/>
                  </a:lnTo>
                  <a:lnTo>
                    <a:pt x="3778794" y="9990"/>
                  </a:lnTo>
                  <a:lnTo>
                    <a:pt x="3822764" y="22081"/>
                  </a:lnTo>
                  <a:lnTo>
                    <a:pt x="3864733" y="38551"/>
                  </a:lnTo>
                  <a:lnTo>
                    <a:pt x="3904437" y="59134"/>
                  </a:lnTo>
                  <a:lnTo>
                    <a:pt x="3941613" y="83568"/>
                  </a:lnTo>
                  <a:lnTo>
                    <a:pt x="3975995" y="111586"/>
                  </a:lnTo>
                  <a:lnTo>
                    <a:pt x="4007322" y="142925"/>
                  </a:lnTo>
                  <a:lnTo>
                    <a:pt x="4035327" y="177320"/>
                  </a:lnTo>
                  <a:lnTo>
                    <a:pt x="4059749" y="214507"/>
                  </a:lnTo>
                  <a:lnTo>
                    <a:pt x="4080322" y="254222"/>
                  </a:lnTo>
                  <a:lnTo>
                    <a:pt x="4096782" y="296200"/>
                  </a:lnTo>
                  <a:lnTo>
                    <a:pt x="4108867" y="340177"/>
                  </a:lnTo>
                  <a:lnTo>
                    <a:pt x="4116311" y="385888"/>
                  </a:lnTo>
                  <a:lnTo>
                    <a:pt x="4118851" y="433069"/>
                  </a:lnTo>
                  <a:lnTo>
                    <a:pt x="4118851" y="2165070"/>
                  </a:lnTo>
                  <a:lnTo>
                    <a:pt x="4116311" y="2212253"/>
                  </a:lnTo>
                  <a:lnTo>
                    <a:pt x="4108867" y="2257965"/>
                  </a:lnTo>
                  <a:lnTo>
                    <a:pt x="4096782" y="2301940"/>
                  </a:lnTo>
                  <a:lnTo>
                    <a:pt x="4080322" y="2343916"/>
                  </a:lnTo>
                  <a:lnTo>
                    <a:pt x="4059749" y="2383628"/>
                  </a:lnTo>
                  <a:lnTo>
                    <a:pt x="4035327" y="2420812"/>
                  </a:lnTo>
                  <a:lnTo>
                    <a:pt x="4007322" y="2455203"/>
                  </a:lnTo>
                  <a:lnTo>
                    <a:pt x="3975995" y="2486537"/>
                  </a:lnTo>
                  <a:lnTo>
                    <a:pt x="3941613" y="2514551"/>
                  </a:lnTo>
                  <a:lnTo>
                    <a:pt x="3904437" y="2538980"/>
                  </a:lnTo>
                  <a:lnTo>
                    <a:pt x="3864733" y="2559559"/>
                  </a:lnTo>
                  <a:lnTo>
                    <a:pt x="3822764" y="2576025"/>
                  </a:lnTo>
                  <a:lnTo>
                    <a:pt x="3778794" y="2588114"/>
                  </a:lnTo>
                  <a:lnTo>
                    <a:pt x="3733087" y="2595561"/>
                  </a:lnTo>
                  <a:lnTo>
                    <a:pt x="3685908" y="2598102"/>
                  </a:lnTo>
                  <a:lnTo>
                    <a:pt x="433019" y="2598102"/>
                  </a:lnTo>
                  <a:lnTo>
                    <a:pt x="385836" y="2595561"/>
                  </a:lnTo>
                  <a:lnTo>
                    <a:pt x="340125" y="2588114"/>
                  </a:lnTo>
                  <a:lnTo>
                    <a:pt x="296150" y="2576025"/>
                  </a:lnTo>
                  <a:lnTo>
                    <a:pt x="254175" y="2559559"/>
                  </a:lnTo>
                  <a:lnTo>
                    <a:pt x="214464" y="2538980"/>
                  </a:lnTo>
                  <a:lnTo>
                    <a:pt x="177282" y="2514551"/>
                  </a:lnTo>
                  <a:lnTo>
                    <a:pt x="142892" y="2486537"/>
                  </a:lnTo>
                  <a:lnTo>
                    <a:pt x="111558" y="2455203"/>
                  </a:lnTo>
                  <a:lnTo>
                    <a:pt x="83546" y="2420812"/>
                  </a:lnTo>
                  <a:lnTo>
                    <a:pt x="59118" y="2383628"/>
                  </a:lnTo>
                  <a:lnTo>
                    <a:pt x="38540" y="2343916"/>
                  </a:lnTo>
                  <a:lnTo>
                    <a:pt x="22075" y="2301940"/>
                  </a:lnTo>
                  <a:lnTo>
                    <a:pt x="9987" y="2257965"/>
                  </a:lnTo>
                  <a:lnTo>
                    <a:pt x="2540" y="2212253"/>
                  </a:lnTo>
                  <a:lnTo>
                    <a:pt x="0" y="2165070"/>
                  </a:lnTo>
                  <a:lnTo>
                    <a:pt x="0" y="433069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48690" y="3762247"/>
            <a:ext cx="3418840" cy="249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8640" marR="539750" algn="ctr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Коллективные </a:t>
            </a:r>
            <a:r>
              <a:rPr sz="18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формы </a:t>
            </a:r>
            <a:r>
              <a:rPr sz="1800" b="1" spc="-43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взаимодействия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Общие</a:t>
            </a:r>
            <a:r>
              <a:rPr sz="1800" spc="-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родительские</a:t>
            </a:r>
            <a:r>
              <a:rPr sz="1800" spc="-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собрания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spc="-15" dirty="0">
                <a:solidFill>
                  <a:srgbClr val="000009"/>
                </a:solidFill>
                <a:latin typeface="Times New Roman"/>
                <a:cs typeface="Times New Roman"/>
              </a:rPr>
              <a:t>Групповые</a:t>
            </a:r>
            <a:r>
              <a:rPr sz="1800" spc="-5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родительские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собрания</a:t>
            </a:r>
            <a:endParaRPr sz="1800">
              <a:latin typeface="Times New Roman"/>
              <a:cs typeface="Times New Roman"/>
            </a:endParaRPr>
          </a:p>
          <a:p>
            <a:pPr marL="2540" algn="ctr">
              <a:lnSpc>
                <a:spcPct val="100000"/>
              </a:lnSpc>
            </a:pP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«День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открытых</a:t>
            </a:r>
            <a:r>
              <a:rPr sz="1800" spc="-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дверей»</a:t>
            </a:r>
            <a:endParaRPr sz="1800">
              <a:latin typeface="Times New Roman"/>
              <a:cs typeface="Times New Roman"/>
            </a:endParaRPr>
          </a:p>
          <a:p>
            <a:pPr marL="15240" marR="7620" algn="ctr">
              <a:lnSpc>
                <a:spcPct val="100000"/>
              </a:lnSpc>
            </a:pP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Тематические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занятия 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«Семейного </a:t>
            </a:r>
            <a:r>
              <a:rPr sz="1800" spc="-43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клуба»</a:t>
            </a:r>
            <a:endParaRPr sz="180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Проведение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детских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000009"/>
                </a:solidFill>
                <a:latin typeface="Times New Roman"/>
                <a:cs typeface="Times New Roman"/>
              </a:rPr>
              <a:t>праздников</a:t>
            </a:r>
            <a:r>
              <a:rPr sz="18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и</a:t>
            </a:r>
            <a:endParaRPr sz="18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досугов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605359" y="3695785"/>
            <a:ext cx="4215130" cy="2640965"/>
            <a:chOff x="4605359" y="3695785"/>
            <a:chExt cx="4215130" cy="2640965"/>
          </a:xfrm>
        </p:grpSpPr>
        <p:sp>
          <p:nvSpPr>
            <p:cNvPr id="8" name="object 8"/>
            <p:cNvSpPr/>
            <p:nvPr/>
          </p:nvSpPr>
          <p:spPr>
            <a:xfrm>
              <a:off x="4626609" y="3717035"/>
              <a:ext cx="4172585" cy="2598420"/>
            </a:xfrm>
            <a:custGeom>
              <a:avLst/>
              <a:gdLst/>
              <a:ahLst/>
              <a:cxnLst/>
              <a:rect l="l" t="t" r="r" b="b"/>
              <a:pathLst>
                <a:path w="4172584" h="2598420">
                  <a:moveTo>
                    <a:pt x="3739515" y="0"/>
                  </a:moveTo>
                  <a:lnTo>
                    <a:pt x="432942" y="0"/>
                  </a:lnTo>
                  <a:lnTo>
                    <a:pt x="385763" y="2541"/>
                  </a:lnTo>
                  <a:lnTo>
                    <a:pt x="340056" y="9990"/>
                  </a:lnTo>
                  <a:lnTo>
                    <a:pt x="296086" y="22081"/>
                  </a:lnTo>
                  <a:lnTo>
                    <a:pt x="254117" y="38551"/>
                  </a:lnTo>
                  <a:lnTo>
                    <a:pt x="214413" y="59134"/>
                  </a:lnTo>
                  <a:lnTo>
                    <a:pt x="177238" y="83568"/>
                  </a:lnTo>
                  <a:lnTo>
                    <a:pt x="142855" y="111586"/>
                  </a:lnTo>
                  <a:lnTo>
                    <a:pt x="111529" y="142925"/>
                  </a:lnTo>
                  <a:lnTo>
                    <a:pt x="83523" y="177320"/>
                  </a:lnTo>
                  <a:lnTo>
                    <a:pt x="59102" y="214507"/>
                  </a:lnTo>
                  <a:lnTo>
                    <a:pt x="38529" y="254222"/>
                  </a:lnTo>
                  <a:lnTo>
                    <a:pt x="22068" y="296200"/>
                  </a:lnTo>
                  <a:lnTo>
                    <a:pt x="9984" y="340177"/>
                  </a:lnTo>
                  <a:lnTo>
                    <a:pt x="2540" y="385888"/>
                  </a:lnTo>
                  <a:lnTo>
                    <a:pt x="0" y="433069"/>
                  </a:lnTo>
                  <a:lnTo>
                    <a:pt x="0" y="2165070"/>
                  </a:lnTo>
                  <a:lnTo>
                    <a:pt x="2540" y="2212253"/>
                  </a:lnTo>
                  <a:lnTo>
                    <a:pt x="9984" y="2257965"/>
                  </a:lnTo>
                  <a:lnTo>
                    <a:pt x="22068" y="2301940"/>
                  </a:lnTo>
                  <a:lnTo>
                    <a:pt x="38529" y="2343916"/>
                  </a:lnTo>
                  <a:lnTo>
                    <a:pt x="59102" y="2383628"/>
                  </a:lnTo>
                  <a:lnTo>
                    <a:pt x="83523" y="2420812"/>
                  </a:lnTo>
                  <a:lnTo>
                    <a:pt x="111529" y="2455203"/>
                  </a:lnTo>
                  <a:lnTo>
                    <a:pt x="142855" y="2486537"/>
                  </a:lnTo>
                  <a:lnTo>
                    <a:pt x="177238" y="2514551"/>
                  </a:lnTo>
                  <a:lnTo>
                    <a:pt x="214413" y="2538980"/>
                  </a:lnTo>
                  <a:lnTo>
                    <a:pt x="254117" y="2559559"/>
                  </a:lnTo>
                  <a:lnTo>
                    <a:pt x="296086" y="2576025"/>
                  </a:lnTo>
                  <a:lnTo>
                    <a:pt x="340056" y="2588114"/>
                  </a:lnTo>
                  <a:lnTo>
                    <a:pt x="385763" y="2595561"/>
                  </a:lnTo>
                  <a:lnTo>
                    <a:pt x="432942" y="2598102"/>
                  </a:lnTo>
                  <a:lnTo>
                    <a:pt x="3739515" y="2598102"/>
                  </a:lnTo>
                  <a:lnTo>
                    <a:pt x="3786696" y="2595561"/>
                  </a:lnTo>
                  <a:lnTo>
                    <a:pt x="3832407" y="2588114"/>
                  </a:lnTo>
                  <a:lnTo>
                    <a:pt x="3876384" y="2576025"/>
                  </a:lnTo>
                  <a:lnTo>
                    <a:pt x="3918362" y="2559559"/>
                  </a:lnTo>
                  <a:lnTo>
                    <a:pt x="3958077" y="2538980"/>
                  </a:lnTo>
                  <a:lnTo>
                    <a:pt x="3995264" y="2514551"/>
                  </a:lnTo>
                  <a:lnTo>
                    <a:pt x="4029659" y="2486537"/>
                  </a:lnTo>
                  <a:lnTo>
                    <a:pt x="4060998" y="2455203"/>
                  </a:lnTo>
                  <a:lnTo>
                    <a:pt x="4089016" y="2420812"/>
                  </a:lnTo>
                  <a:lnTo>
                    <a:pt x="4113450" y="2383628"/>
                  </a:lnTo>
                  <a:lnTo>
                    <a:pt x="4134033" y="2343916"/>
                  </a:lnTo>
                  <a:lnTo>
                    <a:pt x="4150503" y="2301940"/>
                  </a:lnTo>
                  <a:lnTo>
                    <a:pt x="4162594" y="2257965"/>
                  </a:lnTo>
                  <a:lnTo>
                    <a:pt x="4170043" y="2212253"/>
                  </a:lnTo>
                  <a:lnTo>
                    <a:pt x="4172585" y="2165070"/>
                  </a:lnTo>
                  <a:lnTo>
                    <a:pt x="4172585" y="433069"/>
                  </a:lnTo>
                  <a:lnTo>
                    <a:pt x="4170043" y="385888"/>
                  </a:lnTo>
                  <a:lnTo>
                    <a:pt x="4162594" y="340177"/>
                  </a:lnTo>
                  <a:lnTo>
                    <a:pt x="4150503" y="296200"/>
                  </a:lnTo>
                  <a:lnTo>
                    <a:pt x="4134033" y="254222"/>
                  </a:lnTo>
                  <a:lnTo>
                    <a:pt x="4113450" y="214507"/>
                  </a:lnTo>
                  <a:lnTo>
                    <a:pt x="4089016" y="177320"/>
                  </a:lnTo>
                  <a:lnTo>
                    <a:pt x="4060998" y="142925"/>
                  </a:lnTo>
                  <a:lnTo>
                    <a:pt x="4029659" y="111586"/>
                  </a:lnTo>
                  <a:lnTo>
                    <a:pt x="3995264" y="83568"/>
                  </a:lnTo>
                  <a:lnTo>
                    <a:pt x="3958077" y="59134"/>
                  </a:lnTo>
                  <a:lnTo>
                    <a:pt x="3918362" y="38551"/>
                  </a:lnTo>
                  <a:lnTo>
                    <a:pt x="3876384" y="22081"/>
                  </a:lnTo>
                  <a:lnTo>
                    <a:pt x="3832407" y="9990"/>
                  </a:lnTo>
                  <a:lnTo>
                    <a:pt x="3786696" y="2541"/>
                  </a:lnTo>
                  <a:lnTo>
                    <a:pt x="37395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626609" y="3717035"/>
              <a:ext cx="4172585" cy="2598420"/>
            </a:xfrm>
            <a:custGeom>
              <a:avLst/>
              <a:gdLst/>
              <a:ahLst/>
              <a:cxnLst/>
              <a:rect l="l" t="t" r="r" b="b"/>
              <a:pathLst>
                <a:path w="4172584" h="2598420">
                  <a:moveTo>
                    <a:pt x="0" y="433069"/>
                  </a:moveTo>
                  <a:lnTo>
                    <a:pt x="2540" y="385888"/>
                  </a:lnTo>
                  <a:lnTo>
                    <a:pt x="9984" y="340177"/>
                  </a:lnTo>
                  <a:lnTo>
                    <a:pt x="22068" y="296200"/>
                  </a:lnTo>
                  <a:lnTo>
                    <a:pt x="38529" y="254222"/>
                  </a:lnTo>
                  <a:lnTo>
                    <a:pt x="59102" y="214507"/>
                  </a:lnTo>
                  <a:lnTo>
                    <a:pt x="83523" y="177320"/>
                  </a:lnTo>
                  <a:lnTo>
                    <a:pt x="111529" y="142925"/>
                  </a:lnTo>
                  <a:lnTo>
                    <a:pt x="142855" y="111586"/>
                  </a:lnTo>
                  <a:lnTo>
                    <a:pt x="177238" y="83568"/>
                  </a:lnTo>
                  <a:lnTo>
                    <a:pt x="214413" y="59134"/>
                  </a:lnTo>
                  <a:lnTo>
                    <a:pt x="254117" y="38551"/>
                  </a:lnTo>
                  <a:lnTo>
                    <a:pt x="296086" y="22081"/>
                  </a:lnTo>
                  <a:lnTo>
                    <a:pt x="340056" y="9990"/>
                  </a:lnTo>
                  <a:lnTo>
                    <a:pt x="385763" y="2541"/>
                  </a:lnTo>
                  <a:lnTo>
                    <a:pt x="432942" y="0"/>
                  </a:lnTo>
                  <a:lnTo>
                    <a:pt x="3739515" y="0"/>
                  </a:lnTo>
                  <a:lnTo>
                    <a:pt x="3786696" y="2541"/>
                  </a:lnTo>
                  <a:lnTo>
                    <a:pt x="3832407" y="9990"/>
                  </a:lnTo>
                  <a:lnTo>
                    <a:pt x="3876384" y="22081"/>
                  </a:lnTo>
                  <a:lnTo>
                    <a:pt x="3918362" y="38551"/>
                  </a:lnTo>
                  <a:lnTo>
                    <a:pt x="3958077" y="59134"/>
                  </a:lnTo>
                  <a:lnTo>
                    <a:pt x="3995264" y="83568"/>
                  </a:lnTo>
                  <a:lnTo>
                    <a:pt x="4029659" y="111586"/>
                  </a:lnTo>
                  <a:lnTo>
                    <a:pt x="4060998" y="142925"/>
                  </a:lnTo>
                  <a:lnTo>
                    <a:pt x="4089016" y="177320"/>
                  </a:lnTo>
                  <a:lnTo>
                    <a:pt x="4113450" y="214507"/>
                  </a:lnTo>
                  <a:lnTo>
                    <a:pt x="4134033" y="254222"/>
                  </a:lnTo>
                  <a:lnTo>
                    <a:pt x="4150503" y="296200"/>
                  </a:lnTo>
                  <a:lnTo>
                    <a:pt x="4162594" y="340177"/>
                  </a:lnTo>
                  <a:lnTo>
                    <a:pt x="4170043" y="385888"/>
                  </a:lnTo>
                  <a:lnTo>
                    <a:pt x="4172585" y="433069"/>
                  </a:lnTo>
                  <a:lnTo>
                    <a:pt x="4172585" y="2165070"/>
                  </a:lnTo>
                  <a:lnTo>
                    <a:pt x="4170043" y="2212253"/>
                  </a:lnTo>
                  <a:lnTo>
                    <a:pt x="4162594" y="2257965"/>
                  </a:lnTo>
                  <a:lnTo>
                    <a:pt x="4150503" y="2301940"/>
                  </a:lnTo>
                  <a:lnTo>
                    <a:pt x="4134033" y="2343916"/>
                  </a:lnTo>
                  <a:lnTo>
                    <a:pt x="4113450" y="2383628"/>
                  </a:lnTo>
                  <a:lnTo>
                    <a:pt x="4089016" y="2420812"/>
                  </a:lnTo>
                  <a:lnTo>
                    <a:pt x="4060998" y="2455203"/>
                  </a:lnTo>
                  <a:lnTo>
                    <a:pt x="4029659" y="2486537"/>
                  </a:lnTo>
                  <a:lnTo>
                    <a:pt x="3995264" y="2514551"/>
                  </a:lnTo>
                  <a:lnTo>
                    <a:pt x="3958077" y="2538980"/>
                  </a:lnTo>
                  <a:lnTo>
                    <a:pt x="3918362" y="2559559"/>
                  </a:lnTo>
                  <a:lnTo>
                    <a:pt x="3876384" y="2576025"/>
                  </a:lnTo>
                  <a:lnTo>
                    <a:pt x="3832407" y="2588114"/>
                  </a:lnTo>
                  <a:lnTo>
                    <a:pt x="3786696" y="2595561"/>
                  </a:lnTo>
                  <a:lnTo>
                    <a:pt x="3739515" y="2598102"/>
                  </a:lnTo>
                  <a:lnTo>
                    <a:pt x="432942" y="2598102"/>
                  </a:lnTo>
                  <a:lnTo>
                    <a:pt x="385763" y="2595561"/>
                  </a:lnTo>
                  <a:lnTo>
                    <a:pt x="340056" y="2588114"/>
                  </a:lnTo>
                  <a:lnTo>
                    <a:pt x="296086" y="2576025"/>
                  </a:lnTo>
                  <a:lnTo>
                    <a:pt x="254117" y="2559559"/>
                  </a:lnTo>
                  <a:lnTo>
                    <a:pt x="214413" y="2538980"/>
                  </a:lnTo>
                  <a:lnTo>
                    <a:pt x="177238" y="2514551"/>
                  </a:lnTo>
                  <a:lnTo>
                    <a:pt x="142855" y="2486537"/>
                  </a:lnTo>
                  <a:lnTo>
                    <a:pt x="111529" y="2455203"/>
                  </a:lnTo>
                  <a:lnTo>
                    <a:pt x="83523" y="2420812"/>
                  </a:lnTo>
                  <a:lnTo>
                    <a:pt x="59102" y="2383628"/>
                  </a:lnTo>
                  <a:lnTo>
                    <a:pt x="38529" y="2343916"/>
                  </a:lnTo>
                  <a:lnTo>
                    <a:pt x="22068" y="2301940"/>
                  </a:lnTo>
                  <a:lnTo>
                    <a:pt x="9984" y="2257965"/>
                  </a:lnTo>
                  <a:lnTo>
                    <a:pt x="2540" y="2212253"/>
                  </a:lnTo>
                  <a:lnTo>
                    <a:pt x="0" y="2165070"/>
                  </a:lnTo>
                  <a:lnTo>
                    <a:pt x="0" y="433069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255133" y="4080764"/>
            <a:ext cx="2916555" cy="1855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Индивидуальные</a:t>
            </a:r>
            <a:r>
              <a:rPr sz="2000" b="1" spc="-8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формы </a:t>
            </a:r>
            <a:r>
              <a:rPr sz="2000" b="1" spc="-48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работы</a:t>
            </a:r>
            <a:endParaRPr sz="2000">
              <a:latin typeface="Times New Roman"/>
              <a:cs typeface="Times New Roman"/>
            </a:endParaRPr>
          </a:p>
          <a:p>
            <a:pPr marL="87630" marR="79375" algn="ctr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Анкетирование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и </a:t>
            </a:r>
            <a:r>
              <a:rPr sz="2000" spc="10" dirty="0">
                <a:solidFill>
                  <a:srgbClr val="000009"/>
                </a:solidFill>
                <a:latin typeface="Times New Roman"/>
                <a:cs typeface="Times New Roman"/>
              </a:rPr>
              <a:t>опросы </a:t>
            </a:r>
            <a:r>
              <a:rPr sz="2000" spc="-48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solidFill>
                  <a:srgbClr val="000009"/>
                </a:solidFill>
                <a:latin typeface="Times New Roman"/>
                <a:cs typeface="Times New Roman"/>
              </a:rPr>
              <a:t>Беседы</a:t>
            </a:r>
            <a:r>
              <a:rPr sz="2000" spc="-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и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25" dirty="0">
                <a:solidFill>
                  <a:srgbClr val="000009"/>
                </a:solidFill>
                <a:latin typeface="Times New Roman"/>
                <a:cs typeface="Times New Roman"/>
              </a:rPr>
              <a:t>консультации</a:t>
            </a:r>
            <a:endParaRPr sz="2000">
              <a:latin typeface="Times New Roman"/>
              <a:cs typeface="Times New Roman"/>
            </a:endParaRPr>
          </a:p>
          <a:p>
            <a:pPr marL="501650" marR="492759" indent="-3810" algn="ctr">
              <a:lnSpc>
                <a:spcPct val="100000"/>
              </a:lnSpc>
            </a:pP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специалистов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0009"/>
                </a:solidFill>
                <a:latin typeface="Times New Roman"/>
                <a:cs typeface="Times New Roman"/>
              </a:rPr>
              <a:t>Родительский</a:t>
            </a:r>
            <a:r>
              <a:rPr sz="2000" spc="-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час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605359" y="1412198"/>
            <a:ext cx="4215130" cy="2136775"/>
            <a:chOff x="4605359" y="1412198"/>
            <a:chExt cx="4215130" cy="2136775"/>
          </a:xfrm>
        </p:grpSpPr>
        <p:sp>
          <p:nvSpPr>
            <p:cNvPr id="12" name="object 12"/>
            <p:cNvSpPr/>
            <p:nvPr/>
          </p:nvSpPr>
          <p:spPr>
            <a:xfrm>
              <a:off x="4626609" y="1433448"/>
              <a:ext cx="4172585" cy="2094230"/>
            </a:xfrm>
            <a:custGeom>
              <a:avLst/>
              <a:gdLst/>
              <a:ahLst/>
              <a:cxnLst/>
              <a:rect l="l" t="t" r="r" b="b"/>
              <a:pathLst>
                <a:path w="4172584" h="2094229">
                  <a:moveTo>
                    <a:pt x="3823589" y="0"/>
                  </a:moveTo>
                  <a:lnTo>
                    <a:pt x="348995" y="0"/>
                  </a:lnTo>
                  <a:lnTo>
                    <a:pt x="301630" y="3185"/>
                  </a:lnTo>
                  <a:lnTo>
                    <a:pt x="256204" y="12463"/>
                  </a:lnTo>
                  <a:lnTo>
                    <a:pt x="213133" y="27420"/>
                  </a:lnTo>
                  <a:lnTo>
                    <a:pt x="172832" y="47639"/>
                  </a:lnTo>
                  <a:lnTo>
                    <a:pt x="135717" y="72705"/>
                  </a:lnTo>
                  <a:lnTo>
                    <a:pt x="102203" y="102203"/>
                  </a:lnTo>
                  <a:lnTo>
                    <a:pt x="72705" y="135717"/>
                  </a:lnTo>
                  <a:lnTo>
                    <a:pt x="47639" y="172832"/>
                  </a:lnTo>
                  <a:lnTo>
                    <a:pt x="27420" y="213133"/>
                  </a:lnTo>
                  <a:lnTo>
                    <a:pt x="12463" y="256204"/>
                  </a:lnTo>
                  <a:lnTo>
                    <a:pt x="3185" y="301630"/>
                  </a:lnTo>
                  <a:lnTo>
                    <a:pt x="0" y="348996"/>
                  </a:lnTo>
                  <a:lnTo>
                    <a:pt x="0" y="1744979"/>
                  </a:lnTo>
                  <a:lnTo>
                    <a:pt x="3185" y="1792345"/>
                  </a:lnTo>
                  <a:lnTo>
                    <a:pt x="12463" y="1837771"/>
                  </a:lnTo>
                  <a:lnTo>
                    <a:pt x="27420" y="1880842"/>
                  </a:lnTo>
                  <a:lnTo>
                    <a:pt x="47639" y="1921143"/>
                  </a:lnTo>
                  <a:lnTo>
                    <a:pt x="72705" y="1958258"/>
                  </a:lnTo>
                  <a:lnTo>
                    <a:pt x="102203" y="1991772"/>
                  </a:lnTo>
                  <a:lnTo>
                    <a:pt x="135717" y="2021270"/>
                  </a:lnTo>
                  <a:lnTo>
                    <a:pt x="172832" y="2046336"/>
                  </a:lnTo>
                  <a:lnTo>
                    <a:pt x="213133" y="2066555"/>
                  </a:lnTo>
                  <a:lnTo>
                    <a:pt x="256204" y="2081512"/>
                  </a:lnTo>
                  <a:lnTo>
                    <a:pt x="301630" y="2090790"/>
                  </a:lnTo>
                  <a:lnTo>
                    <a:pt x="348995" y="2093976"/>
                  </a:lnTo>
                  <a:lnTo>
                    <a:pt x="3823589" y="2093976"/>
                  </a:lnTo>
                  <a:lnTo>
                    <a:pt x="3870927" y="2090790"/>
                  </a:lnTo>
                  <a:lnTo>
                    <a:pt x="3916336" y="2081512"/>
                  </a:lnTo>
                  <a:lnTo>
                    <a:pt x="3959397" y="2066555"/>
                  </a:lnTo>
                  <a:lnTo>
                    <a:pt x="3999695" y="2046336"/>
                  </a:lnTo>
                  <a:lnTo>
                    <a:pt x="4036813" y="2021270"/>
                  </a:lnTo>
                  <a:lnTo>
                    <a:pt x="4070334" y="1991772"/>
                  </a:lnTo>
                  <a:lnTo>
                    <a:pt x="4099841" y="1958258"/>
                  </a:lnTo>
                  <a:lnTo>
                    <a:pt x="4124917" y="1921143"/>
                  </a:lnTo>
                  <a:lnTo>
                    <a:pt x="4145147" y="1880842"/>
                  </a:lnTo>
                  <a:lnTo>
                    <a:pt x="4160112" y="1837771"/>
                  </a:lnTo>
                  <a:lnTo>
                    <a:pt x="4169397" y="1792345"/>
                  </a:lnTo>
                  <a:lnTo>
                    <a:pt x="4172585" y="1744979"/>
                  </a:lnTo>
                  <a:lnTo>
                    <a:pt x="4172585" y="348996"/>
                  </a:lnTo>
                  <a:lnTo>
                    <a:pt x="4169397" y="301630"/>
                  </a:lnTo>
                  <a:lnTo>
                    <a:pt x="4160112" y="256204"/>
                  </a:lnTo>
                  <a:lnTo>
                    <a:pt x="4145147" y="213133"/>
                  </a:lnTo>
                  <a:lnTo>
                    <a:pt x="4124917" y="172832"/>
                  </a:lnTo>
                  <a:lnTo>
                    <a:pt x="4099841" y="135717"/>
                  </a:lnTo>
                  <a:lnTo>
                    <a:pt x="4070334" y="102203"/>
                  </a:lnTo>
                  <a:lnTo>
                    <a:pt x="4036813" y="72705"/>
                  </a:lnTo>
                  <a:lnTo>
                    <a:pt x="3999695" y="47639"/>
                  </a:lnTo>
                  <a:lnTo>
                    <a:pt x="3959397" y="27420"/>
                  </a:lnTo>
                  <a:lnTo>
                    <a:pt x="3916336" y="12463"/>
                  </a:lnTo>
                  <a:lnTo>
                    <a:pt x="3870927" y="3185"/>
                  </a:lnTo>
                  <a:lnTo>
                    <a:pt x="38235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626609" y="1433448"/>
              <a:ext cx="4172585" cy="2094230"/>
            </a:xfrm>
            <a:custGeom>
              <a:avLst/>
              <a:gdLst/>
              <a:ahLst/>
              <a:cxnLst/>
              <a:rect l="l" t="t" r="r" b="b"/>
              <a:pathLst>
                <a:path w="4172584" h="2094229">
                  <a:moveTo>
                    <a:pt x="0" y="348996"/>
                  </a:moveTo>
                  <a:lnTo>
                    <a:pt x="3185" y="301630"/>
                  </a:lnTo>
                  <a:lnTo>
                    <a:pt x="12463" y="256204"/>
                  </a:lnTo>
                  <a:lnTo>
                    <a:pt x="27420" y="213133"/>
                  </a:lnTo>
                  <a:lnTo>
                    <a:pt x="47639" y="172832"/>
                  </a:lnTo>
                  <a:lnTo>
                    <a:pt x="72705" y="135717"/>
                  </a:lnTo>
                  <a:lnTo>
                    <a:pt x="102203" y="102203"/>
                  </a:lnTo>
                  <a:lnTo>
                    <a:pt x="135717" y="72705"/>
                  </a:lnTo>
                  <a:lnTo>
                    <a:pt x="172832" y="47639"/>
                  </a:lnTo>
                  <a:lnTo>
                    <a:pt x="213133" y="27420"/>
                  </a:lnTo>
                  <a:lnTo>
                    <a:pt x="256204" y="12463"/>
                  </a:lnTo>
                  <a:lnTo>
                    <a:pt x="301630" y="3185"/>
                  </a:lnTo>
                  <a:lnTo>
                    <a:pt x="348995" y="0"/>
                  </a:lnTo>
                  <a:lnTo>
                    <a:pt x="3823589" y="0"/>
                  </a:lnTo>
                  <a:lnTo>
                    <a:pt x="3870927" y="3185"/>
                  </a:lnTo>
                  <a:lnTo>
                    <a:pt x="3916336" y="12463"/>
                  </a:lnTo>
                  <a:lnTo>
                    <a:pt x="3959397" y="27420"/>
                  </a:lnTo>
                  <a:lnTo>
                    <a:pt x="3999695" y="47639"/>
                  </a:lnTo>
                  <a:lnTo>
                    <a:pt x="4036813" y="72705"/>
                  </a:lnTo>
                  <a:lnTo>
                    <a:pt x="4070334" y="102203"/>
                  </a:lnTo>
                  <a:lnTo>
                    <a:pt x="4099841" y="135717"/>
                  </a:lnTo>
                  <a:lnTo>
                    <a:pt x="4124917" y="172832"/>
                  </a:lnTo>
                  <a:lnTo>
                    <a:pt x="4145147" y="213133"/>
                  </a:lnTo>
                  <a:lnTo>
                    <a:pt x="4160112" y="256204"/>
                  </a:lnTo>
                  <a:lnTo>
                    <a:pt x="4169397" y="301630"/>
                  </a:lnTo>
                  <a:lnTo>
                    <a:pt x="4172585" y="348996"/>
                  </a:lnTo>
                  <a:lnTo>
                    <a:pt x="4172585" y="1744979"/>
                  </a:lnTo>
                  <a:lnTo>
                    <a:pt x="4169397" y="1792345"/>
                  </a:lnTo>
                  <a:lnTo>
                    <a:pt x="4160112" y="1837771"/>
                  </a:lnTo>
                  <a:lnTo>
                    <a:pt x="4145147" y="1880842"/>
                  </a:lnTo>
                  <a:lnTo>
                    <a:pt x="4124917" y="1921143"/>
                  </a:lnTo>
                  <a:lnTo>
                    <a:pt x="4099841" y="1958258"/>
                  </a:lnTo>
                  <a:lnTo>
                    <a:pt x="4070334" y="1991772"/>
                  </a:lnTo>
                  <a:lnTo>
                    <a:pt x="4036813" y="2021270"/>
                  </a:lnTo>
                  <a:lnTo>
                    <a:pt x="3999695" y="2046336"/>
                  </a:lnTo>
                  <a:lnTo>
                    <a:pt x="3959397" y="2066555"/>
                  </a:lnTo>
                  <a:lnTo>
                    <a:pt x="3916336" y="2081512"/>
                  </a:lnTo>
                  <a:lnTo>
                    <a:pt x="3870927" y="2090790"/>
                  </a:lnTo>
                  <a:lnTo>
                    <a:pt x="3823589" y="2093976"/>
                  </a:lnTo>
                  <a:lnTo>
                    <a:pt x="348995" y="2093976"/>
                  </a:lnTo>
                  <a:lnTo>
                    <a:pt x="301630" y="2090790"/>
                  </a:lnTo>
                  <a:lnTo>
                    <a:pt x="256204" y="2081512"/>
                  </a:lnTo>
                  <a:lnTo>
                    <a:pt x="213133" y="2066555"/>
                  </a:lnTo>
                  <a:lnTo>
                    <a:pt x="172832" y="2046336"/>
                  </a:lnTo>
                  <a:lnTo>
                    <a:pt x="135717" y="2021270"/>
                  </a:lnTo>
                  <a:lnTo>
                    <a:pt x="102203" y="1991772"/>
                  </a:lnTo>
                  <a:lnTo>
                    <a:pt x="72705" y="1958258"/>
                  </a:lnTo>
                  <a:lnTo>
                    <a:pt x="47639" y="1921143"/>
                  </a:lnTo>
                  <a:lnTo>
                    <a:pt x="27420" y="1880842"/>
                  </a:lnTo>
                  <a:lnTo>
                    <a:pt x="12463" y="1837771"/>
                  </a:lnTo>
                  <a:lnTo>
                    <a:pt x="3185" y="1792345"/>
                  </a:lnTo>
                  <a:lnTo>
                    <a:pt x="0" y="1744979"/>
                  </a:lnTo>
                  <a:lnTo>
                    <a:pt x="0" y="348996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014340" y="1500378"/>
            <a:ext cx="3396615" cy="1946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 marR="74295" indent="1905"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Формы </a:t>
            </a:r>
            <a:r>
              <a:rPr sz="1800" b="1" spc="-20" dirty="0">
                <a:solidFill>
                  <a:srgbClr val="000009"/>
                </a:solidFill>
                <a:latin typeface="Times New Roman"/>
                <a:cs typeface="Times New Roman"/>
              </a:rPr>
              <a:t>наглядного </a:t>
            </a:r>
            <a:r>
              <a:rPr sz="18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 информационного</a:t>
            </a:r>
            <a:r>
              <a:rPr sz="1800" b="1" spc="6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обеспечения </a:t>
            </a:r>
            <a:r>
              <a:rPr sz="1800" b="1" spc="-43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Информационные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стенды и </a:t>
            </a:r>
            <a:r>
              <a:rPr sz="18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тематические</a:t>
            </a:r>
            <a:r>
              <a:rPr sz="1800" spc="-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выставки</a:t>
            </a:r>
            <a:endParaRPr sz="1800">
              <a:latin typeface="Times New Roman"/>
              <a:cs typeface="Times New Roman"/>
            </a:endParaRPr>
          </a:p>
          <a:p>
            <a:pPr marL="12065" marR="5080" indent="-635" algn="ctr">
              <a:lnSpc>
                <a:spcPct val="100000"/>
              </a:lnSpc>
            </a:pP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Выставки</a:t>
            </a:r>
            <a:r>
              <a:rPr sz="1800" spc="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детских</a:t>
            </a:r>
            <a:r>
              <a:rPr sz="1800" spc="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работ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Открытые занятия специалистов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и </a:t>
            </a:r>
            <a:r>
              <a:rPr sz="1800" spc="-43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воспитателей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78177" y="1412198"/>
            <a:ext cx="4161790" cy="2136775"/>
            <a:chOff x="378177" y="1412198"/>
            <a:chExt cx="4161790" cy="2136775"/>
          </a:xfrm>
        </p:grpSpPr>
        <p:sp>
          <p:nvSpPr>
            <p:cNvPr id="16" name="object 16"/>
            <p:cNvSpPr/>
            <p:nvPr/>
          </p:nvSpPr>
          <p:spPr>
            <a:xfrm>
              <a:off x="399427" y="1433448"/>
              <a:ext cx="4119245" cy="2094230"/>
            </a:xfrm>
            <a:custGeom>
              <a:avLst/>
              <a:gdLst/>
              <a:ahLst/>
              <a:cxnLst/>
              <a:rect l="l" t="t" r="r" b="b"/>
              <a:pathLst>
                <a:path w="4119245" h="2094229">
                  <a:moveTo>
                    <a:pt x="3769855" y="0"/>
                  </a:moveTo>
                  <a:lnTo>
                    <a:pt x="349008" y="0"/>
                  </a:lnTo>
                  <a:lnTo>
                    <a:pt x="301651" y="3185"/>
                  </a:lnTo>
                  <a:lnTo>
                    <a:pt x="256229" y="12463"/>
                  </a:lnTo>
                  <a:lnTo>
                    <a:pt x="213160" y="27420"/>
                  </a:lnTo>
                  <a:lnTo>
                    <a:pt x="172859" y="47639"/>
                  </a:lnTo>
                  <a:lnTo>
                    <a:pt x="135741" y="72705"/>
                  </a:lnTo>
                  <a:lnTo>
                    <a:pt x="102223" y="102203"/>
                  </a:lnTo>
                  <a:lnTo>
                    <a:pt x="72721" y="135717"/>
                  </a:lnTo>
                  <a:lnTo>
                    <a:pt x="47650" y="172832"/>
                  </a:lnTo>
                  <a:lnTo>
                    <a:pt x="27427" y="213133"/>
                  </a:lnTo>
                  <a:lnTo>
                    <a:pt x="12467" y="256204"/>
                  </a:lnTo>
                  <a:lnTo>
                    <a:pt x="3186" y="301630"/>
                  </a:lnTo>
                  <a:lnTo>
                    <a:pt x="0" y="348996"/>
                  </a:lnTo>
                  <a:lnTo>
                    <a:pt x="0" y="1744979"/>
                  </a:lnTo>
                  <a:lnTo>
                    <a:pt x="3186" y="1792345"/>
                  </a:lnTo>
                  <a:lnTo>
                    <a:pt x="12467" y="1837771"/>
                  </a:lnTo>
                  <a:lnTo>
                    <a:pt x="27427" y="1880842"/>
                  </a:lnTo>
                  <a:lnTo>
                    <a:pt x="47650" y="1921143"/>
                  </a:lnTo>
                  <a:lnTo>
                    <a:pt x="72721" y="1958258"/>
                  </a:lnTo>
                  <a:lnTo>
                    <a:pt x="102223" y="1991772"/>
                  </a:lnTo>
                  <a:lnTo>
                    <a:pt x="135741" y="2021270"/>
                  </a:lnTo>
                  <a:lnTo>
                    <a:pt x="172859" y="2046336"/>
                  </a:lnTo>
                  <a:lnTo>
                    <a:pt x="213160" y="2066555"/>
                  </a:lnTo>
                  <a:lnTo>
                    <a:pt x="256229" y="2081512"/>
                  </a:lnTo>
                  <a:lnTo>
                    <a:pt x="301651" y="2090790"/>
                  </a:lnTo>
                  <a:lnTo>
                    <a:pt x="349008" y="2093976"/>
                  </a:lnTo>
                  <a:lnTo>
                    <a:pt x="3769855" y="2093976"/>
                  </a:lnTo>
                  <a:lnTo>
                    <a:pt x="3817220" y="2090790"/>
                  </a:lnTo>
                  <a:lnTo>
                    <a:pt x="3862646" y="2081512"/>
                  </a:lnTo>
                  <a:lnTo>
                    <a:pt x="3905717" y="2066555"/>
                  </a:lnTo>
                  <a:lnTo>
                    <a:pt x="3946018" y="2046336"/>
                  </a:lnTo>
                  <a:lnTo>
                    <a:pt x="3983133" y="2021270"/>
                  </a:lnTo>
                  <a:lnTo>
                    <a:pt x="4016648" y="1991772"/>
                  </a:lnTo>
                  <a:lnTo>
                    <a:pt x="4046146" y="1958258"/>
                  </a:lnTo>
                  <a:lnTo>
                    <a:pt x="4071212" y="1921143"/>
                  </a:lnTo>
                  <a:lnTo>
                    <a:pt x="4091431" y="1880842"/>
                  </a:lnTo>
                  <a:lnTo>
                    <a:pt x="4106387" y="1837771"/>
                  </a:lnTo>
                  <a:lnTo>
                    <a:pt x="4115666" y="1792345"/>
                  </a:lnTo>
                  <a:lnTo>
                    <a:pt x="4118851" y="1744979"/>
                  </a:lnTo>
                  <a:lnTo>
                    <a:pt x="4118851" y="348996"/>
                  </a:lnTo>
                  <a:lnTo>
                    <a:pt x="4115666" y="301630"/>
                  </a:lnTo>
                  <a:lnTo>
                    <a:pt x="4106387" y="256204"/>
                  </a:lnTo>
                  <a:lnTo>
                    <a:pt x="4091431" y="213133"/>
                  </a:lnTo>
                  <a:lnTo>
                    <a:pt x="4071212" y="172832"/>
                  </a:lnTo>
                  <a:lnTo>
                    <a:pt x="4046146" y="135717"/>
                  </a:lnTo>
                  <a:lnTo>
                    <a:pt x="4016648" y="102203"/>
                  </a:lnTo>
                  <a:lnTo>
                    <a:pt x="3983133" y="72705"/>
                  </a:lnTo>
                  <a:lnTo>
                    <a:pt x="3946018" y="47639"/>
                  </a:lnTo>
                  <a:lnTo>
                    <a:pt x="3905717" y="27420"/>
                  </a:lnTo>
                  <a:lnTo>
                    <a:pt x="3862646" y="12463"/>
                  </a:lnTo>
                  <a:lnTo>
                    <a:pt x="3817220" y="3185"/>
                  </a:lnTo>
                  <a:lnTo>
                    <a:pt x="37698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99427" y="1433448"/>
              <a:ext cx="4119245" cy="2094230"/>
            </a:xfrm>
            <a:custGeom>
              <a:avLst/>
              <a:gdLst/>
              <a:ahLst/>
              <a:cxnLst/>
              <a:rect l="l" t="t" r="r" b="b"/>
              <a:pathLst>
                <a:path w="4119245" h="2094229">
                  <a:moveTo>
                    <a:pt x="0" y="348996"/>
                  </a:moveTo>
                  <a:lnTo>
                    <a:pt x="3186" y="301630"/>
                  </a:lnTo>
                  <a:lnTo>
                    <a:pt x="12467" y="256204"/>
                  </a:lnTo>
                  <a:lnTo>
                    <a:pt x="27427" y="213133"/>
                  </a:lnTo>
                  <a:lnTo>
                    <a:pt x="47650" y="172832"/>
                  </a:lnTo>
                  <a:lnTo>
                    <a:pt x="72721" y="135717"/>
                  </a:lnTo>
                  <a:lnTo>
                    <a:pt x="102223" y="102203"/>
                  </a:lnTo>
                  <a:lnTo>
                    <a:pt x="135741" y="72705"/>
                  </a:lnTo>
                  <a:lnTo>
                    <a:pt x="172859" y="47639"/>
                  </a:lnTo>
                  <a:lnTo>
                    <a:pt x="213160" y="27420"/>
                  </a:lnTo>
                  <a:lnTo>
                    <a:pt x="256229" y="12463"/>
                  </a:lnTo>
                  <a:lnTo>
                    <a:pt x="301651" y="3185"/>
                  </a:lnTo>
                  <a:lnTo>
                    <a:pt x="349008" y="0"/>
                  </a:lnTo>
                  <a:lnTo>
                    <a:pt x="3769855" y="0"/>
                  </a:lnTo>
                  <a:lnTo>
                    <a:pt x="3817220" y="3185"/>
                  </a:lnTo>
                  <a:lnTo>
                    <a:pt x="3862646" y="12463"/>
                  </a:lnTo>
                  <a:lnTo>
                    <a:pt x="3905717" y="27420"/>
                  </a:lnTo>
                  <a:lnTo>
                    <a:pt x="3946018" y="47639"/>
                  </a:lnTo>
                  <a:lnTo>
                    <a:pt x="3983133" y="72705"/>
                  </a:lnTo>
                  <a:lnTo>
                    <a:pt x="4016648" y="102203"/>
                  </a:lnTo>
                  <a:lnTo>
                    <a:pt x="4046146" y="135717"/>
                  </a:lnTo>
                  <a:lnTo>
                    <a:pt x="4071212" y="172832"/>
                  </a:lnTo>
                  <a:lnTo>
                    <a:pt x="4091431" y="213133"/>
                  </a:lnTo>
                  <a:lnTo>
                    <a:pt x="4106387" y="256204"/>
                  </a:lnTo>
                  <a:lnTo>
                    <a:pt x="4115666" y="301630"/>
                  </a:lnTo>
                  <a:lnTo>
                    <a:pt x="4118851" y="348996"/>
                  </a:lnTo>
                  <a:lnTo>
                    <a:pt x="4118851" y="1744979"/>
                  </a:lnTo>
                  <a:lnTo>
                    <a:pt x="4115666" y="1792345"/>
                  </a:lnTo>
                  <a:lnTo>
                    <a:pt x="4106387" y="1837771"/>
                  </a:lnTo>
                  <a:lnTo>
                    <a:pt x="4091431" y="1880842"/>
                  </a:lnTo>
                  <a:lnTo>
                    <a:pt x="4071212" y="1921143"/>
                  </a:lnTo>
                  <a:lnTo>
                    <a:pt x="4046146" y="1958258"/>
                  </a:lnTo>
                  <a:lnTo>
                    <a:pt x="4016648" y="1991772"/>
                  </a:lnTo>
                  <a:lnTo>
                    <a:pt x="3983133" y="2021270"/>
                  </a:lnTo>
                  <a:lnTo>
                    <a:pt x="3946018" y="2046336"/>
                  </a:lnTo>
                  <a:lnTo>
                    <a:pt x="3905717" y="2066555"/>
                  </a:lnTo>
                  <a:lnTo>
                    <a:pt x="3862646" y="2081512"/>
                  </a:lnTo>
                  <a:lnTo>
                    <a:pt x="3817220" y="2090790"/>
                  </a:lnTo>
                  <a:lnTo>
                    <a:pt x="3769855" y="2093976"/>
                  </a:lnTo>
                  <a:lnTo>
                    <a:pt x="349008" y="2093976"/>
                  </a:lnTo>
                  <a:lnTo>
                    <a:pt x="301651" y="2090790"/>
                  </a:lnTo>
                  <a:lnTo>
                    <a:pt x="256229" y="2081512"/>
                  </a:lnTo>
                  <a:lnTo>
                    <a:pt x="213160" y="2066555"/>
                  </a:lnTo>
                  <a:lnTo>
                    <a:pt x="172859" y="2046336"/>
                  </a:lnTo>
                  <a:lnTo>
                    <a:pt x="135741" y="2021270"/>
                  </a:lnTo>
                  <a:lnTo>
                    <a:pt x="102223" y="1991772"/>
                  </a:lnTo>
                  <a:lnTo>
                    <a:pt x="72721" y="1958258"/>
                  </a:lnTo>
                  <a:lnTo>
                    <a:pt x="47650" y="1921143"/>
                  </a:lnTo>
                  <a:lnTo>
                    <a:pt x="27427" y="1880842"/>
                  </a:lnTo>
                  <a:lnTo>
                    <a:pt x="12467" y="1837771"/>
                  </a:lnTo>
                  <a:lnTo>
                    <a:pt x="3186" y="1792345"/>
                  </a:lnTo>
                  <a:lnTo>
                    <a:pt x="0" y="1744979"/>
                  </a:lnTo>
                  <a:lnTo>
                    <a:pt x="0" y="348996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629818" y="1544574"/>
            <a:ext cx="3658870" cy="1855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Новые</a:t>
            </a:r>
            <a:r>
              <a:rPr sz="2000" b="1" spc="-4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(внедряемые</a:t>
            </a:r>
            <a:r>
              <a:rPr sz="2000" b="1" spc="-4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b="1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sz="2000" b="1" spc="-3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000009"/>
                </a:solidFill>
                <a:latin typeface="Times New Roman"/>
                <a:cs typeface="Times New Roman"/>
              </a:rPr>
              <a:t>СП ДО</a:t>
            </a:r>
            <a:r>
              <a:rPr sz="2000" b="1" smtClean="0">
                <a:solidFill>
                  <a:srgbClr val="000009"/>
                </a:solidFill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20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формы</a:t>
            </a:r>
            <a:endParaRPr sz="2000">
              <a:latin typeface="Times New Roman"/>
              <a:cs typeface="Times New Roman"/>
            </a:endParaRPr>
          </a:p>
          <a:p>
            <a:pPr marL="360045" marR="5080" indent="-347980">
              <a:lnSpc>
                <a:spcPct val="100000"/>
              </a:lnSpc>
            </a:pP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Совместные и семейные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проекты </a:t>
            </a:r>
            <a:r>
              <a:rPr sz="2000" spc="-48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различной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направленности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 Опосредованное</a:t>
            </a:r>
            <a:r>
              <a:rPr sz="2000" spc="-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интернет-</a:t>
            </a:r>
            <a:endParaRPr sz="2000">
              <a:latin typeface="Times New Roman"/>
              <a:cs typeface="Times New Roman"/>
            </a:endParaRPr>
          </a:p>
          <a:p>
            <a:pPr marL="1353185">
              <a:lnSpc>
                <a:spcPct val="100000"/>
              </a:lnSpc>
            </a:pP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общение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304800"/>
            <a:ext cx="740664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0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КОРРЕКЦИОННО-РАЗВИВАЮЩАЯ</a:t>
            </a:r>
            <a:r>
              <a:rPr sz="2000" b="1" spc="-8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6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10845" y="628650"/>
            <a:ext cx="8413750" cy="5848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3230" algn="ctr">
              <a:lnSpc>
                <a:spcPct val="100000"/>
              </a:lnSpc>
              <a:spcBef>
                <a:spcPts val="100"/>
              </a:spcBef>
            </a:pPr>
            <a:r>
              <a:rPr sz="1500" b="1" i="1" spc="-5" dirty="0">
                <a:latin typeface="Times New Roman"/>
                <a:cs typeface="Times New Roman"/>
              </a:rPr>
              <a:t>Основными</a:t>
            </a:r>
            <a:r>
              <a:rPr sz="1500" b="1" i="1" spc="20" dirty="0">
                <a:latin typeface="Times New Roman"/>
                <a:cs typeface="Times New Roman"/>
              </a:rPr>
              <a:t> </a:t>
            </a:r>
            <a:r>
              <a:rPr sz="1500" b="1" i="1" spc="-5" dirty="0">
                <a:latin typeface="Times New Roman"/>
                <a:cs typeface="Times New Roman"/>
              </a:rPr>
              <a:t>направлениями</a:t>
            </a:r>
            <a:r>
              <a:rPr sz="1500" b="1" i="1" spc="20" dirty="0">
                <a:latin typeface="Times New Roman"/>
                <a:cs typeface="Times New Roman"/>
              </a:rPr>
              <a:t> </a:t>
            </a:r>
            <a:r>
              <a:rPr sz="1500" b="1" i="1" spc="-10" dirty="0">
                <a:latin typeface="Times New Roman"/>
                <a:cs typeface="Times New Roman"/>
              </a:rPr>
              <a:t>коррекционно-педагогической </a:t>
            </a:r>
            <a:r>
              <a:rPr sz="1500" b="1" i="1" spc="-5" dirty="0">
                <a:latin typeface="Times New Roman"/>
                <a:cs typeface="Times New Roman"/>
              </a:rPr>
              <a:t>работы</a:t>
            </a:r>
            <a:r>
              <a:rPr sz="1500" b="1" i="1" spc="-10" dirty="0">
                <a:latin typeface="Times New Roman"/>
                <a:cs typeface="Times New Roman"/>
              </a:rPr>
              <a:t> </a:t>
            </a:r>
            <a:r>
              <a:rPr sz="1500" b="1" i="1" dirty="0">
                <a:latin typeface="Times New Roman"/>
                <a:cs typeface="Times New Roman"/>
              </a:rPr>
              <a:t>в</a:t>
            </a:r>
            <a:r>
              <a:rPr sz="1500" b="1" i="1" spc="15" dirty="0">
                <a:latin typeface="Times New Roman"/>
                <a:cs typeface="Times New Roman"/>
              </a:rPr>
              <a:t> </a:t>
            </a:r>
            <a:r>
              <a:rPr sz="1500" b="1" i="1" spc="-10" dirty="0">
                <a:latin typeface="Times New Roman"/>
                <a:cs typeface="Times New Roman"/>
              </a:rPr>
              <a:t>раннем</a:t>
            </a:r>
            <a:r>
              <a:rPr sz="1500" b="1" i="1" dirty="0">
                <a:latin typeface="Times New Roman"/>
                <a:cs typeface="Times New Roman"/>
              </a:rPr>
              <a:t> </a:t>
            </a:r>
            <a:r>
              <a:rPr sz="1500" b="1" i="1" spc="-15" dirty="0">
                <a:latin typeface="Times New Roman"/>
                <a:cs typeface="Times New Roman"/>
              </a:rPr>
              <a:t>возрасте</a:t>
            </a:r>
            <a:endParaRPr sz="15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500" b="1" i="1" spc="-5" dirty="0">
                <a:latin typeface="Times New Roman"/>
                <a:cs typeface="Times New Roman"/>
              </a:rPr>
              <a:t>являются:</a:t>
            </a:r>
            <a:endParaRPr sz="1500" dirty="0">
              <a:latin typeface="Times New Roman"/>
              <a:cs typeface="Times New Roman"/>
            </a:endParaRPr>
          </a:p>
          <a:p>
            <a:pPr marL="120650" indent="-121285">
              <a:lnSpc>
                <a:spcPct val="100000"/>
              </a:lnSpc>
              <a:buFont typeface="Arial MT"/>
              <a:buChar char="•"/>
              <a:tabLst>
                <a:tab pos="121285" algn="l"/>
                <a:tab pos="1444625" algn="l"/>
                <a:tab pos="2558415" algn="l"/>
                <a:tab pos="3799840" algn="l"/>
                <a:tab pos="5204460" algn="l"/>
                <a:tab pos="6203315" algn="l"/>
                <a:tab pos="6553834" algn="l"/>
                <a:tab pos="6902450" algn="l"/>
              </a:tabLst>
            </a:pPr>
            <a:r>
              <a:rPr sz="1500" spc="-10" dirty="0">
                <a:latin typeface="Times New Roman"/>
                <a:cs typeface="Times New Roman"/>
              </a:rPr>
              <a:t>формирование	</a:t>
            </a:r>
            <a:r>
              <a:rPr sz="1500" spc="-5" dirty="0">
                <a:latin typeface="Times New Roman"/>
                <a:cs typeface="Times New Roman"/>
              </a:rPr>
              <a:t>предметной	деятельности	</a:t>
            </a:r>
            <a:r>
              <a:rPr sz="1500" spc="-10" dirty="0">
                <a:latin typeface="Times New Roman"/>
                <a:cs typeface="Times New Roman"/>
              </a:rPr>
              <a:t>(использование	предметов	</a:t>
            </a:r>
            <a:r>
              <a:rPr sz="1500" dirty="0">
                <a:latin typeface="Times New Roman"/>
                <a:cs typeface="Times New Roman"/>
              </a:rPr>
              <a:t>по	</a:t>
            </a:r>
            <a:r>
              <a:rPr sz="1500" spc="-10" dirty="0">
                <a:latin typeface="Times New Roman"/>
                <a:cs typeface="Times New Roman"/>
              </a:rPr>
              <a:t>их	функциональному</a:t>
            </a:r>
            <a:endParaRPr sz="1500" dirty="0">
              <a:latin typeface="Times New Roman"/>
              <a:cs typeface="Times New Roman"/>
            </a:endParaRPr>
          </a:p>
          <a:p>
            <a:pPr marR="2641600" algn="ctr">
              <a:lnSpc>
                <a:spcPct val="100000"/>
              </a:lnSpc>
            </a:pPr>
            <a:r>
              <a:rPr sz="1500" spc="-10" dirty="0">
                <a:latin typeface="Times New Roman"/>
                <a:cs typeface="Times New Roman"/>
              </a:rPr>
              <a:t>назначению),</a:t>
            </a:r>
            <a:r>
              <a:rPr sz="1500" dirty="0">
                <a:latin typeface="Times New Roman"/>
                <a:cs typeface="Times New Roman"/>
              </a:rPr>
              <a:t> способности</a:t>
            </a:r>
            <a:r>
              <a:rPr sz="1500" spc="-2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произвольно</a:t>
            </a:r>
            <a:r>
              <a:rPr sz="1500" spc="-5" dirty="0">
                <a:latin typeface="Times New Roman"/>
                <a:cs typeface="Times New Roman"/>
              </a:rPr>
              <a:t> </a:t>
            </a:r>
            <a:r>
              <a:rPr sz="1500" spc="-15" dirty="0">
                <a:latin typeface="Times New Roman"/>
                <a:cs typeface="Times New Roman"/>
              </a:rPr>
              <a:t>включаться</a:t>
            </a:r>
            <a:r>
              <a:rPr sz="1500" spc="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в деятельность;</a:t>
            </a:r>
          </a:p>
          <a:p>
            <a:pPr marL="167640" indent="-155575" algn="just">
              <a:lnSpc>
                <a:spcPct val="100000"/>
              </a:lnSpc>
              <a:buFont typeface="Arial MT"/>
              <a:buChar char="•"/>
              <a:tabLst>
                <a:tab pos="168275" algn="l"/>
              </a:tabLst>
            </a:pPr>
            <a:r>
              <a:rPr sz="1500" spc="-10" dirty="0">
                <a:latin typeface="Times New Roman"/>
                <a:cs typeface="Times New Roman"/>
              </a:rPr>
              <a:t>формирование</a:t>
            </a:r>
            <a:r>
              <a:rPr sz="1500" spc="-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наглядно-действенного</a:t>
            </a:r>
            <a:r>
              <a:rPr sz="1500" spc="-25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мышления,</a:t>
            </a:r>
            <a:r>
              <a:rPr sz="1500" spc="20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произвольного,</a:t>
            </a:r>
            <a:r>
              <a:rPr sz="1500" spc="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устойчивого внимания;</a:t>
            </a:r>
            <a:endParaRPr sz="1500" dirty="0">
              <a:latin typeface="Times New Roman"/>
              <a:cs typeface="Times New Roman"/>
            </a:endParaRPr>
          </a:p>
          <a:p>
            <a:pPr marL="120650" marR="5080" indent="-108585" algn="just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10" dirty="0">
                <a:latin typeface="Times New Roman"/>
                <a:cs typeface="Times New Roman"/>
              </a:rPr>
              <a:t>формирование </a:t>
            </a:r>
            <a:r>
              <a:rPr sz="1500" spc="-20" dirty="0">
                <a:latin typeface="Times New Roman"/>
                <a:cs typeface="Times New Roman"/>
              </a:rPr>
              <a:t>речевого </a:t>
            </a:r>
            <a:r>
              <a:rPr sz="1500" dirty="0">
                <a:latin typeface="Times New Roman"/>
                <a:cs typeface="Times New Roman"/>
              </a:rPr>
              <a:t>и </a:t>
            </a:r>
            <a:r>
              <a:rPr sz="1500" spc="-10" dirty="0">
                <a:latin typeface="Times New Roman"/>
                <a:cs typeface="Times New Roman"/>
              </a:rPr>
              <a:t>предметно-практического </a:t>
            </a:r>
            <a:r>
              <a:rPr sz="1500" spc="-5" dirty="0">
                <a:latin typeface="Times New Roman"/>
                <a:cs typeface="Times New Roman"/>
              </a:rPr>
              <a:t>общения </a:t>
            </a:r>
            <a:r>
              <a:rPr sz="1500" dirty="0">
                <a:latin typeface="Times New Roman"/>
                <a:cs typeface="Times New Roman"/>
              </a:rPr>
              <a:t>с </a:t>
            </a:r>
            <a:r>
              <a:rPr sz="1500" spc="-10" dirty="0">
                <a:latin typeface="Times New Roman"/>
                <a:cs typeface="Times New Roman"/>
              </a:rPr>
              <a:t>окружающими </a:t>
            </a:r>
            <a:r>
              <a:rPr sz="1500" spc="-5" dirty="0">
                <a:latin typeface="Times New Roman"/>
                <a:cs typeface="Times New Roman"/>
              </a:rPr>
              <a:t>(развитие </a:t>
            </a:r>
            <a:r>
              <a:rPr sz="1500" spc="-10" dirty="0">
                <a:latin typeface="Times New Roman"/>
                <a:cs typeface="Times New Roman"/>
              </a:rPr>
              <a:t>понимания </a:t>
            </a:r>
            <a:r>
              <a:rPr sz="1500" spc="-5" dirty="0">
                <a:latin typeface="Times New Roman"/>
                <a:cs typeface="Times New Roman"/>
              </a:rPr>
              <a:t> обращенной </a:t>
            </a:r>
            <a:r>
              <a:rPr sz="1500" spc="-10" dirty="0">
                <a:latin typeface="Times New Roman"/>
                <a:cs typeface="Times New Roman"/>
              </a:rPr>
              <a:t>речи, активизация собственной </a:t>
            </a:r>
            <a:r>
              <a:rPr sz="1500" spc="-15" dirty="0">
                <a:latin typeface="Times New Roman"/>
                <a:cs typeface="Times New Roman"/>
              </a:rPr>
              <a:t>речевой </a:t>
            </a:r>
            <a:r>
              <a:rPr sz="1500" spc="-5" dirty="0">
                <a:latin typeface="Times New Roman"/>
                <a:cs typeface="Times New Roman"/>
              </a:rPr>
              <a:t>активности; </a:t>
            </a:r>
            <a:r>
              <a:rPr sz="1500" spc="-10" dirty="0">
                <a:latin typeface="Times New Roman"/>
                <a:cs typeface="Times New Roman"/>
              </a:rPr>
              <a:t>формирование всех </a:t>
            </a:r>
            <a:r>
              <a:rPr sz="1500" spc="-5" dirty="0">
                <a:latin typeface="Times New Roman"/>
                <a:cs typeface="Times New Roman"/>
              </a:rPr>
              <a:t>форм </a:t>
            </a:r>
            <a:r>
              <a:rPr sz="1500" spc="-10" dirty="0">
                <a:latin typeface="Times New Roman"/>
                <a:cs typeface="Times New Roman"/>
              </a:rPr>
              <a:t>неречевой </a:t>
            </a:r>
            <a:r>
              <a:rPr sz="1500" spc="-5" dirty="0">
                <a:latin typeface="Times New Roman"/>
                <a:cs typeface="Times New Roman"/>
              </a:rPr>
              <a:t> </a:t>
            </a:r>
            <a:r>
              <a:rPr sz="1500" spc="-15" dirty="0">
                <a:latin typeface="Times New Roman"/>
                <a:cs typeface="Times New Roman"/>
              </a:rPr>
              <a:t>коммуникации</a:t>
            </a:r>
            <a:r>
              <a:rPr sz="1500" spc="-4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—</a:t>
            </a:r>
            <a:r>
              <a:rPr sz="1500" spc="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мимики,</a:t>
            </a:r>
            <a:r>
              <a:rPr sz="1500" spc="-2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жеста</a:t>
            </a:r>
            <a:r>
              <a:rPr sz="1500" spc="-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-5" dirty="0">
                <a:latin typeface="Times New Roman"/>
                <a:cs typeface="Times New Roman"/>
              </a:rPr>
              <a:t> интонации);</a:t>
            </a:r>
            <a:endParaRPr sz="1500" dirty="0">
              <a:latin typeface="Times New Roman"/>
              <a:cs typeface="Times New Roman"/>
            </a:endParaRPr>
          </a:p>
          <a:p>
            <a:pPr marL="120650" indent="-108585" algn="just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5" dirty="0">
                <a:latin typeface="Times New Roman"/>
                <a:cs typeface="Times New Roman"/>
              </a:rPr>
              <a:t>развитие</a:t>
            </a:r>
            <a:r>
              <a:rPr sz="1500" spc="-20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знаний</a:t>
            </a:r>
            <a:r>
              <a:rPr sz="1500" spc="-1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5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представлений</a:t>
            </a:r>
            <a:r>
              <a:rPr sz="1500" spc="-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об</a:t>
            </a:r>
            <a:r>
              <a:rPr sz="1500" spc="-1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окружающем</a:t>
            </a:r>
            <a:r>
              <a:rPr sz="1500" spc="2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(с</a:t>
            </a:r>
            <a:r>
              <a:rPr sz="1500" spc="-10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обобщающей </a:t>
            </a:r>
            <a:r>
              <a:rPr sz="1500" spc="-10" dirty="0">
                <a:latin typeface="Times New Roman"/>
                <a:cs typeface="Times New Roman"/>
              </a:rPr>
              <a:t>функцией</a:t>
            </a:r>
            <a:r>
              <a:rPr sz="1500" spc="-1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слова);</a:t>
            </a:r>
            <a:endParaRPr sz="1500" dirty="0">
              <a:latin typeface="Times New Roman"/>
              <a:cs typeface="Times New Roman"/>
            </a:endParaRPr>
          </a:p>
          <a:p>
            <a:pPr marL="120650" indent="-108585" algn="just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121285" algn="l"/>
              </a:tabLst>
            </a:pPr>
            <a:r>
              <a:rPr sz="1500" spc="-10" dirty="0">
                <a:latin typeface="Times New Roman"/>
                <a:cs typeface="Times New Roman"/>
              </a:rPr>
              <a:t>стимуляция</a:t>
            </a:r>
            <a:r>
              <a:rPr sz="1500" spc="-15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сенсорной</a:t>
            </a:r>
            <a:r>
              <a:rPr sz="1500" spc="-2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активности</a:t>
            </a:r>
            <a:r>
              <a:rPr sz="1500" spc="-25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(зрительного,</a:t>
            </a:r>
            <a:r>
              <a:rPr sz="1500" spc="-30" dirty="0">
                <a:latin typeface="Times New Roman"/>
                <a:cs typeface="Times New Roman"/>
              </a:rPr>
              <a:t> </a:t>
            </a:r>
            <a:r>
              <a:rPr sz="1500" spc="-15" dirty="0">
                <a:latin typeface="Times New Roman"/>
                <a:cs typeface="Times New Roman"/>
              </a:rPr>
              <a:t>слухового,</a:t>
            </a:r>
            <a:r>
              <a:rPr sz="1500" spc="-5" dirty="0">
                <a:latin typeface="Times New Roman"/>
                <a:cs typeface="Times New Roman"/>
              </a:rPr>
              <a:t> кинестетического</a:t>
            </a:r>
            <a:r>
              <a:rPr sz="1500" spc="-3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восприятия);</a:t>
            </a:r>
          </a:p>
          <a:p>
            <a:pPr marL="120650" indent="-108585" algn="just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10" dirty="0">
                <a:latin typeface="Times New Roman"/>
                <a:cs typeface="Times New Roman"/>
              </a:rPr>
              <a:t>формирование функциональных</a:t>
            </a:r>
            <a:r>
              <a:rPr sz="1500" spc="10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возможностей кистей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5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пальцев</a:t>
            </a:r>
            <a:r>
              <a:rPr sz="1500" spc="1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рук;</a:t>
            </a:r>
            <a:endParaRPr sz="1500" dirty="0">
              <a:latin typeface="Times New Roman"/>
              <a:cs typeface="Times New Roman"/>
            </a:endParaRPr>
          </a:p>
          <a:p>
            <a:pPr marL="167640" indent="-155575" algn="just">
              <a:lnSpc>
                <a:spcPct val="100000"/>
              </a:lnSpc>
              <a:buFont typeface="Arial MT"/>
              <a:buChar char="•"/>
              <a:tabLst>
                <a:tab pos="168275" algn="l"/>
              </a:tabLst>
            </a:pPr>
            <a:r>
              <a:rPr sz="1500" spc="-5" dirty="0">
                <a:latin typeface="Times New Roman"/>
                <a:cs typeface="Times New Roman"/>
              </a:rPr>
              <a:t>развитие</a:t>
            </a:r>
            <a:r>
              <a:rPr sz="1500" spc="-30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зрительно-моторной</a:t>
            </a:r>
            <a:r>
              <a:rPr sz="1500" spc="-4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координации.</a:t>
            </a:r>
            <a:endParaRPr sz="1500" dirty="0">
              <a:latin typeface="Times New Roman"/>
              <a:cs typeface="Times New Roman"/>
            </a:endParaRPr>
          </a:p>
          <a:p>
            <a:pPr marL="120650" indent="-108585" algn="just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5" dirty="0">
                <a:latin typeface="Times New Roman"/>
                <a:cs typeface="Times New Roman"/>
              </a:rPr>
              <a:t>развитие</a:t>
            </a:r>
            <a:r>
              <a:rPr sz="1500" spc="-30" dirty="0">
                <a:latin typeface="Times New Roman"/>
                <a:cs typeface="Times New Roman"/>
              </a:rPr>
              <a:t> </a:t>
            </a:r>
            <a:r>
              <a:rPr sz="1500" spc="-15" dirty="0">
                <a:latin typeface="Times New Roman"/>
                <a:cs typeface="Times New Roman"/>
              </a:rPr>
              <a:t>навыков</a:t>
            </a:r>
            <a:r>
              <a:rPr sz="1500" spc="-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опрятности</a:t>
            </a:r>
            <a:r>
              <a:rPr sz="1500" spc="-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-50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самообслуживания.</a:t>
            </a:r>
            <a:endParaRPr sz="15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840"/>
              </a:spcBef>
            </a:pPr>
            <a:r>
              <a:rPr sz="1500" b="1" i="1" spc="-5" dirty="0">
                <a:latin typeface="Times New Roman"/>
                <a:cs typeface="Times New Roman"/>
              </a:rPr>
              <a:t>Основными</a:t>
            </a:r>
            <a:r>
              <a:rPr sz="1500" b="1" i="1" spc="20" dirty="0">
                <a:latin typeface="Times New Roman"/>
                <a:cs typeface="Times New Roman"/>
              </a:rPr>
              <a:t> </a:t>
            </a:r>
            <a:r>
              <a:rPr sz="1500" b="1" i="1" spc="-5" dirty="0">
                <a:latin typeface="Times New Roman"/>
                <a:cs typeface="Times New Roman"/>
              </a:rPr>
              <a:t>направлениями</a:t>
            </a:r>
            <a:r>
              <a:rPr sz="1500" b="1" i="1" spc="25" dirty="0">
                <a:latin typeface="Times New Roman"/>
                <a:cs typeface="Times New Roman"/>
              </a:rPr>
              <a:t> </a:t>
            </a:r>
            <a:r>
              <a:rPr sz="1500" b="1" i="1" spc="-10" dirty="0">
                <a:latin typeface="Times New Roman"/>
                <a:cs typeface="Times New Roman"/>
              </a:rPr>
              <a:t>коррекционной</a:t>
            </a:r>
            <a:r>
              <a:rPr sz="1500" b="1" i="1" spc="5" dirty="0">
                <a:latin typeface="Times New Roman"/>
                <a:cs typeface="Times New Roman"/>
              </a:rPr>
              <a:t> </a:t>
            </a:r>
            <a:r>
              <a:rPr sz="1500" b="1" i="1" spc="-5" dirty="0">
                <a:latin typeface="Times New Roman"/>
                <a:cs typeface="Times New Roman"/>
              </a:rPr>
              <a:t>работы </a:t>
            </a:r>
            <a:r>
              <a:rPr sz="1500" b="1" i="1" dirty="0">
                <a:latin typeface="Times New Roman"/>
                <a:cs typeface="Times New Roman"/>
              </a:rPr>
              <a:t>в</a:t>
            </a:r>
            <a:r>
              <a:rPr sz="1500" b="1" i="1" spc="10" dirty="0">
                <a:latin typeface="Times New Roman"/>
                <a:cs typeface="Times New Roman"/>
              </a:rPr>
              <a:t> </a:t>
            </a:r>
            <a:r>
              <a:rPr sz="1500" b="1" i="1" spc="-20" dirty="0">
                <a:latin typeface="Times New Roman"/>
                <a:cs typeface="Times New Roman"/>
              </a:rPr>
              <a:t>дошкольном</a:t>
            </a:r>
            <a:r>
              <a:rPr sz="1500" b="1" i="1" spc="20" dirty="0">
                <a:latin typeface="Times New Roman"/>
                <a:cs typeface="Times New Roman"/>
              </a:rPr>
              <a:t> </a:t>
            </a:r>
            <a:r>
              <a:rPr sz="1500" b="1" i="1" spc="-15" dirty="0">
                <a:latin typeface="Times New Roman"/>
                <a:cs typeface="Times New Roman"/>
              </a:rPr>
              <a:t>возрасте</a:t>
            </a:r>
            <a:r>
              <a:rPr sz="1500" b="1" i="1" spc="-5" dirty="0">
                <a:latin typeface="Times New Roman"/>
                <a:cs typeface="Times New Roman"/>
              </a:rPr>
              <a:t> являются:</a:t>
            </a:r>
            <a:endParaRPr sz="1500" dirty="0">
              <a:latin typeface="Times New Roman"/>
              <a:cs typeface="Times New Roman"/>
            </a:endParaRPr>
          </a:p>
          <a:p>
            <a:pPr marL="120650" indent="-121285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5" dirty="0">
                <a:latin typeface="Times New Roman"/>
                <a:cs typeface="Times New Roman"/>
              </a:rPr>
              <a:t>развитие</a:t>
            </a:r>
            <a:r>
              <a:rPr sz="1500" spc="24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двигательной</a:t>
            </a:r>
            <a:r>
              <a:rPr sz="1500" spc="254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деятельности</a:t>
            </a:r>
            <a:r>
              <a:rPr sz="1500" spc="250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(общей</a:t>
            </a:r>
            <a:r>
              <a:rPr sz="1500" spc="26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моторики</a:t>
            </a:r>
            <a:r>
              <a:rPr sz="1500" spc="254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260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функциональных</a:t>
            </a:r>
            <a:r>
              <a:rPr sz="1500" spc="270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возможностей</a:t>
            </a:r>
            <a:r>
              <a:rPr sz="1500" spc="254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кистей</a:t>
            </a:r>
            <a:r>
              <a:rPr sz="1500" spc="254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</a:p>
          <a:p>
            <a:pPr marR="7073265" algn="ctr">
              <a:lnSpc>
                <a:spcPct val="100000"/>
              </a:lnSpc>
            </a:pPr>
            <a:r>
              <a:rPr sz="1500" spc="-5" dirty="0">
                <a:latin typeface="Times New Roman"/>
                <a:cs typeface="Times New Roman"/>
              </a:rPr>
              <a:t>пальцев</a:t>
            </a:r>
            <a:r>
              <a:rPr sz="1500" spc="-30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рук);</a:t>
            </a:r>
            <a:endParaRPr sz="15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5" dirty="0">
                <a:latin typeface="Times New Roman"/>
                <a:cs typeface="Times New Roman"/>
              </a:rPr>
              <a:t>развитие</a:t>
            </a:r>
            <a:r>
              <a:rPr sz="1500" spc="-15" dirty="0">
                <a:latin typeface="Times New Roman"/>
                <a:cs typeface="Times New Roman"/>
              </a:rPr>
              <a:t> навыков</a:t>
            </a:r>
            <a:r>
              <a:rPr sz="1500" spc="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самообслуживания</a:t>
            </a:r>
            <a:r>
              <a:rPr sz="1500" spc="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5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гигиены;</a:t>
            </a:r>
            <a:endParaRPr sz="15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5" dirty="0">
                <a:latin typeface="Times New Roman"/>
                <a:cs typeface="Times New Roman"/>
              </a:rPr>
              <a:t>развитие</a:t>
            </a:r>
            <a:r>
              <a:rPr sz="1500" spc="-40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игровой</a:t>
            </a:r>
            <a:r>
              <a:rPr sz="1500" spc="-2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деятельности;</a:t>
            </a:r>
          </a:p>
          <a:p>
            <a:pPr marL="120650" indent="-108585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10" dirty="0">
                <a:latin typeface="Times New Roman"/>
                <a:cs typeface="Times New Roman"/>
              </a:rPr>
              <a:t>формирования</a:t>
            </a:r>
            <a:r>
              <a:rPr sz="1500" spc="-1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конструирования</a:t>
            </a:r>
            <a:r>
              <a:rPr sz="1500" spc="-2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-5" dirty="0">
                <a:latin typeface="Times New Roman"/>
                <a:cs typeface="Times New Roman"/>
              </a:rPr>
              <a:t> изобразительной</a:t>
            </a:r>
            <a:r>
              <a:rPr sz="1500" spc="-3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деятельности;</a:t>
            </a:r>
          </a:p>
          <a:p>
            <a:pPr marL="120650" indent="-108585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5" dirty="0">
                <a:latin typeface="Times New Roman"/>
                <a:cs typeface="Times New Roman"/>
              </a:rPr>
              <a:t>развитие</a:t>
            </a:r>
            <a:r>
              <a:rPr sz="1500" spc="-1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всех</a:t>
            </a:r>
            <a:r>
              <a:rPr sz="1500" spc="20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сторон</a:t>
            </a:r>
            <a:r>
              <a:rPr sz="1500" spc="-15" dirty="0">
                <a:latin typeface="Times New Roman"/>
                <a:cs typeface="Times New Roman"/>
              </a:rPr>
              <a:t> речи</a:t>
            </a:r>
            <a:r>
              <a:rPr sz="1500" spc="-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5" dirty="0">
                <a:latin typeface="Times New Roman"/>
                <a:cs typeface="Times New Roman"/>
              </a:rPr>
              <a:t> </a:t>
            </a:r>
            <a:r>
              <a:rPr sz="1500" spc="-15" dirty="0">
                <a:latin typeface="Times New Roman"/>
                <a:cs typeface="Times New Roman"/>
              </a:rPr>
              <a:t>коррекция</a:t>
            </a:r>
            <a:r>
              <a:rPr sz="1500" spc="-2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речевых</a:t>
            </a:r>
            <a:r>
              <a:rPr sz="1500" spc="10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нарушений;</a:t>
            </a:r>
            <a:endParaRPr sz="15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121285" algn="l"/>
              </a:tabLst>
            </a:pPr>
            <a:r>
              <a:rPr sz="1500" spc="-5" dirty="0">
                <a:latin typeface="Times New Roman"/>
                <a:cs typeface="Times New Roman"/>
              </a:rPr>
              <a:t>расширение</a:t>
            </a:r>
            <a:r>
              <a:rPr sz="1500" spc="-20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запаса</a:t>
            </a:r>
            <a:r>
              <a:rPr sz="1500" spc="5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знаний</a:t>
            </a:r>
            <a:r>
              <a:rPr sz="1500" spc="-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-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представлений </a:t>
            </a:r>
            <a:r>
              <a:rPr sz="1500" dirty="0">
                <a:latin typeface="Times New Roman"/>
                <a:cs typeface="Times New Roman"/>
              </a:rPr>
              <a:t>об</a:t>
            </a:r>
            <a:r>
              <a:rPr sz="1500" spc="-10" dirty="0">
                <a:latin typeface="Times New Roman"/>
                <a:cs typeface="Times New Roman"/>
              </a:rPr>
              <a:t> окружающем;</a:t>
            </a:r>
            <a:endParaRPr sz="15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5" dirty="0">
                <a:latin typeface="Times New Roman"/>
                <a:cs typeface="Times New Roman"/>
              </a:rPr>
              <a:t>развитие</a:t>
            </a:r>
            <a:r>
              <a:rPr sz="1500" spc="-30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сенсорных</a:t>
            </a:r>
            <a:r>
              <a:rPr sz="1500" spc="-10" dirty="0">
                <a:latin typeface="Times New Roman"/>
                <a:cs typeface="Times New Roman"/>
              </a:rPr>
              <a:t> функций;</a:t>
            </a:r>
            <a:endParaRPr sz="15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10" dirty="0">
                <a:latin typeface="Times New Roman"/>
                <a:cs typeface="Times New Roman"/>
              </a:rPr>
              <a:t>формирование</a:t>
            </a:r>
            <a:r>
              <a:rPr sz="1500" spc="-5" dirty="0">
                <a:latin typeface="Times New Roman"/>
                <a:cs typeface="Times New Roman"/>
              </a:rPr>
              <a:t> пространственных</a:t>
            </a:r>
            <a:r>
              <a:rPr sz="1500" spc="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10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временных</a:t>
            </a:r>
            <a:r>
              <a:rPr sz="1500" spc="25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представлений, </a:t>
            </a:r>
            <a:r>
              <a:rPr sz="1500" spc="-15" dirty="0">
                <a:latin typeface="Times New Roman"/>
                <a:cs typeface="Times New Roman"/>
              </a:rPr>
              <a:t>коррекция </a:t>
            </a:r>
            <a:r>
              <a:rPr sz="1500" dirty="0">
                <a:latin typeface="Times New Roman"/>
                <a:cs typeface="Times New Roman"/>
              </a:rPr>
              <a:t>их</a:t>
            </a:r>
            <a:r>
              <a:rPr sz="1500" spc="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нарушений.</a:t>
            </a:r>
            <a:endParaRPr sz="15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10" dirty="0">
                <a:latin typeface="Times New Roman"/>
                <a:cs typeface="Times New Roman"/>
              </a:rPr>
              <a:t>формирование</a:t>
            </a:r>
            <a:r>
              <a:rPr sz="1500" spc="-15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элементарных</a:t>
            </a:r>
            <a:r>
              <a:rPr sz="1500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математических</a:t>
            </a:r>
            <a:r>
              <a:rPr sz="1500" spc="-25" dirty="0">
                <a:latin typeface="Times New Roman"/>
                <a:cs typeface="Times New Roman"/>
              </a:rPr>
              <a:t> </a:t>
            </a:r>
            <a:r>
              <a:rPr sz="1500" spc="-5" dirty="0">
                <a:latin typeface="Times New Roman"/>
                <a:cs typeface="Times New Roman"/>
              </a:rPr>
              <a:t>представлений;</a:t>
            </a:r>
            <a:endParaRPr sz="15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500" spc="-20" dirty="0">
                <a:latin typeface="Times New Roman"/>
                <a:cs typeface="Times New Roman"/>
              </a:rPr>
              <a:t>подготовка</a:t>
            </a:r>
            <a:r>
              <a:rPr sz="1500" spc="-5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к</a:t>
            </a:r>
            <a:r>
              <a:rPr sz="1500" spc="-10" dirty="0">
                <a:latin typeface="Times New Roman"/>
                <a:cs typeface="Times New Roman"/>
              </a:rPr>
              <a:t> </a:t>
            </a:r>
            <a:r>
              <a:rPr sz="1500" spc="-20" dirty="0">
                <a:latin typeface="Times New Roman"/>
                <a:cs typeface="Times New Roman"/>
              </a:rPr>
              <a:t>школе.</a:t>
            </a:r>
            <a:endParaRPr sz="15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8393" y="2547810"/>
            <a:ext cx="8323580" cy="906780"/>
            <a:chOff x="458393" y="2547810"/>
            <a:chExt cx="8323580" cy="906780"/>
          </a:xfrm>
        </p:grpSpPr>
        <p:sp>
          <p:nvSpPr>
            <p:cNvPr id="3" name="object 3"/>
            <p:cNvSpPr/>
            <p:nvPr/>
          </p:nvSpPr>
          <p:spPr>
            <a:xfrm>
              <a:off x="479666" y="2569083"/>
              <a:ext cx="8281034" cy="864235"/>
            </a:xfrm>
            <a:custGeom>
              <a:avLst/>
              <a:gdLst/>
              <a:ahLst/>
              <a:cxnLst/>
              <a:rect l="l" t="t" r="r" b="b"/>
              <a:pathLst>
                <a:path w="8281034" h="864235">
                  <a:moveTo>
                    <a:pt x="8136902" y="0"/>
                  </a:moveTo>
                  <a:lnTo>
                    <a:pt x="144018" y="0"/>
                  </a:lnTo>
                  <a:lnTo>
                    <a:pt x="98496" y="7345"/>
                  </a:lnTo>
                  <a:lnTo>
                    <a:pt x="58962" y="27797"/>
                  </a:lnTo>
                  <a:lnTo>
                    <a:pt x="27786" y="58978"/>
                  </a:lnTo>
                  <a:lnTo>
                    <a:pt x="7342" y="98511"/>
                  </a:lnTo>
                  <a:lnTo>
                    <a:pt x="0" y="144017"/>
                  </a:lnTo>
                  <a:lnTo>
                    <a:pt x="0" y="720089"/>
                  </a:lnTo>
                  <a:lnTo>
                    <a:pt x="7342" y="765596"/>
                  </a:lnTo>
                  <a:lnTo>
                    <a:pt x="27786" y="805129"/>
                  </a:lnTo>
                  <a:lnTo>
                    <a:pt x="58962" y="836310"/>
                  </a:lnTo>
                  <a:lnTo>
                    <a:pt x="98496" y="856762"/>
                  </a:lnTo>
                  <a:lnTo>
                    <a:pt x="144018" y="864107"/>
                  </a:lnTo>
                  <a:lnTo>
                    <a:pt x="8136902" y="864107"/>
                  </a:lnTo>
                  <a:lnTo>
                    <a:pt x="8182409" y="856762"/>
                  </a:lnTo>
                  <a:lnTo>
                    <a:pt x="8221941" y="836310"/>
                  </a:lnTo>
                  <a:lnTo>
                    <a:pt x="8253122" y="805129"/>
                  </a:lnTo>
                  <a:lnTo>
                    <a:pt x="8273575" y="765596"/>
                  </a:lnTo>
                  <a:lnTo>
                    <a:pt x="8280920" y="720089"/>
                  </a:lnTo>
                  <a:lnTo>
                    <a:pt x="8280920" y="144017"/>
                  </a:lnTo>
                  <a:lnTo>
                    <a:pt x="8273575" y="98511"/>
                  </a:lnTo>
                  <a:lnTo>
                    <a:pt x="8253122" y="58978"/>
                  </a:lnTo>
                  <a:lnTo>
                    <a:pt x="8221941" y="27797"/>
                  </a:lnTo>
                  <a:lnTo>
                    <a:pt x="8182409" y="7345"/>
                  </a:lnTo>
                  <a:lnTo>
                    <a:pt x="81369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79666" y="2569083"/>
              <a:ext cx="8281034" cy="864235"/>
            </a:xfrm>
            <a:custGeom>
              <a:avLst/>
              <a:gdLst/>
              <a:ahLst/>
              <a:cxnLst/>
              <a:rect l="l" t="t" r="r" b="b"/>
              <a:pathLst>
                <a:path w="8281034" h="864235">
                  <a:moveTo>
                    <a:pt x="0" y="144017"/>
                  </a:moveTo>
                  <a:lnTo>
                    <a:pt x="7342" y="98511"/>
                  </a:lnTo>
                  <a:lnTo>
                    <a:pt x="27786" y="58978"/>
                  </a:lnTo>
                  <a:lnTo>
                    <a:pt x="58962" y="27797"/>
                  </a:lnTo>
                  <a:lnTo>
                    <a:pt x="98496" y="7345"/>
                  </a:lnTo>
                  <a:lnTo>
                    <a:pt x="144018" y="0"/>
                  </a:lnTo>
                  <a:lnTo>
                    <a:pt x="8136902" y="0"/>
                  </a:lnTo>
                  <a:lnTo>
                    <a:pt x="8182409" y="7345"/>
                  </a:lnTo>
                  <a:lnTo>
                    <a:pt x="8221941" y="27797"/>
                  </a:lnTo>
                  <a:lnTo>
                    <a:pt x="8253122" y="58978"/>
                  </a:lnTo>
                  <a:lnTo>
                    <a:pt x="8273575" y="98511"/>
                  </a:lnTo>
                  <a:lnTo>
                    <a:pt x="8280920" y="144017"/>
                  </a:lnTo>
                  <a:lnTo>
                    <a:pt x="8280920" y="720089"/>
                  </a:lnTo>
                  <a:lnTo>
                    <a:pt x="8273575" y="765596"/>
                  </a:lnTo>
                  <a:lnTo>
                    <a:pt x="8253122" y="805129"/>
                  </a:lnTo>
                  <a:lnTo>
                    <a:pt x="8221941" y="836310"/>
                  </a:lnTo>
                  <a:lnTo>
                    <a:pt x="8182409" y="856762"/>
                  </a:lnTo>
                  <a:lnTo>
                    <a:pt x="8136902" y="864107"/>
                  </a:lnTo>
                  <a:lnTo>
                    <a:pt x="144018" y="864107"/>
                  </a:lnTo>
                  <a:lnTo>
                    <a:pt x="98496" y="856762"/>
                  </a:lnTo>
                  <a:lnTo>
                    <a:pt x="58962" y="836310"/>
                  </a:lnTo>
                  <a:lnTo>
                    <a:pt x="27786" y="805129"/>
                  </a:lnTo>
                  <a:lnTo>
                    <a:pt x="7342" y="765596"/>
                  </a:lnTo>
                  <a:lnTo>
                    <a:pt x="0" y="720089"/>
                  </a:lnTo>
                  <a:lnTo>
                    <a:pt x="0" y="144017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889508" y="2617088"/>
            <a:ext cx="745934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3175" algn="ctr">
              <a:lnSpc>
                <a:spcPct val="100000"/>
              </a:lnSpc>
              <a:spcBef>
                <a:spcPts val="95"/>
              </a:spcBef>
            </a:pPr>
            <a:r>
              <a:rPr sz="1600" b="1" spc="-25" dirty="0">
                <a:solidFill>
                  <a:srgbClr val="000009"/>
                </a:solidFill>
                <a:latin typeface="Times New Roman"/>
                <a:cs typeface="Times New Roman"/>
              </a:rPr>
              <a:t>Необходимо</a:t>
            </a:r>
            <a:r>
              <a:rPr sz="1600" b="1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обеспечить</a:t>
            </a:r>
            <a:r>
              <a:rPr sz="1600" b="1" spc="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комплексное</a:t>
            </a:r>
            <a:r>
              <a:rPr sz="1600" b="1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психолого-педагогическое</a:t>
            </a:r>
            <a:r>
              <a:rPr sz="1600" b="1" spc="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сопровождение </a:t>
            </a:r>
            <a:r>
              <a:rPr sz="16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ребенка</a:t>
            </a:r>
            <a:r>
              <a:rPr sz="1600" b="1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с</a:t>
            </a:r>
            <a:r>
              <a:rPr sz="1600" b="1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двигательной</a:t>
            </a:r>
            <a:r>
              <a:rPr sz="1600" b="1" spc="4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патологией</a:t>
            </a:r>
            <a:r>
              <a:rPr sz="1600" b="1" spc="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на</a:t>
            </a:r>
            <a:r>
              <a:rPr sz="1600" b="1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протяжении</a:t>
            </a:r>
            <a:r>
              <a:rPr sz="1600" b="1" spc="5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всего</a:t>
            </a:r>
            <a:r>
              <a:rPr sz="1600" b="1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периода</a:t>
            </a:r>
            <a:r>
              <a:rPr sz="1600" b="1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20" dirty="0">
                <a:solidFill>
                  <a:srgbClr val="000009"/>
                </a:solidFill>
                <a:latin typeface="Times New Roman"/>
                <a:cs typeface="Times New Roman"/>
              </a:rPr>
              <a:t>его</a:t>
            </a:r>
            <a:r>
              <a:rPr sz="1600" b="1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обучения</a:t>
            </a:r>
            <a:r>
              <a:rPr sz="1600" b="1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в </a:t>
            </a:r>
            <a:r>
              <a:rPr sz="1600" b="1" spc="-38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образовательной </a:t>
            </a:r>
            <a:r>
              <a:rPr sz="16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организации.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13981" y="680021"/>
            <a:ext cx="3418840" cy="1410970"/>
            <a:chOff x="813981" y="680021"/>
            <a:chExt cx="3418840" cy="1410970"/>
          </a:xfrm>
        </p:grpSpPr>
        <p:sp>
          <p:nvSpPr>
            <p:cNvPr id="7" name="object 7"/>
            <p:cNvSpPr/>
            <p:nvPr/>
          </p:nvSpPr>
          <p:spPr>
            <a:xfrm>
              <a:off x="835253" y="701293"/>
              <a:ext cx="3376295" cy="1368425"/>
            </a:xfrm>
            <a:custGeom>
              <a:avLst/>
              <a:gdLst/>
              <a:ahLst/>
              <a:cxnLst/>
              <a:rect l="l" t="t" r="r" b="b"/>
              <a:pathLst>
                <a:path w="3376295" h="1368425">
                  <a:moveTo>
                    <a:pt x="3148101" y="0"/>
                  </a:moveTo>
                  <a:lnTo>
                    <a:pt x="228028" y="0"/>
                  </a:lnTo>
                  <a:lnTo>
                    <a:pt x="182073" y="4633"/>
                  </a:lnTo>
                  <a:lnTo>
                    <a:pt x="139270" y="17920"/>
                  </a:lnTo>
                  <a:lnTo>
                    <a:pt x="100537" y="38944"/>
                  </a:lnTo>
                  <a:lnTo>
                    <a:pt x="66789" y="66786"/>
                  </a:lnTo>
                  <a:lnTo>
                    <a:pt x="38944" y="100527"/>
                  </a:lnTo>
                  <a:lnTo>
                    <a:pt x="17920" y="139249"/>
                  </a:lnTo>
                  <a:lnTo>
                    <a:pt x="4632" y="182034"/>
                  </a:lnTo>
                  <a:lnTo>
                    <a:pt x="0" y="227964"/>
                  </a:lnTo>
                  <a:lnTo>
                    <a:pt x="0" y="1140078"/>
                  </a:lnTo>
                  <a:lnTo>
                    <a:pt x="4632" y="1186051"/>
                  </a:lnTo>
                  <a:lnTo>
                    <a:pt x="17920" y="1228867"/>
                  </a:lnTo>
                  <a:lnTo>
                    <a:pt x="38944" y="1267612"/>
                  </a:lnTo>
                  <a:lnTo>
                    <a:pt x="66789" y="1301368"/>
                  </a:lnTo>
                  <a:lnTo>
                    <a:pt x="100537" y="1329219"/>
                  </a:lnTo>
                  <a:lnTo>
                    <a:pt x="139270" y="1350248"/>
                  </a:lnTo>
                  <a:lnTo>
                    <a:pt x="182073" y="1363537"/>
                  </a:lnTo>
                  <a:lnTo>
                    <a:pt x="228028" y="1368170"/>
                  </a:lnTo>
                  <a:lnTo>
                    <a:pt x="3148101" y="1368170"/>
                  </a:lnTo>
                  <a:lnTo>
                    <a:pt x="3194073" y="1363537"/>
                  </a:lnTo>
                  <a:lnTo>
                    <a:pt x="3236890" y="1350248"/>
                  </a:lnTo>
                  <a:lnTo>
                    <a:pt x="3275635" y="1329219"/>
                  </a:lnTo>
                  <a:lnTo>
                    <a:pt x="3309391" y="1301369"/>
                  </a:lnTo>
                  <a:lnTo>
                    <a:pt x="3337242" y="1267612"/>
                  </a:lnTo>
                  <a:lnTo>
                    <a:pt x="3358270" y="1228867"/>
                  </a:lnTo>
                  <a:lnTo>
                    <a:pt x="3371559" y="1186051"/>
                  </a:lnTo>
                  <a:lnTo>
                    <a:pt x="3376193" y="1140078"/>
                  </a:lnTo>
                  <a:lnTo>
                    <a:pt x="3376193" y="227964"/>
                  </a:lnTo>
                  <a:lnTo>
                    <a:pt x="3371559" y="182034"/>
                  </a:lnTo>
                  <a:lnTo>
                    <a:pt x="3358270" y="139249"/>
                  </a:lnTo>
                  <a:lnTo>
                    <a:pt x="3337242" y="100527"/>
                  </a:lnTo>
                  <a:lnTo>
                    <a:pt x="3309391" y="66786"/>
                  </a:lnTo>
                  <a:lnTo>
                    <a:pt x="3275635" y="38944"/>
                  </a:lnTo>
                  <a:lnTo>
                    <a:pt x="3236890" y="17920"/>
                  </a:lnTo>
                  <a:lnTo>
                    <a:pt x="3194073" y="4633"/>
                  </a:lnTo>
                  <a:lnTo>
                    <a:pt x="3148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35253" y="701293"/>
              <a:ext cx="3376295" cy="1368425"/>
            </a:xfrm>
            <a:custGeom>
              <a:avLst/>
              <a:gdLst/>
              <a:ahLst/>
              <a:cxnLst/>
              <a:rect l="l" t="t" r="r" b="b"/>
              <a:pathLst>
                <a:path w="3376295" h="1368425">
                  <a:moveTo>
                    <a:pt x="0" y="227964"/>
                  </a:moveTo>
                  <a:lnTo>
                    <a:pt x="4632" y="182034"/>
                  </a:lnTo>
                  <a:lnTo>
                    <a:pt x="17920" y="139249"/>
                  </a:lnTo>
                  <a:lnTo>
                    <a:pt x="38944" y="100527"/>
                  </a:lnTo>
                  <a:lnTo>
                    <a:pt x="66789" y="66786"/>
                  </a:lnTo>
                  <a:lnTo>
                    <a:pt x="100537" y="38944"/>
                  </a:lnTo>
                  <a:lnTo>
                    <a:pt x="139270" y="17920"/>
                  </a:lnTo>
                  <a:lnTo>
                    <a:pt x="182073" y="4633"/>
                  </a:lnTo>
                  <a:lnTo>
                    <a:pt x="228028" y="0"/>
                  </a:lnTo>
                  <a:lnTo>
                    <a:pt x="3148101" y="0"/>
                  </a:lnTo>
                  <a:lnTo>
                    <a:pt x="3194073" y="4633"/>
                  </a:lnTo>
                  <a:lnTo>
                    <a:pt x="3236890" y="17920"/>
                  </a:lnTo>
                  <a:lnTo>
                    <a:pt x="3275635" y="38944"/>
                  </a:lnTo>
                  <a:lnTo>
                    <a:pt x="3309391" y="66786"/>
                  </a:lnTo>
                  <a:lnTo>
                    <a:pt x="3337242" y="100527"/>
                  </a:lnTo>
                  <a:lnTo>
                    <a:pt x="3358270" y="139249"/>
                  </a:lnTo>
                  <a:lnTo>
                    <a:pt x="3371559" y="182034"/>
                  </a:lnTo>
                  <a:lnTo>
                    <a:pt x="3376193" y="227964"/>
                  </a:lnTo>
                  <a:lnTo>
                    <a:pt x="3376193" y="1140078"/>
                  </a:lnTo>
                  <a:lnTo>
                    <a:pt x="3371559" y="1186051"/>
                  </a:lnTo>
                  <a:lnTo>
                    <a:pt x="3358270" y="1228867"/>
                  </a:lnTo>
                  <a:lnTo>
                    <a:pt x="3337242" y="1267612"/>
                  </a:lnTo>
                  <a:lnTo>
                    <a:pt x="3309391" y="1301369"/>
                  </a:lnTo>
                  <a:lnTo>
                    <a:pt x="3275635" y="1329219"/>
                  </a:lnTo>
                  <a:lnTo>
                    <a:pt x="3236890" y="1350248"/>
                  </a:lnTo>
                  <a:lnTo>
                    <a:pt x="3194073" y="1363537"/>
                  </a:lnTo>
                  <a:lnTo>
                    <a:pt x="3148101" y="1368170"/>
                  </a:lnTo>
                  <a:lnTo>
                    <a:pt x="228028" y="1368170"/>
                  </a:lnTo>
                  <a:lnTo>
                    <a:pt x="182073" y="1363537"/>
                  </a:lnTo>
                  <a:lnTo>
                    <a:pt x="139270" y="1350248"/>
                  </a:lnTo>
                  <a:lnTo>
                    <a:pt x="100537" y="1329219"/>
                  </a:lnTo>
                  <a:lnTo>
                    <a:pt x="66789" y="1301368"/>
                  </a:lnTo>
                  <a:lnTo>
                    <a:pt x="38944" y="1267612"/>
                  </a:lnTo>
                  <a:lnTo>
                    <a:pt x="17920" y="1228867"/>
                  </a:lnTo>
                  <a:lnTo>
                    <a:pt x="4632" y="1186051"/>
                  </a:lnTo>
                  <a:lnTo>
                    <a:pt x="0" y="1140078"/>
                  </a:lnTo>
                  <a:lnTo>
                    <a:pt x="0" y="227964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991920" y="879093"/>
            <a:ext cx="306387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Предусмотреть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наличие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в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штатном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расписании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специалистов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психолого-педагогического</a:t>
            </a:r>
            <a:endParaRPr sz="16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1600" spc="-10" dirty="0">
                <a:latin typeface="Times New Roman"/>
                <a:cs typeface="Times New Roman"/>
              </a:rPr>
              <a:t>сопровождения</a:t>
            </a:r>
            <a:r>
              <a:rPr sz="1600" spc="-5" dirty="0">
                <a:latin typeface="Times New Roman"/>
                <a:cs typeface="Times New Roman"/>
              </a:rPr>
              <a:t> для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детей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НОДА.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5225732" y="3614610"/>
            <a:ext cx="3571240" cy="1410970"/>
            <a:chOff x="5225732" y="3614610"/>
            <a:chExt cx="3571240" cy="1410970"/>
          </a:xfrm>
        </p:grpSpPr>
        <p:sp>
          <p:nvSpPr>
            <p:cNvPr id="11" name="object 11"/>
            <p:cNvSpPr/>
            <p:nvPr/>
          </p:nvSpPr>
          <p:spPr>
            <a:xfrm>
              <a:off x="5247005" y="3635882"/>
              <a:ext cx="3528695" cy="1368425"/>
            </a:xfrm>
            <a:custGeom>
              <a:avLst/>
              <a:gdLst/>
              <a:ahLst/>
              <a:cxnLst/>
              <a:rect l="l" t="t" r="r" b="b"/>
              <a:pathLst>
                <a:path w="3528695" h="1368425">
                  <a:moveTo>
                    <a:pt x="3300349" y="0"/>
                  </a:moveTo>
                  <a:lnTo>
                    <a:pt x="227965" y="0"/>
                  </a:lnTo>
                  <a:lnTo>
                    <a:pt x="182034" y="4633"/>
                  </a:lnTo>
                  <a:lnTo>
                    <a:pt x="139249" y="17920"/>
                  </a:lnTo>
                  <a:lnTo>
                    <a:pt x="100527" y="38944"/>
                  </a:lnTo>
                  <a:lnTo>
                    <a:pt x="66786" y="66786"/>
                  </a:lnTo>
                  <a:lnTo>
                    <a:pt x="38944" y="100527"/>
                  </a:lnTo>
                  <a:lnTo>
                    <a:pt x="17920" y="139249"/>
                  </a:lnTo>
                  <a:lnTo>
                    <a:pt x="4633" y="182034"/>
                  </a:lnTo>
                  <a:lnTo>
                    <a:pt x="0" y="227965"/>
                  </a:lnTo>
                  <a:lnTo>
                    <a:pt x="0" y="1140079"/>
                  </a:lnTo>
                  <a:lnTo>
                    <a:pt x="4633" y="1186051"/>
                  </a:lnTo>
                  <a:lnTo>
                    <a:pt x="17920" y="1228867"/>
                  </a:lnTo>
                  <a:lnTo>
                    <a:pt x="38944" y="1267612"/>
                  </a:lnTo>
                  <a:lnTo>
                    <a:pt x="66786" y="1301369"/>
                  </a:lnTo>
                  <a:lnTo>
                    <a:pt x="100527" y="1329219"/>
                  </a:lnTo>
                  <a:lnTo>
                    <a:pt x="139249" y="1350248"/>
                  </a:lnTo>
                  <a:lnTo>
                    <a:pt x="182034" y="1363537"/>
                  </a:lnTo>
                  <a:lnTo>
                    <a:pt x="227965" y="1368171"/>
                  </a:lnTo>
                  <a:lnTo>
                    <a:pt x="3300349" y="1368171"/>
                  </a:lnTo>
                  <a:lnTo>
                    <a:pt x="3346321" y="1363537"/>
                  </a:lnTo>
                  <a:lnTo>
                    <a:pt x="3389137" y="1350248"/>
                  </a:lnTo>
                  <a:lnTo>
                    <a:pt x="3427882" y="1329219"/>
                  </a:lnTo>
                  <a:lnTo>
                    <a:pt x="3461639" y="1301369"/>
                  </a:lnTo>
                  <a:lnTo>
                    <a:pt x="3489489" y="1267612"/>
                  </a:lnTo>
                  <a:lnTo>
                    <a:pt x="3510518" y="1228867"/>
                  </a:lnTo>
                  <a:lnTo>
                    <a:pt x="3523807" y="1186051"/>
                  </a:lnTo>
                  <a:lnTo>
                    <a:pt x="3528441" y="1140079"/>
                  </a:lnTo>
                  <a:lnTo>
                    <a:pt x="3528441" y="227965"/>
                  </a:lnTo>
                  <a:lnTo>
                    <a:pt x="3523807" y="182034"/>
                  </a:lnTo>
                  <a:lnTo>
                    <a:pt x="3510518" y="139249"/>
                  </a:lnTo>
                  <a:lnTo>
                    <a:pt x="3489489" y="100527"/>
                  </a:lnTo>
                  <a:lnTo>
                    <a:pt x="3461639" y="66786"/>
                  </a:lnTo>
                  <a:lnTo>
                    <a:pt x="3427882" y="38944"/>
                  </a:lnTo>
                  <a:lnTo>
                    <a:pt x="3389137" y="17920"/>
                  </a:lnTo>
                  <a:lnTo>
                    <a:pt x="3346321" y="4633"/>
                  </a:lnTo>
                  <a:lnTo>
                    <a:pt x="33003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247005" y="3635882"/>
              <a:ext cx="3528695" cy="1368425"/>
            </a:xfrm>
            <a:custGeom>
              <a:avLst/>
              <a:gdLst/>
              <a:ahLst/>
              <a:cxnLst/>
              <a:rect l="l" t="t" r="r" b="b"/>
              <a:pathLst>
                <a:path w="3528695" h="1368425">
                  <a:moveTo>
                    <a:pt x="0" y="227965"/>
                  </a:moveTo>
                  <a:lnTo>
                    <a:pt x="4633" y="182034"/>
                  </a:lnTo>
                  <a:lnTo>
                    <a:pt x="17920" y="139249"/>
                  </a:lnTo>
                  <a:lnTo>
                    <a:pt x="38944" y="100527"/>
                  </a:lnTo>
                  <a:lnTo>
                    <a:pt x="66786" y="66786"/>
                  </a:lnTo>
                  <a:lnTo>
                    <a:pt x="100527" y="38944"/>
                  </a:lnTo>
                  <a:lnTo>
                    <a:pt x="139249" y="17920"/>
                  </a:lnTo>
                  <a:lnTo>
                    <a:pt x="182034" y="4633"/>
                  </a:lnTo>
                  <a:lnTo>
                    <a:pt x="227965" y="0"/>
                  </a:lnTo>
                  <a:lnTo>
                    <a:pt x="3300349" y="0"/>
                  </a:lnTo>
                  <a:lnTo>
                    <a:pt x="3346321" y="4633"/>
                  </a:lnTo>
                  <a:lnTo>
                    <a:pt x="3389137" y="17920"/>
                  </a:lnTo>
                  <a:lnTo>
                    <a:pt x="3427882" y="38944"/>
                  </a:lnTo>
                  <a:lnTo>
                    <a:pt x="3461639" y="66786"/>
                  </a:lnTo>
                  <a:lnTo>
                    <a:pt x="3489489" y="100527"/>
                  </a:lnTo>
                  <a:lnTo>
                    <a:pt x="3510518" y="139249"/>
                  </a:lnTo>
                  <a:lnTo>
                    <a:pt x="3523807" y="182034"/>
                  </a:lnTo>
                  <a:lnTo>
                    <a:pt x="3528441" y="227965"/>
                  </a:lnTo>
                  <a:lnTo>
                    <a:pt x="3528441" y="1140079"/>
                  </a:lnTo>
                  <a:lnTo>
                    <a:pt x="3523807" y="1186051"/>
                  </a:lnTo>
                  <a:lnTo>
                    <a:pt x="3510518" y="1228867"/>
                  </a:lnTo>
                  <a:lnTo>
                    <a:pt x="3489489" y="1267612"/>
                  </a:lnTo>
                  <a:lnTo>
                    <a:pt x="3461639" y="1301369"/>
                  </a:lnTo>
                  <a:lnTo>
                    <a:pt x="3427882" y="1329219"/>
                  </a:lnTo>
                  <a:lnTo>
                    <a:pt x="3389137" y="1350248"/>
                  </a:lnTo>
                  <a:lnTo>
                    <a:pt x="3346321" y="1363537"/>
                  </a:lnTo>
                  <a:lnTo>
                    <a:pt x="3300349" y="1368171"/>
                  </a:lnTo>
                  <a:lnTo>
                    <a:pt x="227965" y="1368171"/>
                  </a:lnTo>
                  <a:lnTo>
                    <a:pt x="182034" y="1363537"/>
                  </a:lnTo>
                  <a:lnTo>
                    <a:pt x="139249" y="1350248"/>
                  </a:lnTo>
                  <a:lnTo>
                    <a:pt x="100527" y="1329219"/>
                  </a:lnTo>
                  <a:lnTo>
                    <a:pt x="66786" y="1301369"/>
                  </a:lnTo>
                  <a:lnTo>
                    <a:pt x="38944" y="1267612"/>
                  </a:lnTo>
                  <a:lnTo>
                    <a:pt x="17920" y="1228867"/>
                  </a:lnTo>
                  <a:lnTo>
                    <a:pt x="4633" y="1186051"/>
                  </a:lnTo>
                  <a:lnTo>
                    <a:pt x="0" y="1140079"/>
                  </a:lnTo>
                  <a:lnTo>
                    <a:pt x="0" y="227965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430139" y="3692397"/>
            <a:ext cx="316547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Times New Roman"/>
                <a:cs typeface="Times New Roman"/>
              </a:rPr>
              <a:t>Организовать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деятельность</a:t>
            </a:r>
            <a:endParaRPr sz="1600">
              <a:latin typeface="Times New Roman"/>
              <a:cs typeface="Times New Roman"/>
            </a:endParaRPr>
          </a:p>
          <a:p>
            <a:pPr marL="12065" marR="5080" indent="-1270" algn="ctr">
              <a:lnSpc>
                <a:spcPct val="100000"/>
              </a:lnSpc>
            </a:pPr>
            <a:r>
              <a:rPr sz="1600" spc="-5" dirty="0">
                <a:latin typeface="Times New Roman"/>
                <a:cs typeface="Times New Roman"/>
              </a:rPr>
              <a:t>специалистов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в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форме </a:t>
            </a:r>
            <a:r>
              <a:rPr sz="1600" spc="-20" dirty="0">
                <a:latin typeface="Times New Roman"/>
                <a:cs typeface="Times New Roman"/>
              </a:rPr>
              <a:t>консилиума 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для </a:t>
            </a:r>
            <a:r>
              <a:rPr sz="1600" spc="-10" dirty="0">
                <a:latin typeface="Times New Roman"/>
                <a:cs typeface="Times New Roman"/>
              </a:rPr>
              <a:t>выявления,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обследования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детей,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разработку</a:t>
            </a:r>
            <a:r>
              <a:rPr sz="1600" spc="-10" dirty="0">
                <a:latin typeface="Times New Roman"/>
                <a:cs typeface="Times New Roman"/>
              </a:rPr>
              <a:t> индивидуального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600" spc="-10" dirty="0">
                <a:latin typeface="Times New Roman"/>
                <a:cs typeface="Times New Roman"/>
              </a:rPr>
              <a:t>образовательной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программы.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99744" y="3614610"/>
            <a:ext cx="3418840" cy="1410970"/>
            <a:chOff x="499744" y="3614610"/>
            <a:chExt cx="3418840" cy="1410970"/>
          </a:xfrm>
        </p:grpSpPr>
        <p:sp>
          <p:nvSpPr>
            <p:cNvPr id="15" name="object 15"/>
            <p:cNvSpPr/>
            <p:nvPr/>
          </p:nvSpPr>
          <p:spPr>
            <a:xfrm>
              <a:off x="521017" y="3635882"/>
              <a:ext cx="3376295" cy="1368425"/>
            </a:xfrm>
            <a:custGeom>
              <a:avLst/>
              <a:gdLst/>
              <a:ahLst/>
              <a:cxnLst/>
              <a:rect l="l" t="t" r="r" b="b"/>
              <a:pathLst>
                <a:path w="3376295" h="1368425">
                  <a:moveTo>
                    <a:pt x="3148139" y="0"/>
                  </a:moveTo>
                  <a:lnTo>
                    <a:pt x="228028" y="0"/>
                  </a:lnTo>
                  <a:lnTo>
                    <a:pt x="182073" y="4633"/>
                  </a:lnTo>
                  <a:lnTo>
                    <a:pt x="139270" y="17920"/>
                  </a:lnTo>
                  <a:lnTo>
                    <a:pt x="100537" y="38944"/>
                  </a:lnTo>
                  <a:lnTo>
                    <a:pt x="66789" y="66786"/>
                  </a:lnTo>
                  <a:lnTo>
                    <a:pt x="38944" y="100527"/>
                  </a:lnTo>
                  <a:lnTo>
                    <a:pt x="17920" y="139249"/>
                  </a:lnTo>
                  <a:lnTo>
                    <a:pt x="4632" y="182034"/>
                  </a:lnTo>
                  <a:lnTo>
                    <a:pt x="0" y="227965"/>
                  </a:lnTo>
                  <a:lnTo>
                    <a:pt x="0" y="1140079"/>
                  </a:lnTo>
                  <a:lnTo>
                    <a:pt x="4632" y="1186051"/>
                  </a:lnTo>
                  <a:lnTo>
                    <a:pt x="17920" y="1228867"/>
                  </a:lnTo>
                  <a:lnTo>
                    <a:pt x="38944" y="1267612"/>
                  </a:lnTo>
                  <a:lnTo>
                    <a:pt x="66789" y="1301369"/>
                  </a:lnTo>
                  <a:lnTo>
                    <a:pt x="100537" y="1329219"/>
                  </a:lnTo>
                  <a:lnTo>
                    <a:pt x="139270" y="1350248"/>
                  </a:lnTo>
                  <a:lnTo>
                    <a:pt x="182073" y="1363537"/>
                  </a:lnTo>
                  <a:lnTo>
                    <a:pt x="228028" y="1368171"/>
                  </a:lnTo>
                  <a:lnTo>
                    <a:pt x="3148139" y="1368171"/>
                  </a:lnTo>
                  <a:lnTo>
                    <a:pt x="3194111" y="1363537"/>
                  </a:lnTo>
                  <a:lnTo>
                    <a:pt x="3236928" y="1350248"/>
                  </a:lnTo>
                  <a:lnTo>
                    <a:pt x="3275673" y="1329219"/>
                  </a:lnTo>
                  <a:lnTo>
                    <a:pt x="3309429" y="1301369"/>
                  </a:lnTo>
                  <a:lnTo>
                    <a:pt x="3337280" y="1267612"/>
                  </a:lnTo>
                  <a:lnTo>
                    <a:pt x="3358308" y="1228867"/>
                  </a:lnTo>
                  <a:lnTo>
                    <a:pt x="3371597" y="1186051"/>
                  </a:lnTo>
                  <a:lnTo>
                    <a:pt x="3376231" y="1140079"/>
                  </a:lnTo>
                  <a:lnTo>
                    <a:pt x="3376231" y="227965"/>
                  </a:lnTo>
                  <a:lnTo>
                    <a:pt x="3371597" y="182034"/>
                  </a:lnTo>
                  <a:lnTo>
                    <a:pt x="3358308" y="139249"/>
                  </a:lnTo>
                  <a:lnTo>
                    <a:pt x="3337280" y="100527"/>
                  </a:lnTo>
                  <a:lnTo>
                    <a:pt x="3309429" y="66786"/>
                  </a:lnTo>
                  <a:lnTo>
                    <a:pt x="3275673" y="38944"/>
                  </a:lnTo>
                  <a:lnTo>
                    <a:pt x="3236928" y="17920"/>
                  </a:lnTo>
                  <a:lnTo>
                    <a:pt x="3194111" y="4633"/>
                  </a:lnTo>
                  <a:lnTo>
                    <a:pt x="31481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21017" y="3635882"/>
              <a:ext cx="3376295" cy="1368425"/>
            </a:xfrm>
            <a:custGeom>
              <a:avLst/>
              <a:gdLst/>
              <a:ahLst/>
              <a:cxnLst/>
              <a:rect l="l" t="t" r="r" b="b"/>
              <a:pathLst>
                <a:path w="3376295" h="1368425">
                  <a:moveTo>
                    <a:pt x="0" y="227965"/>
                  </a:moveTo>
                  <a:lnTo>
                    <a:pt x="4632" y="182034"/>
                  </a:lnTo>
                  <a:lnTo>
                    <a:pt x="17920" y="139249"/>
                  </a:lnTo>
                  <a:lnTo>
                    <a:pt x="38944" y="100527"/>
                  </a:lnTo>
                  <a:lnTo>
                    <a:pt x="66789" y="66786"/>
                  </a:lnTo>
                  <a:lnTo>
                    <a:pt x="100537" y="38944"/>
                  </a:lnTo>
                  <a:lnTo>
                    <a:pt x="139270" y="17920"/>
                  </a:lnTo>
                  <a:lnTo>
                    <a:pt x="182073" y="4633"/>
                  </a:lnTo>
                  <a:lnTo>
                    <a:pt x="228028" y="0"/>
                  </a:lnTo>
                  <a:lnTo>
                    <a:pt x="3148139" y="0"/>
                  </a:lnTo>
                  <a:lnTo>
                    <a:pt x="3194111" y="4633"/>
                  </a:lnTo>
                  <a:lnTo>
                    <a:pt x="3236928" y="17920"/>
                  </a:lnTo>
                  <a:lnTo>
                    <a:pt x="3275673" y="38944"/>
                  </a:lnTo>
                  <a:lnTo>
                    <a:pt x="3309429" y="66786"/>
                  </a:lnTo>
                  <a:lnTo>
                    <a:pt x="3337280" y="100527"/>
                  </a:lnTo>
                  <a:lnTo>
                    <a:pt x="3358308" y="139249"/>
                  </a:lnTo>
                  <a:lnTo>
                    <a:pt x="3371597" y="182034"/>
                  </a:lnTo>
                  <a:lnTo>
                    <a:pt x="3376231" y="227965"/>
                  </a:lnTo>
                  <a:lnTo>
                    <a:pt x="3376231" y="1140079"/>
                  </a:lnTo>
                  <a:lnTo>
                    <a:pt x="3371597" y="1186051"/>
                  </a:lnTo>
                  <a:lnTo>
                    <a:pt x="3358308" y="1228867"/>
                  </a:lnTo>
                  <a:lnTo>
                    <a:pt x="3337280" y="1267612"/>
                  </a:lnTo>
                  <a:lnTo>
                    <a:pt x="3309429" y="1301369"/>
                  </a:lnTo>
                  <a:lnTo>
                    <a:pt x="3275673" y="1329219"/>
                  </a:lnTo>
                  <a:lnTo>
                    <a:pt x="3236928" y="1350248"/>
                  </a:lnTo>
                  <a:lnTo>
                    <a:pt x="3194111" y="1363537"/>
                  </a:lnTo>
                  <a:lnTo>
                    <a:pt x="3148139" y="1368171"/>
                  </a:lnTo>
                  <a:lnTo>
                    <a:pt x="228028" y="1368171"/>
                  </a:lnTo>
                  <a:lnTo>
                    <a:pt x="182073" y="1363537"/>
                  </a:lnTo>
                  <a:lnTo>
                    <a:pt x="139270" y="1350248"/>
                  </a:lnTo>
                  <a:lnTo>
                    <a:pt x="100537" y="1329219"/>
                  </a:lnTo>
                  <a:lnTo>
                    <a:pt x="66789" y="1301369"/>
                  </a:lnTo>
                  <a:lnTo>
                    <a:pt x="38944" y="1267612"/>
                  </a:lnTo>
                  <a:lnTo>
                    <a:pt x="17920" y="1228867"/>
                  </a:lnTo>
                  <a:lnTo>
                    <a:pt x="4632" y="1186051"/>
                  </a:lnTo>
                  <a:lnTo>
                    <a:pt x="0" y="1140079"/>
                  </a:lnTo>
                  <a:lnTo>
                    <a:pt x="0" y="227965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861771" y="3814317"/>
            <a:ext cx="269367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Times New Roman"/>
                <a:cs typeface="Times New Roman"/>
              </a:rPr>
              <a:t>Организовать </a:t>
            </a:r>
            <a:r>
              <a:rPr sz="1600" spc="-5" dirty="0">
                <a:latin typeface="Times New Roman"/>
                <a:cs typeface="Times New Roman"/>
              </a:rPr>
              <a:t>в соответствии с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разработанной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программой</a:t>
            </a:r>
            <a:endParaRPr sz="1600">
              <a:latin typeface="Times New Roman"/>
              <a:cs typeface="Times New Roman"/>
            </a:endParaRPr>
          </a:p>
          <a:p>
            <a:pPr marL="209550" marR="201295" algn="ctr">
              <a:lnSpc>
                <a:spcPct val="100000"/>
              </a:lnSpc>
            </a:pPr>
            <a:r>
              <a:rPr sz="1600" spc="-10" dirty="0">
                <a:latin typeface="Times New Roman"/>
                <a:cs typeface="Times New Roman"/>
              </a:rPr>
              <a:t>сопровождения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указанной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категории</a:t>
            </a:r>
            <a:r>
              <a:rPr sz="1600" spc="-5" dirty="0">
                <a:latin typeface="Times New Roman"/>
                <a:cs typeface="Times New Roman"/>
              </a:rPr>
              <a:t> детей.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5062410" y="680021"/>
            <a:ext cx="3418840" cy="1410970"/>
            <a:chOff x="5062410" y="680021"/>
            <a:chExt cx="3418840" cy="1410970"/>
          </a:xfrm>
        </p:grpSpPr>
        <p:sp>
          <p:nvSpPr>
            <p:cNvPr id="19" name="object 19"/>
            <p:cNvSpPr/>
            <p:nvPr/>
          </p:nvSpPr>
          <p:spPr>
            <a:xfrm>
              <a:off x="5083682" y="701293"/>
              <a:ext cx="3376295" cy="1368425"/>
            </a:xfrm>
            <a:custGeom>
              <a:avLst/>
              <a:gdLst/>
              <a:ahLst/>
              <a:cxnLst/>
              <a:rect l="l" t="t" r="r" b="b"/>
              <a:pathLst>
                <a:path w="3376295" h="1368425">
                  <a:moveTo>
                    <a:pt x="3148202" y="0"/>
                  </a:moveTo>
                  <a:lnTo>
                    <a:pt x="228091" y="0"/>
                  </a:lnTo>
                  <a:lnTo>
                    <a:pt x="182119" y="4633"/>
                  </a:lnTo>
                  <a:lnTo>
                    <a:pt x="139303" y="17920"/>
                  </a:lnTo>
                  <a:lnTo>
                    <a:pt x="100558" y="38944"/>
                  </a:lnTo>
                  <a:lnTo>
                    <a:pt x="66801" y="66786"/>
                  </a:lnTo>
                  <a:lnTo>
                    <a:pt x="38951" y="100527"/>
                  </a:lnTo>
                  <a:lnTo>
                    <a:pt x="17922" y="139249"/>
                  </a:lnTo>
                  <a:lnTo>
                    <a:pt x="4633" y="182034"/>
                  </a:lnTo>
                  <a:lnTo>
                    <a:pt x="0" y="227964"/>
                  </a:lnTo>
                  <a:lnTo>
                    <a:pt x="0" y="1140078"/>
                  </a:lnTo>
                  <a:lnTo>
                    <a:pt x="4633" y="1186051"/>
                  </a:lnTo>
                  <a:lnTo>
                    <a:pt x="17922" y="1228867"/>
                  </a:lnTo>
                  <a:lnTo>
                    <a:pt x="38951" y="1267612"/>
                  </a:lnTo>
                  <a:lnTo>
                    <a:pt x="66801" y="1301368"/>
                  </a:lnTo>
                  <a:lnTo>
                    <a:pt x="100558" y="1329219"/>
                  </a:lnTo>
                  <a:lnTo>
                    <a:pt x="139303" y="1350248"/>
                  </a:lnTo>
                  <a:lnTo>
                    <a:pt x="182119" y="1363537"/>
                  </a:lnTo>
                  <a:lnTo>
                    <a:pt x="228091" y="1368170"/>
                  </a:lnTo>
                  <a:lnTo>
                    <a:pt x="3148202" y="1368170"/>
                  </a:lnTo>
                  <a:lnTo>
                    <a:pt x="3194175" y="1363537"/>
                  </a:lnTo>
                  <a:lnTo>
                    <a:pt x="3236991" y="1350248"/>
                  </a:lnTo>
                  <a:lnTo>
                    <a:pt x="3275736" y="1329219"/>
                  </a:lnTo>
                  <a:lnTo>
                    <a:pt x="3309492" y="1301369"/>
                  </a:lnTo>
                  <a:lnTo>
                    <a:pt x="3337343" y="1267612"/>
                  </a:lnTo>
                  <a:lnTo>
                    <a:pt x="3358372" y="1228867"/>
                  </a:lnTo>
                  <a:lnTo>
                    <a:pt x="3371661" y="1186051"/>
                  </a:lnTo>
                  <a:lnTo>
                    <a:pt x="3376294" y="1140078"/>
                  </a:lnTo>
                  <a:lnTo>
                    <a:pt x="3376294" y="227964"/>
                  </a:lnTo>
                  <a:lnTo>
                    <a:pt x="3371661" y="182034"/>
                  </a:lnTo>
                  <a:lnTo>
                    <a:pt x="3358372" y="139249"/>
                  </a:lnTo>
                  <a:lnTo>
                    <a:pt x="3337343" y="100527"/>
                  </a:lnTo>
                  <a:lnTo>
                    <a:pt x="3309492" y="66786"/>
                  </a:lnTo>
                  <a:lnTo>
                    <a:pt x="3275736" y="38944"/>
                  </a:lnTo>
                  <a:lnTo>
                    <a:pt x="3236991" y="17920"/>
                  </a:lnTo>
                  <a:lnTo>
                    <a:pt x="3194175" y="4633"/>
                  </a:lnTo>
                  <a:lnTo>
                    <a:pt x="31482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083682" y="701293"/>
              <a:ext cx="3376295" cy="1368425"/>
            </a:xfrm>
            <a:custGeom>
              <a:avLst/>
              <a:gdLst/>
              <a:ahLst/>
              <a:cxnLst/>
              <a:rect l="l" t="t" r="r" b="b"/>
              <a:pathLst>
                <a:path w="3376295" h="1368425">
                  <a:moveTo>
                    <a:pt x="0" y="227964"/>
                  </a:moveTo>
                  <a:lnTo>
                    <a:pt x="4633" y="182034"/>
                  </a:lnTo>
                  <a:lnTo>
                    <a:pt x="17922" y="139249"/>
                  </a:lnTo>
                  <a:lnTo>
                    <a:pt x="38951" y="100527"/>
                  </a:lnTo>
                  <a:lnTo>
                    <a:pt x="66801" y="66786"/>
                  </a:lnTo>
                  <a:lnTo>
                    <a:pt x="100558" y="38944"/>
                  </a:lnTo>
                  <a:lnTo>
                    <a:pt x="139303" y="17920"/>
                  </a:lnTo>
                  <a:lnTo>
                    <a:pt x="182119" y="4633"/>
                  </a:lnTo>
                  <a:lnTo>
                    <a:pt x="228091" y="0"/>
                  </a:lnTo>
                  <a:lnTo>
                    <a:pt x="3148202" y="0"/>
                  </a:lnTo>
                  <a:lnTo>
                    <a:pt x="3194175" y="4633"/>
                  </a:lnTo>
                  <a:lnTo>
                    <a:pt x="3236991" y="17920"/>
                  </a:lnTo>
                  <a:lnTo>
                    <a:pt x="3275736" y="38944"/>
                  </a:lnTo>
                  <a:lnTo>
                    <a:pt x="3309492" y="66786"/>
                  </a:lnTo>
                  <a:lnTo>
                    <a:pt x="3337343" y="100527"/>
                  </a:lnTo>
                  <a:lnTo>
                    <a:pt x="3358372" y="139249"/>
                  </a:lnTo>
                  <a:lnTo>
                    <a:pt x="3371661" y="182034"/>
                  </a:lnTo>
                  <a:lnTo>
                    <a:pt x="3376294" y="227964"/>
                  </a:lnTo>
                  <a:lnTo>
                    <a:pt x="3376294" y="1140078"/>
                  </a:lnTo>
                  <a:lnTo>
                    <a:pt x="3371661" y="1186051"/>
                  </a:lnTo>
                  <a:lnTo>
                    <a:pt x="3358372" y="1228867"/>
                  </a:lnTo>
                  <a:lnTo>
                    <a:pt x="3337343" y="1267612"/>
                  </a:lnTo>
                  <a:lnTo>
                    <a:pt x="3309492" y="1301369"/>
                  </a:lnTo>
                  <a:lnTo>
                    <a:pt x="3275736" y="1329219"/>
                  </a:lnTo>
                  <a:lnTo>
                    <a:pt x="3236991" y="1350248"/>
                  </a:lnTo>
                  <a:lnTo>
                    <a:pt x="3194175" y="1363537"/>
                  </a:lnTo>
                  <a:lnTo>
                    <a:pt x="3148202" y="1368170"/>
                  </a:lnTo>
                  <a:lnTo>
                    <a:pt x="228091" y="1368170"/>
                  </a:lnTo>
                  <a:lnTo>
                    <a:pt x="182119" y="1363537"/>
                  </a:lnTo>
                  <a:lnTo>
                    <a:pt x="139303" y="1350248"/>
                  </a:lnTo>
                  <a:lnTo>
                    <a:pt x="100558" y="1329219"/>
                  </a:lnTo>
                  <a:lnTo>
                    <a:pt x="66801" y="1301368"/>
                  </a:lnTo>
                  <a:lnTo>
                    <a:pt x="38951" y="1267612"/>
                  </a:lnTo>
                  <a:lnTo>
                    <a:pt x="17922" y="1228867"/>
                  </a:lnTo>
                  <a:lnTo>
                    <a:pt x="4633" y="1186051"/>
                  </a:lnTo>
                  <a:lnTo>
                    <a:pt x="0" y="1140078"/>
                  </a:lnTo>
                  <a:lnTo>
                    <a:pt x="0" y="227964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5402326" y="757173"/>
            <a:ext cx="274129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750" marR="152400" indent="-1270" algn="ctr">
              <a:lnSpc>
                <a:spcPct val="100000"/>
              </a:lnSpc>
              <a:spcBef>
                <a:spcPts val="95"/>
              </a:spcBef>
            </a:pPr>
            <a:r>
              <a:rPr sz="1600" spc="-15" dirty="0">
                <a:latin typeface="Times New Roman"/>
                <a:cs typeface="Times New Roman"/>
              </a:rPr>
              <a:t>Привлечь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специалистов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психолого-педагогического </a:t>
            </a:r>
            <a:r>
              <a:rPr sz="1600" spc="-10" dirty="0">
                <a:latin typeface="Times New Roman"/>
                <a:cs typeface="Times New Roman"/>
              </a:rPr>
              <a:t> сопровождения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к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участию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в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600" spc="-5" dirty="0">
                <a:latin typeface="Times New Roman"/>
                <a:cs typeface="Times New Roman"/>
              </a:rPr>
              <a:t>проектировании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и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организации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600" spc="-10" dirty="0">
                <a:latin typeface="Times New Roman"/>
                <a:cs typeface="Times New Roman"/>
              </a:rPr>
              <a:t>образовательного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процесса.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080069" y="5198808"/>
            <a:ext cx="4886325" cy="1085215"/>
            <a:chOff x="2080069" y="5198808"/>
            <a:chExt cx="4886325" cy="1085215"/>
          </a:xfrm>
        </p:grpSpPr>
        <p:sp>
          <p:nvSpPr>
            <p:cNvPr id="23" name="object 23"/>
            <p:cNvSpPr/>
            <p:nvPr/>
          </p:nvSpPr>
          <p:spPr>
            <a:xfrm>
              <a:off x="2101342" y="5220081"/>
              <a:ext cx="4843780" cy="1042669"/>
            </a:xfrm>
            <a:custGeom>
              <a:avLst/>
              <a:gdLst/>
              <a:ahLst/>
              <a:cxnLst/>
              <a:rect l="l" t="t" r="r" b="b"/>
              <a:pathLst>
                <a:path w="4843780" h="1042670">
                  <a:moveTo>
                    <a:pt x="4669662" y="0"/>
                  </a:moveTo>
                  <a:lnTo>
                    <a:pt x="173735" y="0"/>
                  </a:lnTo>
                  <a:lnTo>
                    <a:pt x="127529" y="6201"/>
                  </a:lnTo>
                  <a:lnTo>
                    <a:pt x="86021" y="23706"/>
                  </a:lnTo>
                  <a:lnTo>
                    <a:pt x="50863" y="50863"/>
                  </a:lnTo>
                  <a:lnTo>
                    <a:pt x="23706" y="86021"/>
                  </a:lnTo>
                  <a:lnTo>
                    <a:pt x="6201" y="127529"/>
                  </a:lnTo>
                  <a:lnTo>
                    <a:pt x="0" y="173736"/>
                  </a:lnTo>
                  <a:lnTo>
                    <a:pt x="0" y="868718"/>
                  </a:lnTo>
                  <a:lnTo>
                    <a:pt x="6201" y="914909"/>
                  </a:lnTo>
                  <a:lnTo>
                    <a:pt x="23706" y="956416"/>
                  </a:lnTo>
                  <a:lnTo>
                    <a:pt x="50863" y="991584"/>
                  </a:lnTo>
                  <a:lnTo>
                    <a:pt x="86021" y="1018754"/>
                  </a:lnTo>
                  <a:lnTo>
                    <a:pt x="127529" y="1036272"/>
                  </a:lnTo>
                  <a:lnTo>
                    <a:pt x="173735" y="1042479"/>
                  </a:lnTo>
                  <a:lnTo>
                    <a:pt x="4669662" y="1042479"/>
                  </a:lnTo>
                  <a:lnTo>
                    <a:pt x="4715869" y="1036272"/>
                  </a:lnTo>
                  <a:lnTo>
                    <a:pt x="4757377" y="1018754"/>
                  </a:lnTo>
                  <a:lnTo>
                    <a:pt x="4792535" y="991584"/>
                  </a:lnTo>
                  <a:lnTo>
                    <a:pt x="4819692" y="956416"/>
                  </a:lnTo>
                  <a:lnTo>
                    <a:pt x="4837197" y="914909"/>
                  </a:lnTo>
                  <a:lnTo>
                    <a:pt x="4843399" y="868718"/>
                  </a:lnTo>
                  <a:lnTo>
                    <a:pt x="4843399" y="173736"/>
                  </a:lnTo>
                  <a:lnTo>
                    <a:pt x="4837197" y="127529"/>
                  </a:lnTo>
                  <a:lnTo>
                    <a:pt x="4819692" y="86021"/>
                  </a:lnTo>
                  <a:lnTo>
                    <a:pt x="4792535" y="50863"/>
                  </a:lnTo>
                  <a:lnTo>
                    <a:pt x="4757377" y="23706"/>
                  </a:lnTo>
                  <a:lnTo>
                    <a:pt x="4715869" y="6201"/>
                  </a:lnTo>
                  <a:lnTo>
                    <a:pt x="46696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101342" y="5220081"/>
              <a:ext cx="4843780" cy="1042669"/>
            </a:xfrm>
            <a:custGeom>
              <a:avLst/>
              <a:gdLst/>
              <a:ahLst/>
              <a:cxnLst/>
              <a:rect l="l" t="t" r="r" b="b"/>
              <a:pathLst>
                <a:path w="4843780" h="1042670">
                  <a:moveTo>
                    <a:pt x="0" y="173736"/>
                  </a:moveTo>
                  <a:lnTo>
                    <a:pt x="6201" y="127529"/>
                  </a:lnTo>
                  <a:lnTo>
                    <a:pt x="23706" y="86021"/>
                  </a:lnTo>
                  <a:lnTo>
                    <a:pt x="50863" y="50863"/>
                  </a:lnTo>
                  <a:lnTo>
                    <a:pt x="86021" y="23706"/>
                  </a:lnTo>
                  <a:lnTo>
                    <a:pt x="127529" y="6201"/>
                  </a:lnTo>
                  <a:lnTo>
                    <a:pt x="173735" y="0"/>
                  </a:lnTo>
                  <a:lnTo>
                    <a:pt x="4669662" y="0"/>
                  </a:lnTo>
                  <a:lnTo>
                    <a:pt x="4715869" y="6201"/>
                  </a:lnTo>
                  <a:lnTo>
                    <a:pt x="4757377" y="23706"/>
                  </a:lnTo>
                  <a:lnTo>
                    <a:pt x="4792535" y="50863"/>
                  </a:lnTo>
                  <a:lnTo>
                    <a:pt x="4819692" y="86021"/>
                  </a:lnTo>
                  <a:lnTo>
                    <a:pt x="4837197" y="127529"/>
                  </a:lnTo>
                  <a:lnTo>
                    <a:pt x="4843399" y="173736"/>
                  </a:lnTo>
                  <a:lnTo>
                    <a:pt x="4843399" y="868718"/>
                  </a:lnTo>
                  <a:lnTo>
                    <a:pt x="4837197" y="914909"/>
                  </a:lnTo>
                  <a:lnTo>
                    <a:pt x="4819692" y="956416"/>
                  </a:lnTo>
                  <a:lnTo>
                    <a:pt x="4792535" y="991584"/>
                  </a:lnTo>
                  <a:lnTo>
                    <a:pt x="4757377" y="1018754"/>
                  </a:lnTo>
                  <a:lnTo>
                    <a:pt x="4715869" y="1036272"/>
                  </a:lnTo>
                  <a:lnTo>
                    <a:pt x="4669662" y="1042479"/>
                  </a:lnTo>
                  <a:lnTo>
                    <a:pt x="173735" y="1042479"/>
                  </a:lnTo>
                  <a:lnTo>
                    <a:pt x="127529" y="1036272"/>
                  </a:lnTo>
                  <a:lnTo>
                    <a:pt x="86021" y="1018754"/>
                  </a:lnTo>
                  <a:lnTo>
                    <a:pt x="50863" y="991584"/>
                  </a:lnTo>
                  <a:lnTo>
                    <a:pt x="23706" y="956416"/>
                  </a:lnTo>
                  <a:lnTo>
                    <a:pt x="6201" y="914909"/>
                  </a:lnTo>
                  <a:lnTo>
                    <a:pt x="0" y="868718"/>
                  </a:lnTo>
                  <a:lnTo>
                    <a:pt x="0" y="173736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2353817" y="5357825"/>
            <a:ext cx="433895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600" spc="-40" dirty="0">
                <a:latin typeface="Times New Roman"/>
                <a:cs typeface="Times New Roman"/>
              </a:rPr>
              <a:t>Уделять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внимание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предметно-развивающей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среде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для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детей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НОДА,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которая,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призвана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обеспечить 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психолого-педагогическое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сопровождение.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209038" y="2039111"/>
            <a:ext cx="4802505" cy="3181350"/>
          </a:xfrm>
          <a:custGeom>
            <a:avLst/>
            <a:gdLst/>
            <a:ahLst/>
            <a:cxnLst/>
            <a:rect l="l" t="t" r="r" b="b"/>
            <a:pathLst>
              <a:path w="4802505" h="3181350">
                <a:moveTo>
                  <a:pt x="4562856" y="30353"/>
                </a:moveTo>
                <a:lnTo>
                  <a:pt x="4551769" y="26924"/>
                </a:lnTo>
                <a:lnTo>
                  <a:pt x="4464812" y="0"/>
                </a:lnTo>
                <a:lnTo>
                  <a:pt x="4461256" y="1905"/>
                </a:lnTo>
                <a:lnTo>
                  <a:pt x="4460240" y="5207"/>
                </a:lnTo>
                <a:lnTo>
                  <a:pt x="4459097" y="8509"/>
                </a:lnTo>
                <a:lnTo>
                  <a:pt x="4461002" y="12065"/>
                </a:lnTo>
                <a:lnTo>
                  <a:pt x="4464431" y="13208"/>
                </a:lnTo>
                <a:lnTo>
                  <a:pt x="4526089" y="32283"/>
                </a:lnTo>
                <a:lnTo>
                  <a:pt x="2411107" y="523557"/>
                </a:lnTo>
                <a:lnTo>
                  <a:pt x="350799" y="32486"/>
                </a:lnTo>
                <a:lnTo>
                  <a:pt x="368757" y="27051"/>
                </a:lnTo>
                <a:lnTo>
                  <a:pt x="416179" y="12700"/>
                </a:lnTo>
                <a:lnTo>
                  <a:pt x="418084" y="9144"/>
                </a:lnTo>
                <a:lnTo>
                  <a:pt x="417068" y="5842"/>
                </a:lnTo>
                <a:lnTo>
                  <a:pt x="416052" y="2413"/>
                </a:lnTo>
                <a:lnTo>
                  <a:pt x="412496" y="508"/>
                </a:lnTo>
                <a:lnTo>
                  <a:pt x="314325" y="30353"/>
                </a:lnTo>
                <a:lnTo>
                  <a:pt x="388493" y="101092"/>
                </a:lnTo>
                <a:lnTo>
                  <a:pt x="392557" y="101092"/>
                </a:lnTo>
                <a:lnTo>
                  <a:pt x="397383" y="96012"/>
                </a:lnTo>
                <a:lnTo>
                  <a:pt x="397256" y="91948"/>
                </a:lnTo>
                <a:lnTo>
                  <a:pt x="347980" y="44856"/>
                </a:lnTo>
                <a:lnTo>
                  <a:pt x="2409571" y="536194"/>
                </a:lnTo>
                <a:lnTo>
                  <a:pt x="2411057" y="529907"/>
                </a:lnTo>
                <a:lnTo>
                  <a:pt x="2412492" y="536194"/>
                </a:lnTo>
                <a:lnTo>
                  <a:pt x="4529099" y="44678"/>
                </a:lnTo>
                <a:lnTo>
                  <a:pt x="4479417" y="91440"/>
                </a:lnTo>
                <a:lnTo>
                  <a:pt x="4479290" y="95504"/>
                </a:lnTo>
                <a:lnTo>
                  <a:pt x="4484116" y="100584"/>
                </a:lnTo>
                <a:lnTo>
                  <a:pt x="4488180" y="100711"/>
                </a:lnTo>
                <a:lnTo>
                  <a:pt x="4562856" y="30353"/>
                </a:lnTo>
                <a:close/>
              </a:path>
              <a:path w="4802505" h="3181350">
                <a:moveTo>
                  <a:pt x="4802124" y="1596771"/>
                </a:moveTo>
                <a:lnTo>
                  <a:pt x="4718177" y="1537716"/>
                </a:lnTo>
                <a:lnTo>
                  <a:pt x="4714240" y="1538478"/>
                </a:lnTo>
                <a:lnTo>
                  <a:pt x="4712208" y="1541284"/>
                </a:lnTo>
                <a:lnTo>
                  <a:pt x="4710176" y="1544193"/>
                </a:lnTo>
                <a:lnTo>
                  <a:pt x="4710938" y="1548130"/>
                </a:lnTo>
                <a:lnTo>
                  <a:pt x="4766907" y="1587436"/>
                </a:lnTo>
                <a:lnTo>
                  <a:pt x="2411603" y="1387729"/>
                </a:lnTo>
                <a:lnTo>
                  <a:pt x="2411095" y="1394079"/>
                </a:lnTo>
                <a:lnTo>
                  <a:pt x="2410587" y="1387729"/>
                </a:lnTo>
                <a:lnTo>
                  <a:pt x="35547" y="1587436"/>
                </a:lnTo>
                <a:lnTo>
                  <a:pt x="88519" y="1550289"/>
                </a:lnTo>
                <a:lnTo>
                  <a:pt x="84074" y="1537843"/>
                </a:lnTo>
                <a:lnTo>
                  <a:pt x="0" y="1596771"/>
                </a:lnTo>
                <a:lnTo>
                  <a:pt x="92710" y="1640840"/>
                </a:lnTo>
                <a:lnTo>
                  <a:pt x="96520" y="1639570"/>
                </a:lnTo>
                <a:lnTo>
                  <a:pt x="98044" y="1636395"/>
                </a:lnTo>
                <a:lnTo>
                  <a:pt x="99441" y="1633220"/>
                </a:lnTo>
                <a:lnTo>
                  <a:pt x="98171" y="1629410"/>
                </a:lnTo>
                <a:lnTo>
                  <a:pt x="40474" y="1601978"/>
                </a:lnTo>
                <a:lnTo>
                  <a:pt x="36360" y="1600022"/>
                </a:lnTo>
                <a:lnTo>
                  <a:pt x="2404338" y="1401051"/>
                </a:lnTo>
                <a:lnTo>
                  <a:pt x="2309609" y="3144685"/>
                </a:lnTo>
                <a:lnTo>
                  <a:pt x="2280031" y="3086989"/>
                </a:lnTo>
                <a:lnTo>
                  <a:pt x="2278507" y="3083814"/>
                </a:lnTo>
                <a:lnTo>
                  <a:pt x="2274697" y="3082671"/>
                </a:lnTo>
                <a:lnTo>
                  <a:pt x="2271522" y="3084195"/>
                </a:lnTo>
                <a:lnTo>
                  <a:pt x="2268474" y="3085846"/>
                </a:lnTo>
                <a:lnTo>
                  <a:pt x="2267204" y="3089656"/>
                </a:lnTo>
                <a:lnTo>
                  <a:pt x="2268728" y="3092831"/>
                </a:lnTo>
                <a:lnTo>
                  <a:pt x="2314067" y="3180969"/>
                </a:lnTo>
                <a:lnTo>
                  <a:pt x="2322080" y="3168777"/>
                </a:lnTo>
                <a:lnTo>
                  <a:pt x="2368550" y="3098165"/>
                </a:lnTo>
                <a:lnTo>
                  <a:pt x="2370455" y="3095244"/>
                </a:lnTo>
                <a:lnTo>
                  <a:pt x="2369566" y="3091307"/>
                </a:lnTo>
                <a:lnTo>
                  <a:pt x="2363724" y="3087497"/>
                </a:lnTo>
                <a:lnTo>
                  <a:pt x="2359787" y="3088259"/>
                </a:lnTo>
                <a:lnTo>
                  <a:pt x="2357793" y="3091307"/>
                </a:lnTo>
                <a:lnTo>
                  <a:pt x="2322334" y="3145155"/>
                </a:lnTo>
                <a:lnTo>
                  <a:pt x="2417089" y="1401000"/>
                </a:lnTo>
                <a:lnTo>
                  <a:pt x="4765738" y="1599996"/>
                </a:lnTo>
                <a:lnTo>
                  <a:pt x="4707255" y="1627886"/>
                </a:lnTo>
                <a:lnTo>
                  <a:pt x="4704080" y="1629283"/>
                </a:lnTo>
                <a:lnTo>
                  <a:pt x="4702683" y="1633093"/>
                </a:lnTo>
                <a:lnTo>
                  <a:pt x="4705731" y="1639443"/>
                </a:lnTo>
                <a:lnTo>
                  <a:pt x="4709541" y="1640840"/>
                </a:lnTo>
                <a:lnTo>
                  <a:pt x="4791176" y="1601978"/>
                </a:lnTo>
                <a:lnTo>
                  <a:pt x="4802124" y="1596771"/>
                </a:lnTo>
                <a:close/>
              </a:path>
            </a:pathLst>
          </a:custGeom>
          <a:solidFill>
            <a:srgbClr val="278168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5772" y="288272"/>
            <a:ext cx="7653020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1990" marR="5080" indent="-669925" algn="ctr">
              <a:lnSpc>
                <a:spcPct val="1501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</a:t>
            </a:r>
            <a:r>
              <a:rPr sz="2000" b="1" spc="15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5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АООП</a:t>
            </a:r>
            <a:r>
              <a:rPr sz="2000" b="1" spc="-15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осуществляют</a:t>
            </a:r>
            <a:r>
              <a:rPr sz="2000" b="1" spc="20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5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</a:t>
            </a:r>
            <a:r>
              <a:rPr sz="2000" b="1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</a:t>
            </a:r>
            <a:r>
              <a:rPr sz="2000" b="1" spc="-5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0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sz="2000" b="1" spc="5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 err="1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общим</a:t>
            </a:r>
            <a:r>
              <a:rPr sz="2000" b="1" spc="-10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434" dirty="0" smtClean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0" dirty="0" err="1" smtClean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руководством</a:t>
            </a:r>
            <a:r>
              <a:rPr sz="2000" b="1" spc="10" dirty="0" smtClean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 err="1" smtClean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методиста</a:t>
            </a:r>
            <a:r>
              <a:rPr sz="2000" b="1" dirty="0" smtClean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 err="1" smtClean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</a:t>
            </a:r>
            <a:r>
              <a:rPr sz="2000" b="1" spc="25" dirty="0" smtClean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0000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воспитателя):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374291" y="4432639"/>
            <a:ext cx="8323580" cy="1986914"/>
            <a:chOff x="374291" y="4432639"/>
            <a:chExt cx="8323580" cy="1986914"/>
          </a:xfrm>
        </p:grpSpPr>
        <p:sp>
          <p:nvSpPr>
            <p:cNvPr id="7" name="object 7"/>
            <p:cNvSpPr/>
            <p:nvPr/>
          </p:nvSpPr>
          <p:spPr>
            <a:xfrm>
              <a:off x="395541" y="4453890"/>
              <a:ext cx="8281034" cy="1944370"/>
            </a:xfrm>
            <a:custGeom>
              <a:avLst/>
              <a:gdLst/>
              <a:ahLst/>
              <a:cxnLst/>
              <a:rect l="l" t="t" r="r" b="b"/>
              <a:pathLst>
                <a:path w="8281034" h="1944370">
                  <a:moveTo>
                    <a:pt x="7956867" y="0"/>
                  </a:moveTo>
                  <a:lnTo>
                    <a:pt x="324040" y="0"/>
                  </a:lnTo>
                  <a:lnTo>
                    <a:pt x="276154" y="3512"/>
                  </a:lnTo>
                  <a:lnTo>
                    <a:pt x="230451" y="13715"/>
                  </a:lnTo>
                  <a:lnTo>
                    <a:pt x="187430" y="30108"/>
                  </a:lnTo>
                  <a:lnTo>
                    <a:pt x="147594" y="52190"/>
                  </a:lnTo>
                  <a:lnTo>
                    <a:pt x="111443" y="79460"/>
                  </a:lnTo>
                  <a:lnTo>
                    <a:pt x="79479" y="111418"/>
                  </a:lnTo>
                  <a:lnTo>
                    <a:pt x="52203" y="147561"/>
                  </a:lnTo>
                  <a:lnTo>
                    <a:pt x="30116" y="187389"/>
                  </a:lnTo>
                  <a:lnTo>
                    <a:pt x="13719" y="230402"/>
                  </a:lnTo>
                  <a:lnTo>
                    <a:pt x="3513" y="276098"/>
                  </a:lnTo>
                  <a:lnTo>
                    <a:pt x="0" y="323977"/>
                  </a:lnTo>
                  <a:lnTo>
                    <a:pt x="0" y="1620139"/>
                  </a:lnTo>
                  <a:lnTo>
                    <a:pt x="3513" y="1668021"/>
                  </a:lnTo>
                  <a:lnTo>
                    <a:pt x="13719" y="1713723"/>
                  </a:lnTo>
                  <a:lnTo>
                    <a:pt x="30116" y="1756743"/>
                  </a:lnTo>
                  <a:lnTo>
                    <a:pt x="52203" y="1796579"/>
                  </a:lnTo>
                  <a:lnTo>
                    <a:pt x="79479" y="1832730"/>
                  </a:lnTo>
                  <a:lnTo>
                    <a:pt x="111443" y="1864695"/>
                  </a:lnTo>
                  <a:lnTo>
                    <a:pt x="147594" y="1891972"/>
                  </a:lnTo>
                  <a:lnTo>
                    <a:pt x="187430" y="1914061"/>
                  </a:lnTo>
                  <a:lnTo>
                    <a:pt x="230451" y="1930459"/>
                  </a:lnTo>
                  <a:lnTo>
                    <a:pt x="276154" y="1940665"/>
                  </a:lnTo>
                  <a:lnTo>
                    <a:pt x="324040" y="1944179"/>
                  </a:lnTo>
                  <a:lnTo>
                    <a:pt x="7956867" y="1944179"/>
                  </a:lnTo>
                  <a:lnTo>
                    <a:pt x="8004748" y="1940665"/>
                  </a:lnTo>
                  <a:lnTo>
                    <a:pt x="8050453" y="1930459"/>
                  </a:lnTo>
                  <a:lnTo>
                    <a:pt x="8093477" y="1914061"/>
                  </a:lnTo>
                  <a:lnTo>
                    <a:pt x="8133321" y="1891972"/>
                  </a:lnTo>
                  <a:lnTo>
                    <a:pt x="8169481" y="1864695"/>
                  </a:lnTo>
                  <a:lnTo>
                    <a:pt x="8201455" y="1832730"/>
                  </a:lnTo>
                  <a:lnTo>
                    <a:pt x="8228742" y="1796579"/>
                  </a:lnTo>
                  <a:lnTo>
                    <a:pt x="8250839" y="1756743"/>
                  </a:lnTo>
                  <a:lnTo>
                    <a:pt x="8267244" y="1713723"/>
                  </a:lnTo>
                  <a:lnTo>
                    <a:pt x="8277456" y="1668021"/>
                  </a:lnTo>
                  <a:lnTo>
                    <a:pt x="8280971" y="1620139"/>
                  </a:lnTo>
                  <a:lnTo>
                    <a:pt x="8280971" y="323977"/>
                  </a:lnTo>
                  <a:lnTo>
                    <a:pt x="8277456" y="276098"/>
                  </a:lnTo>
                  <a:lnTo>
                    <a:pt x="8267244" y="230402"/>
                  </a:lnTo>
                  <a:lnTo>
                    <a:pt x="8250839" y="187389"/>
                  </a:lnTo>
                  <a:lnTo>
                    <a:pt x="8228742" y="147561"/>
                  </a:lnTo>
                  <a:lnTo>
                    <a:pt x="8201455" y="111418"/>
                  </a:lnTo>
                  <a:lnTo>
                    <a:pt x="8169481" y="79460"/>
                  </a:lnTo>
                  <a:lnTo>
                    <a:pt x="8133321" y="52190"/>
                  </a:lnTo>
                  <a:lnTo>
                    <a:pt x="8093477" y="30108"/>
                  </a:lnTo>
                  <a:lnTo>
                    <a:pt x="8050453" y="13715"/>
                  </a:lnTo>
                  <a:lnTo>
                    <a:pt x="8004748" y="3512"/>
                  </a:lnTo>
                  <a:lnTo>
                    <a:pt x="79568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95541" y="4453890"/>
              <a:ext cx="8281034" cy="1944370"/>
            </a:xfrm>
            <a:custGeom>
              <a:avLst/>
              <a:gdLst/>
              <a:ahLst/>
              <a:cxnLst/>
              <a:rect l="l" t="t" r="r" b="b"/>
              <a:pathLst>
                <a:path w="8281034" h="1944370">
                  <a:moveTo>
                    <a:pt x="0" y="323977"/>
                  </a:moveTo>
                  <a:lnTo>
                    <a:pt x="3513" y="276098"/>
                  </a:lnTo>
                  <a:lnTo>
                    <a:pt x="13719" y="230402"/>
                  </a:lnTo>
                  <a:lnTo>
                    <a:pt x="30116" y="187389"/>
                  </a:lnTo>
                  <a:lnTo>
                    <a:pt x="52203" y="147561"/>
                  </a:lnTo>
                  <a:lnTo>
                    <a:pt x="79479" y="111418"/>
                  </a:lnTo>
                  <a:lnTo>
                    <a:pt x="111443" y="79460"/>
                  </a:lnTo>
                  <a:lnTo>
                    <a:pt x="147594" y="52190"/>
                  </a:lnTo>
                  <a:lnTo>
                    <a:pt x="187430" y="30108"/>
                  </a:lnTo>
                  <a:lnTo>
                    <a:pt x="230451" y="13715"/>
                  </a:lnTo>
                  <a:lnTo>
                    <a:pt x="276154" y="3512"/>
                  </a:lnTo>
                  <a:lnTo>
                    <a:pt x="324040" y="0"/>
                  </a:lnTo>
                  <a:lnTo>
                    <a:pt x="7956867" y="0"/>
                  </a:lnTo>
                  <a:lnTo>
                    <a:pt x="8004748" y="3512"/>
                  </a:lnTo>
                  <a:lnTo>
                    <a:pt x="8050453" y="13715"/>
                  </a:lnTo>
                  <a:lnTo>
                    <a:pt x="8093477" y="30108"/>
                  </a:lnTo>
                  <a:lnTo>
                    <a:pt x="8133321" y="52190"/>
                  </a:lnTo>
                  <a:lnTo>
                    <a:pt x="8169481" y="79460"/>
                  </a:lnTo>
                  <a:lnTo>
                    <a:pt x="8201455" y="111418"/>
                  </a:lnTo>
                  <a:lnTo>
                    <a:pt x="8228742" y="147561"/>
                  </a:lnTo>
                  <a:lnTo>
                    <a:pt x="8250839" y="187389"/>
                  </a:lnTo>
                  <a:lnTo>
                    <a:pt x="8267244" y="230402"/>
                  </a:lnTo>
                  <a:lnTo>
                    <a:pt x="8277456" y="276098"/>
                  </a:lnTo>
                  <a:lnTo>
                    <a:pt x="8280971" y="323977"/>
                  </a:lnTo>
                  <a:lnTo>
                    <a:pt x="8280971" y="1620139"/>
                  </a:lnTo>
                  <a:lnTo>
                    <a:pt x="8277456" y="1668021"/>
                  </a:lnTo>
                  <a:lnTo>
                    <a:pt x="8267244" y="1713723"/>
                  </a:lnTo>
                  <a:lnTo>
                    <a:pt x="8250839" y="1756743"/>
                  </a:lnTo>
                  <a:lnTo>
                    <a:pt x="8228742" y="1796579"/>
                  </a:lnTo>
                  <a:lnTo>
                    <a:pt x="8201455" y="1832730"/>
                  </a:lnTo>
                  <a:lnTo>
                    <a:pt x="8169481" y="1864695"/>
                  </a:lnTo>
                  <a:lnTo>
                    <a:pt x="8133321" y="1891972"/>
                  </a:lnTo>
                  <a:lnTo>
                    <a:pt x="8093477" y="1914061"/>
                  </a:lnTo>
                  <a:lnTo>
                    <a:pt x="8050453" y="1930459"/>
                  </a:lnTo>
                  <a:lnTo>
                    <a:pt x="8004748" y="1940665"/>
                  </a:lnTo>
                  <a:lnTo>
                    <a:pt x="7956867" y="1944179"/>
                  </a:lnTo>
                  <a:lnTo>
                    <a:pt x="324040" y="1944179"/>
                  </a:lnTo>
                  <a:lnTo>
                    <a:pt x="276154" y="1940665"/>
                  </a:lnTo>
                  <a:lnTo>
                    <a:pt x="230451" y="1930459"/>
                  </a:lnTo>
                  <a:lnTo>
                    <a:pt x="187430" y="1914061"/>
                  </a:lnTo>
                  <a:lnTo>
                    <a:pt x="147594" y="1891972"/>
                  </a:lnTo>
                  <a:lnTo>
                    <a:pt x="111443" y="1864695"/>
                  </a:lnTo>
                  <a:lnTo>
                    <a:pt x="79479" y="1832730"/>
                  </a:lnTo>
                  <a:lnTo>
                    <a:pt x="52203" y="1796579"/>
                  </a:lnTo>
                  <a:lnTo>
                    <a:pt x="30116" y="1756743"/>
                  </a:lnTo>
                  <a:lnTo>
                    <a:pt x="13719" y="1713723"/>
                  </a:lnTo>
                  <a:lnTo>
                    <a:pt x="3513" y="1668021"/>
                  </a:lnTo>
                  <a:lnTo>
                    <a:pt x="0" y="1620139"/>
                  </a:lnTo>
                  <a:lnTo>
                    <a:pt x="0" y="323977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09526" y="1143000"/>
            <a:ext cx="7653020" cy="5037276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664335" marR="5080" indent="-1218565">
              <a:lnSpc>
                <a:spcPct val="150000"/>
              </a:lnSpc>
              <a:spcBef>
                <a:spcPts val="2005"/>
              </a:spcBef>
            </a:pPr>
            <a:endParaRPr lang="ru-RU" sz="1800" b="1" spc="-5" dirty="0" smtClean="0">
              <a:solidFill>
                <a:srgbClr val="000009"/>
              </a:solidFill>
              <a:latin typeface="Times New Roman"/>
              <a:cs typeface="Times New Roman"/>
            </a:endParaRPr>
          </a:p>
          <a:p>
            <a:pPr marL="1664335" marR="5080" indent="-1218565">
              <a:lnSpc>
                <a:spcPct val="150000"/>
              </a:lnSpc>
              <a:spcBef>
                <a:spcPts val="2005"/>
              </a:spcBef>
            </a:pPr>
            <a:endParaRPr lang="ru-RU" b="1" spc="-5" dirty="0">
              <a:solidFill>
                <a:srgbClr val="000009"/>
              </a:solidFill>
              <a:latin typeface="Times New Roman"/>
              <a:cs typeface="Times New Roman"/>
            </a:endParaRPr>
          </a:p>
          <a:p>
            <a:pPr marL="1664335" marR="5080" indent="-1218565">
              <a:lnSpc>
                <a:spcPct val="150000"/>
              </a:lnSpc>
              <a:spcBef>
                <a:spcPts val="2005"/>
              </a:spcBef>
            </a:pPr>
            <a:endParaRPr lang="ru-RU" sz="1800" b="1" spc="-5" dirty="0" smtClean="0">
              <a:solidFill>
                <a:srgbClr val="000009"/>
              </a:solidFill>
              <a:latin typeface="Times New Roman"/>
              <a:cs typeface="Times New Roman"/>
            </a:endParaRPr>
          </a:p>
          <a:p>
            <a:pPr marL="1664335" marR="5080" indent="-1218565">
              <a:lnSpc>
                <a:spcPct val="150000"/>
              </a:lnSpc>
              <a:spcBef>
                <a:spcPts val="2005"/>
              </a:spcBef>
            </a:pPr>
            <a:r>
              <a:rPr sz="1800" b="1" spc="-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Предоставляется</a:t>
            </a:r>
            <a:r>
              <a:rPr sz="1800" b="1" spc="30" dirty="0" smtClean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услуга</a:t>
            </a:r>
            <a:r>
              <a:rPr sz="1800" b="1" spc="-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ассистента</a:t>
            </a:r>
            <a:r>
              <a:rPr sz="1800" b="1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sz="1800" b="1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09"/>
                </a:solidFill>
                <a:latin typeface="Times New Roman"/>
                <a:cs typeface="Times New Roman"/>
              </a:rPr>
              <a:t>случае,</a:t>
            </a:r>
            <a:r>
              <a:rPr sz="1800" b="1" spc="-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5" dirty="0">
                <a:solidFill>
                  <a:srgbClr val="000009"/>
                </a:solidFill>
                <a:latin typeface="Times New Roman"/>
                <a:cs typeface="Times New Roman"/>
              </a:rPr>
              <a:t>если</a:t>
            </a:r>
            <a:r>
              <a:rPr sz="1800" b="1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такое</a:t>
            </a:r>
            <a:r>
              <a:rPr sz="1800" b="1" spc="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специальное </a:t>
            </a:r>
            <a:r>
              <a:rPr sz="1800" b="1" spc="-43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условие</a:t>
            </a:r>
            <a:r>
              <a:rPr sz="18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09"/>
                </a:solidFill>
                <a:latin typeface="Times New Roman"/>
                <a:cs typeface="Times New Roman"/>
              </a:rPr>
              <a:t>прописано</a:t>
            </a:r>
            <a:r>
              <a:rPr sz="1800" b="1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sz="18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 заключении</a:t>
            </a:r>
            <a:r>
              <a:rPr sz="1800" b="1" spc="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09"/>
                </a:solidFill>
                <a:latin typeface="Times New Roman"/>
                <a:cs typeface="Times New Roman"/>
              </a:rPr>
              <a:t>ПМПК.</a:t>
            </a:r>
            <a:endParaRPr sz="1800" dirty="0">
              <a:latin typeface="Times New Roman"/>
              <a:cs typeface="Times New Roman"/>
            </a:endParaRPr>
          </a:p>
          <a:p>
            <a:pPr marL="435609" algn="ctr">
              <a:lnSpc>
                <a:spcPct val="100000"/>
              </a:lnSpc>
            </a:pPr>
            <a:endParaRPr lang="ru-RU" sz="2950" dirty="0">
              <a:latin typeface="Times New Roman"/>
              <a:cs typeface="Times New Roman"/>
            </a:endParaRPr>
          </a:p>
          <a:p>
            <a:pPr marL="435609" algn="ctr">
              <a:lnSpc>
                <a:spcPct val="100000"/>
              </a:lnSpc>
            </a:pPr>
            <a:r>
              <a:rPr sz="1600" b="1" spc="-20" dirty="0" smtClean="0">
                <a:solidFill>
                  <a:srgbClr val="000009"/>
                </a:solidFill>
                <a:latin typeface="Times New Roman"/>
                <a:cs typeface="Times New Roman"/>
              </a:rPr>
              <a:t>ПСИХОЛОГО-ПЕДАГОГИЧЕСКИЙ</a:t>
            </a:r>
            <a:r>
              <a:rPr sz="1600" b="1" spc="70" dirty="0" smtClean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КОНСИЛИУМ</a:t>
            </a:r>
            <a:r>
              <a:rPr sz="1600" b="1" spc="7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(ППК):</a:t>
            </a:r>
            <a:endParaRPr sz="16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900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выполняет</a:t>
            </a:r>
            <a:r>
              <a:rPr sz="1400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организационно-управленческую</a:t>
            </a:r>
            <a:r>
              <a:rPr sz="14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функцию</a:t>
            </a:r>
            <a:r>
              <a:rPr sz="1400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и</a:t>
            </a:r>
            <a:r>
              <a:rPr sz="1400" spc="3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15" dirty="0">
                <a:solidFill>
                  <a:srgbClr val="000009"/>
                </a:solidFill>
                <a:latin typeface="Times New Roman"/>
                <a:cs typeface="Times New Roman"/>
              </a:rPr>
              <a:t>координирует</a:t>
            </a:r>
            <a:r>
              <a:rPr sz="1400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dirty="0" err="1">
                <a:solidFill>
                  <a:srgbClr val="000009"/>
                </a:solidFill>
                <a:latin typeface="Times New Roman"/>
                <a:cs typeface="Times New Roman"/>
              </a:rPr>
              <a:t>деятельность</a:t>
            </a:r>
            <a:r>
              <a:rPr sz="14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1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участников</a:t>
            </a:r>
            <a:endParaRPr lang="ru-RU" sz="14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900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400" spc="-1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коррекционно-педагогического</a:t>
            </a:r>
            <a:r>
              <a:rPr sz="1400" spc="-45" dirty="0" smtClean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процесса</a:t>
            </a:r>
            <a:r>
              <a:rPr sz="1400" spc="5" dirty="0" smtClean="0">
                <a:solidFill>
                  <a:srgbClr val="000009"/>
                </a:solidFill>
                <a:latin typeface="Times New Roman"/>
                <a:cs typeface="Times New Roman"/>
              </a:rPr>
              <a:t>;</a:t>
            </a:r>
            <a:endParaRPr lang="ru-RU" sz="14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900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400" spc="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тесно</a:t>
            </a:r>
            <a:r>
              <a:rPr sz="1400" spc="-15" dirty="0" smtClean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взаимодействует</a:t>
            </a: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 с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 ПМПК</a:t>
            </a:r>
            <a:r>
              <a:rPr sz="1400" spc="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и</a:t>
            </a:r>
            <a:r>
              <a:rPr sz="1400" spc="-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dirty="0" err="1">
                <a:solidFill>
                  <a:srgbClr val="000009"/>
                </a:solidFill>
                <a:latin typeface="Times New Roman"/>
                <a:cs typeface="Times New Roman"/>
              </a:rPr>
              <a:t>семьями</a:t>
            </a:r>
            <a:r>
              <a:rPr sz="1400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воспитанников</a:t>
            </a:r>
            <a:r>
              <a:rPr sz="1400" spc="-5" dirty="0" smtClean="0">
                <a:solidFill>
                  <a:srgbClr val="000009"/>
                </a:solidFill>
                <a:latin typeface="Times New Roman"/>
                <a:cs typeface="Times New Roman"/>
              </a:rPr>
              <a:t>;</a:t>
            </a:r>
            <a:endParaRPr lang="ru-RU" sz="14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900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400" spc="-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выполняет</a:t>
            </a:r>
            <a:r>
              <a:rPr sz="1400" spc="-15" dirty="0" smtClean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20" dirty="0">
                <a:solidFill>
                  <a:srgbClr val="000009"/>
                </a:solidFill>
                <a:latin typeface="Times New Roman"/>
                <a:cs typeface="Times New Roman"/>
              </a:rPr>
              <a:t>консультативные</a:t>
            </a:r>
            <a:r>
              <a:rPr sz="1400" spc="-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функции.</a:t>
            </a:r>
            <a:endParaRPr sz="1400" dirty="0">
              <a:latin typeface="Times New Roman"/>
              <a:cs typeface="Times New Roman"/>
            </a:endParaRPr>
          </a:p>
        </p:txBody>
      </p:sp>
      <p:grpSp>
        <p:nvGrpSpPr>
          <p:cNvPr id="10" name="object 3"/>
          <p:cNvGrpSpPr/>
          <p:nvPr/>
        </p:nvGrpSpPr>
        <p:grpSpPr>
          <a:xfrm>
            <a:off x="1524000" y="1301305"/>
            <a:ext cx="6324600" cy="1986914"/>
            <a:chOff x="1958425" y="1319488"/>
            <a:chExt cx="5155565" cy="1986914"/>
          </a:xfrm>
        </p:grpSpPr>
        <p:sp>
          <p:nvSpPr>
            <p:cNvPr id="11" name="object 4"/>
            <p:cNvSpPr/>
            <p:nvPr/>
          </p:nvSpPr>
          <p:spPr>
            <a:xfrm>
              <a:off x="1979676" y="1340739"/>
              <a:ext cx="5113020" cy="1944370"/>
            </a:xfrm>
            <a:custGeom>
              <a:avLst/>
              <a:gdLst/>
              <a:ahLst/>
              <a:cxnLst/>
              <a:rect l="l" t="t" r="r" b="b"/>
              <a:pathLst>
                <a:path w="5113020" h="1944370">
                  <a:moveTo>
                    <a:pt x="4788534" y="0"/>
                  </a:moveTo>
                  <a:lnTo>
                    <a:pt x="324104" y="0"/>
                  </a:lnTo>
                  <a:lnTo>
                    <a:pt x="276222" y="3515"/>
                  </a:lnTo>
                  <a:lnTo>
                    <a:pt x="230518" y="13726"/>
                  </a:lnTo>
                  <a:lnTo>
                    <a:pt x="187493" y="30131"/>
                  </a:lnTo>
                  <a:lnTo>
                    <a:pt x="147650" y="52228"/>
                  </a:lnTo>
                  <a:lnTo>
                    <a:pt x="111490" y="79515"/>
                  </a:lnTo>
                  <a:lnTo>
                    <a:pt x="79515" y="111490"/>
                  </a:lnTo>
                  <a:lnTo>
                    <a:pt x="52228" y="147650"/>
                  </a:lnTo>
                  <a:lnTo>
                    <a:pt x="30131" y="187493"/>
                  </a:lnTo>
                  <a:lnTo>
                    <a:pt x="13726" y="230518"/>
                  </a:lnTo>
                  <a:lnTo>
                    <a:pt x="3515" y="276222"/>
                  </a:lnTo>
                  <a:lnTo>
                    <a:pt x="0" y="324103"/>
                  </a:lnTo>
                  <a:lnTo>
                    <a:pt x="0" y="1620265"/>
                  </a:lnTo>
                  <a:lnTo>
                    <a:pt x="3515" y="1668144"/>
                  </a:lnTo>
                  <a:lnTo>
                    <a:pt x="13726" y="1713840"/>
                  </a:lnTo>
                  <a:lnTo>
                    <a:pt x="30131" y="1756853"/>
                  </a:lnTo>
                  <a:lnTo>
                    <a:pt x="52228" y="1796681"/>
                  </a:lnTo>
                  <a:lnTo>
                    <a:pt x="79515" y="1832824"/>
                  </a:lnTo>
                  <a:lnTo>
                    <a:pt x="111490" y="1864782"/>
                  </a:lnTo>
                  <a:lnTo>
                    <a:pt x="147650" y="1892052"/>
                  </a:lnTo>
                  <a:lnTo>
                    <a:pt x="187493" y="1914134"/>
                  </a:lnTo>
                  <a:lnTo>
                    <a:pt x="230518" y="1930527"/>
                  </a:lnTo>
                  <a:lnTo>
                    <a:pt x="276222" y="1940730"/>
                  </a:lnTo>
                  <a:lnTo>
                    <a:pt x="324104" y="1944243"/>
                  </a:lnTo>
                  <a:lnTo>
                    <a:pt x="4788534" y="1944243"/>
                  </a:lnTo>
                  <a:lnTo>
                    <a:pt x="4836416" y="1940730"/>
                  </a:lnTo>
                  <a:lnTo>
                    <a:pt x="4882120" y="1930527"/>
                  </a:lnTo>
                  <a:lnTo>
                    <a:pt x="4925145" y="1914134"/>
                  </a:lnTo>
                  <a:lnTo>
                    <a:pt x="4964988" y="1892052"/>
                  </a:lnTo>
                  <a:lnTo>
                    <a:pt x="5001148" y="1864782"/>
                  </a:lnTo>
                  <a:lnTo>
                    <a:pt x="5033123" y="1832824"/>
                  </a:lnTo>
                  <a:lnTo>
                    <a:pt x="5060410" y="1796681"/>
                  </a:lnTo>
                  <a:lnTo>
                    <a:pt x="5082507" y="1756853"/>
                  </a:lnTo>
                  <a:lnTo>
                    <a:pt x="5098912" y="1713840"/>
                  </a:lnTo>
                  <a:lnTo>
                    <a:pt x="5109123" y="1668144"/>
                  </a:lnTo>
                  <a:lnTo>
                    <a:pt x="5112639" y="1620265"/>
                  </a:lnTo>
                  <a:lnTo>
                    <a:pt x="5112639" y="324103"/>
                  </a:lnTo>
                  <a:lnTo>
                    <a:pt x="5109123" y="276222"/>
                  </a:lnTo>
                  <a:lnTo>
                    <a:pt x="5098912" y="230518"/>
                  </a:lnTo>
                  <a:lnTo>
                    <a:pt x="5082507" y="187493"/>
                  </a:lnTo>
                  <a:lnTo>
                    <a:pt x="5060410" y="147650"/>
                  </a:lnTo>
                  <a:lnTo>
                    <a:pt x="5033123" y="111490"/>
                  </a:lnTo>
                  <a:lnTo>
                    <a:pt x="5001148" y="79515"/>
                  </a:lnTo>
                  <a:lnTo>
                    <a:pt x="4964988" y="52228"/>
                  </a:lnTo>
                  <a:lnTo>
                    <a:pt x="4925145" y="30131"/>
                  </a:lnTo>
                  <a:lnTo>
                    <a:pt x="4882120" y="13726"/>
                  </a:lnTo>
                  <a:lnTo>
                    <a:pt x="4836416" y="3515"/>
                  </a:lnTo>
                  <a:lnTo>
                    <a:pt x="478853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"/>
            <p:cNvSpPr/>
            <p:nvPr/>
          </p:nvSpPr>
          <p:spPr>
            <a:xfrm>
              <a:off x="1979676" y="1340739"/>
              <a:ext cx="5113020" cy="1944370"/>
            </a:xfrm>
            <a:custGeom>
              <a:avLst/>
              <a:gdLst/>
              <a:ahLst/>
              <a:cxnLst/>
              <a:rect l="l" t="t" r="r" b="b"/>
              <a:pathLst>
                <a:path w="5113020" h="1944370">
                  <a:moveTo>
                    <a:pt x="0" y="324103"/>
                  </a:moveTo>
                  <a:lnTo>
                    <a:pt x="3515" y="276222"/>
                  </a:lnTo>
                  <a:lnTo>
                    <a:pt x="13726" y="230518"/>
                  </a:lnTo>
                  <a:lnTo>
                    <a:pt x="30131" y="187493"/>
                  </a:lnTo>
                  <a:lnTo>
                    <a:pt x="52228" y="147650"/>
                  </a:lnTo>
                  <a:lnTo>
                    <a:pt x="79515" y="111490"/>
                  </a:lnTo>
                  <a:lnTo>
                    <a:pt x="111490" y="79515"/>
                  </a:lnTo>
                  <a:lnTo>
                    <a:pt x="147650" y="52228"/>
                  </a:lnTo>
                  <a:lnTo>
                    <a:pt x="187493" y="30131"/>
                  </a:lnTo>
                  <a:lnTo>
                    <a:pt x="230518" y="13726"/>
                  </a:lnTo>
                  <a:lnTo>
                    <a:pt x="276222" y="3515"/>
                  </a:lnTo>
                  <a:lnTo>
                    <a:pt x="324104" y="0"/>
                  </a:lnTo>
                  <a:lnTo>
                    <a:pt x="4788534" y="0"/>
                  </a:lnTo>
                  <a:lnTo>
                    <a:pt x="4836416" y="3515"/>
                  </a:lnTo>
                  <a:lnTo>
                    <a:pt x="4882120" y="13726"/>
                  </a:lnTo>
                  <a:lnTo>
                    <a:pt x="4925145" y="30131"/>
                  </a:lnTo>
                  <a:lnTo>
                    <a:pt x="4964988" y="52228"/>
                  </a:lnTo>
                  <a:lnTo>
                    <a:pt x="5001148" y="79515"/>
                  </a:lnTo>
                  <a:lnTo>
                    <a:pt x="5033123" y="111490"/>
                  </a:lnTo>
                  <a:lnTo>
                    <a:pt x="5060410" y="147650"/>
                  </a:lnTo>
                  <a:lnTo>
                    <a:pt x="5082507" y="187493"/>
                  </a:lnTo>
                  <a:lnTo>
                    <a:pt x="5098912" y="230518"/>
                  </a:lnTo>
                  <a:lnTo>
                    <a:pt x="5109123" y="276222"/>
                  </a:lnTo>
                  <a:lnTo>
                    <a:pt x="5112639" y="324103"/>
                  </a:lnTo>
                  <a:lnTo>
                    <a:pt x="5112639" y="1620265"/>
                  </a:lnTo>
                  <a:lnTo>
                    <a:pt x="5109123" y="1668144"/>
                  </a:lnTo>
                  <a:lnTo>
                    <a:pt x="5098912" y="1713840"/>
                  </a:lnTo>
                  <a:lnTo>
                    <a:pt x="5082507" y="1756853"/>
                  </a:lnTo>
                  <a:lnTo>
                    <a:pt x="5060410" y="1796681"/>
                  </a:lnTo>
                  <a:lnTo>
                    <a:pt x="5033123" y="1832824"/>
                  </a:lnTo>
                  <a:lnTo>
                    <a:pt x="5001148" y="1864782"/>
                  </a:lnTo>
                  <a:lnTo>
                    <a:pt x="4964988" y="1892052"/>
                  </a:lnTo>
                  <a:lnTo>
                    <a:pt x="4925145" y="1914134"/>
                  </a:lnTo>
                  <a:lnTo>
                    <a:pt x="4882120" y="1930527"/>
                  </a:lnTo>
                  <a:lnTo>
                    <a:pt x="4836416" y="1940730"/>
                  </a:lnTo>
                  <a:lnTo>
                    <a:pt x="4788534" y="1944243"/>
                  </a:lnTo>
                  <a:lnTo>
                    <a:pt x="324104" y="1944243"/>
                  </a:lnTo>
                  <a:lnTo>
                    <a:pt x="276222" y="1940730"/>
                  </a:lnTo>
                  <a:lnTo>
                    <a:pt x="230518" y="1930527"/>
                  </a:lnTo>
                  <a:lnTo>
                    <a:pt x="187493" y="1914134"/>
                  </a:lnTo>
                  <a:lnTo>
                    <a:pt x="147650" y="1892052"/>
                  </a:lnTo>
                  <a:lnTo>
                    <a:pt x="111490" y="1864782"/>
                  </a:lnTo>
                  <a:lnTo>
                    <a:pt x="79515" y="1832824"/>
                  </a:lnTo>
                  <a:lnTo>
                    <a:pt x="52228" y="1796681"/>
                  </a:lnTo>
                  <a:lnTo>
                    <a:pt x="30131" y="1756853"/>
                  </a:lnTo>
                  <a:lnTo>
                    <a:pt x="13726" y="1713840"/>
                  </a:lnTo>
                  <a:lnTo>
                    <a:pt x="3515" y="1668144"/>
                  </a:lnTo>
                  <a:lnTo>
                    <a:pt x="0" y="1620265"/>
                  </a:lnTo>
                  <a:lnTo>
                    <a:pt x="0" y="324103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1927243" y="1505918"/>
            <a:ext cx="52175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учитель-логопед;</a:t>
            </a:r>
          </a:p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ctr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культуре;</a:t>
            </a:r>
          </a:p>
          <a:p>
            <a:pPr lvl="0"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музыкальный руководитель.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170" y="358266"/>
            <a:ext cx="8341359" cy="6061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5765" marR="403225" indent="677545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МАТЕРИАЛЬНО-ТЕХНИЧЕСКИЕ УСЛОВИЯ </a:t>
            </a:r>
            <a:r>
              <a:rPr sz="1800" b="1" dirty="0">
                <a:latin typeface="Times New Roman"/>
                <a:cs typeface="Times New Roman"/>
              </a:rPr>
              <a:t>РЕАЛИЗАЦИИ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25" dirty="0">
                <a:latin typeface="Times New Roman"/>
                <a:cs typeface="Times New Roman"/>
              </a:rPr>
              <a:t>ИНДИВИДУАЛЬНОЙ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spc="-40" dirty="0">
                <a:latin typeface="Times New Roman"/>
                <a:cs typeface="Times New Roman"/>
              </a:rPr>
              <a:t>ОБРАЗОВАТЕЛЬНОЙ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30" dirty="0">
                <a:latin typeface="Times New Roman"/>
                <a:cs typeface="Times New Roman"/>
              </a:rPr>
              <a:t>ПРОГРАММЫ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ДОЛЖНЫ</a:t>
            </a:r>
            <a:endParaRPr sz="1800" dirty="0">
              <a:latin typeface="Times New Roman"/>
              <a:cs typeface="Times New Roman"/>
            </a:endParaRPr>
          </a:p>
          <a:p>
            <a:pPr marL="2289810">
              <a:lnSpc>
                <a:spcPct val="100000"/>
              </a:lnSpc>
            </a:pPr>
            <a:r>
              <a:rPr sz="1800" b="1" spc="-25" dirty="0">
                <a:latin typeface="Times New Roman"/>
                <a:cs typeface="Times New Roman"/>
              </a:rPr>
              <a:t>ОБЕСПЕЧИВАТЬ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СОБЛЮДЕНИЕ: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5"/>
              </a:spcBef>
              <a:buFont typeface="Symbol"/>
              <a:buChar char=""/>
              <a:tabLst>
                <a:tab pos="355600" algn="l"/>
              </a:tabLst>
            </a:pPr>
            <a:r>
              <a:rPr sz="1800" dirty="0">
                <a:latin typeface="Times New Roman"/>
                <a:cs typeface="Times New Roman"/>
              </a:rPr>
              <a:t>санитарно-гигиенических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норм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образовательного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процесса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учетом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потребностей </a:t>
            </a:r>
            <a:r>
              <a:rPr sz="1800" spc="-5" dirty="0">
                <a:latin typeface="Times New Roman"/>
                <a:cs typeface="Times New Roman"/>
              </a:rPr>
              <a:t>детей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10" dirty="0">
                <a:latin typeface="Times New Roman"/>
                <a:cs typeface="Times New Roman"/>
              </a:rPr>
              <a:t>двигательной </a:t>
            </a:r>
            <a:r>
              <a:rPr sz="1800" spc="-15" dirty="0">
                <a:latin typeface="Times New Roman"/>
                <a:cs typeface="Times New Roman"/>
              </a:rPr>
              <a:t>патологией </a:t>
            </a:r>
            <a:r>
              <a:rPr sz="1800" spc="-5" dirty="0">
                <a:latin typeface="Times New Roman"/>
                <a:cs typeface="Times New Roman"/>
              </a:rPr>
              <a:t>(требования </a:t>
            </a:r>
            <a:r>
              <a:rPr sz="1800" dirty="0">
                <a:latin typeface="Times New Roman"/>
                <a:cs typeface="Times New Roman"/>
              </a:rPr>
              <a:t>к </a:t>
            </a:r>
            <a:r>
              <a:rPr sz="1800" spc="-15" dirty="0">
                <a:latin typeface="Times New Roman"/>
                <a:cs typeface="Times New Roman"/>
              </a:rPr>
              <a:t>водоснабжению,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канализации, </a:t>
            </a:r>
            <a:r>
              <a:rPr sz="1800" dirty="0">
                <a:latin typeface="Times New Roman"/>
                <a:cs typeface="Times New Roman"/>
              </a:rPr>
              <a:t>освещению, </a:t>
            </a:r>
            <a:r>
              <a:rPr sz="1800" spc="-10" dirty="0">
                <a:latin typeface="Times New Roman"/>
                <a:cs typeface="Times New Roman"/>
              </a:rPr>
              <a:t>воздушно-тепловому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режиму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т.д.);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Symbol"/>
              <a:buChar char=""/>
            </a:pPr>
            <a:endParaRPr sz="1850" dirty="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buFont typeface="Symbol"/>
              <a:buChar char=""/>
              <a:tabLst>
                <a:tab pos="355600" algn="l"/>
              </a:tabLst>
            </a:pPr>
            <a:r>
              <a:rPr sz="1800" spc="-5" dirty="0">
                <a:latin typeface="Times New Roman"/>
                <a:cs typeface="Times New Roman"/>
              </a:rPr>
              <a:t>возможности </a:t>
            </a:r>
            <a:r>
              <a:rPr sz="1800" spc="-10" dirty="0">
                <a:latin typeface="Times New Roman"/>
                <a:cs typeface="Times New Roman"/>
              </a:rPr>
              <a:t>для </a:t>
            </a:r>
            <a:r>
              <a:rPr sz="1800" spc="-5" dirty="0">
                <a:latin typeface="Times New Roman"/>
                <a:cs typeface="Times New Roman"/>
              </a:rPr>
              <a:t>беспрепятственного </a:t>
            </a:r>
            <a:r>
              <a:rPr sz="1800" dirty="0">
                <a:latin typeface="Times New Roman"/>
                <a:cs typeface="Times New Roman"/>
              </a:rPr>
              <a:t>доступа </a:t>
            </a:r>
            <a:r>
              <a:rPr sz="1800" spc="-15" dirty="0">
                <a:latin typeface="Times New Roman"/>
                <a:cs typeface="Times New Roman"/>
              </a:rPr>
              <a:t>дошкольника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30" dirty="0">
                <a:latin typeface="Times New Roman"/>
                <a:cs typeface="Times New Roman"/>
              </a:rPr>
              <a:t>НОДА </a:t>
            </a:r>
            <a:r>
              <a:rPr sz="1800" dirty="0">
                <a:latin typeface="Times New Roman"/>
                <a:cs typeface="Times New Roman"/>
              </a:rPr>
              <a:t>к </a:t>
            </a:r>
            <a:r>
              <a:rPr sz="1800" spc="-15" dirty="0">
                <a:latin typeface="Times New Roman"/>
                <a:cs typeface="Times New Roman"/>
              </a:rPr>
              <a:t>объектам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инфраструктуры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образовательной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организации;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Symbol"/>
              <a:buChar char=""/>
            </a:pPr>
            <a:endParaRPr sz="1850" dirty="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buFont typeface="Symbol"/>
              <a:buChar char=""/>
              <a:tabLst>
                <a:tab pos="355600" algn="l"/>
              </a:tabLst>
            </a:pPr>
            <a:r>
              <a:rPr sz="1800" dirty="0">
                <a:latin typeface="Times New Roman"/>
                <a:cs typeface="Times New Roman"/>
              </a:rPr>
              <a:t>санитарно-бытовых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условий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учетом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потребностей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детей,</a:t>
            </a:r>
            <a:r>
              <a:rPr sz="1800" dirty="0">
                <a:latin typeface="Times New Roman"/>
                <a:cs typeface="Times New Roman"/>
              </a:rPr>
              <a:t> с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двигательной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патологией</a:t>
            </a:r>
            <a:r>
              <a:rPr sz="1800" spc="-10" dirty="0">
                <a:latin typeface="Times New Roman"/>
                <a:cs typeface="Times New Roman"/>
              </a:rPr>
              <a:t> воспитывающихся</a:t>
            </a:r>
            <a:r>
              <a:rPr sz="1800" spc="-5" dirty="0">
                <a:latin typeface="Times New Roman"/>
                <a:cs typeface="Times New Roman"/>
              </a:rPr>
              <a:t> данной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организации</a:t>
            </a:r>
            <a:r>
              <a:rPr sz="1800" dirty="0">
                <a:latin typeface="Times New Roman"/>
                <a:cs typeface="Times New Roman"/>
              </a:rPr>
              <a:t> (наличие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оборудованных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гардеробов,</a:t>
            </a:r>
            <a:r>
              <a:rPr sz="1800" dirty="0">
                <a:latin typeface="Times New Roman"/>
                <a:cs typeface="Times New Roman"/>
              </a:rPr>
              <a:t> санузлов,</a:t>
            </a:r>
            <a:r>
              <a:rPr sz="1800" spc="5" dirty="0">
                <a:latin typeface="Times New Roman"/>
                <a:cs typeface="Times New Roman"/>
              </a:rPr>
              <a:t> мест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личной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гигиены</a:t>
            </a:r>
            <a:r>
              <a:rPr sz="1800" dirty="0">
                <a:latin typeface="Times New Roman"/>
                <a:cs typeface="Times New Roman"/>
              </a:rPr>
              <a:t> в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себя</a:t>
            </a:r>
            <a:r>
              <a:rPr sz="1800" spc="-5" dirty="0">
                <a:latin typeface="Times New Roman"/>
                <a:cs typeface="Times New Roman"/>
              </a:rPr>
              <a:t> кушетки,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пеленальные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столики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для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смены</a:t>
            </a:r>
            <a:r>
              <a:rPr sz="1800" spc="-5" dirty="0">
                <a:latin typeface="Times New Roman"/>
                <a:cs typeface="Times New Roman"/>
              </a:rPr>
              <a:t> памперсов</a:t>
            </a:r>
            <a:r>
              <a:rPr sz="1800" dirty="0">
                <a:latin typeface="Times New Roman"/>
                <a:cs typeface="Times New Roman"/>
              </a:rPr>
              <a:t> и </a:t>
            </a:r>
            <a:r>
              <a:rPr sz="1800" spc="-25" dirty="0">
                <a:latin typeface="Times New Roman"/>
                <a:cs typeface="Times New Roman"/>
              </a:rPr>
              <a:t>т.д.);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Symbol"/>
              <a:buChar char=""/>
            </a:pPr>
            <a:endParaRPr sz="1850" dirty="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buFont typeface="Symbol"/>
              <a:buChar char=""/>
              <a:tabLst>
                <a:tab pos="355600" algn="l"/>
              </a:tabLst>
            </a:pPr>
            <a:r>
              <a:rPr sz="1800" spc="-5" dirty="0">
                <a:latin typeface="Times New Roman"/>
                <a:cs typeface="Times New Roman"/>
              </a:rPr>
              <a:t>социально-бытовых</a:t>
            </a:r>
            <a:r>
              <a:rPr sz="1800" dirty="0">
                <a:latin typeface="Times New Roman"/>
                <a:cs typeface="Times New Roman"/>
              </a:rPr>
              <a:t> условий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учетом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конкретных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потребностей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ребенка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НОДА, </a:t>
            </a:r>
            <a:r>
              <a:rPr sz="1800" dirty="0">
                <a:latin typeface="Times New Roman"/>
                <a:cs typeface="Times New Roman"/>
              </a:rPr>
              <a:t>в </a:t>
            </a:r>
            <a:r>
              <a:rPr sz="1800" spc="-5" dirty="0">
                <a:latin typeface="Times New Roman"/>
                <a:cs typeface="Times New Roman"/>
              </a:rPr>
              <a:t>данной организации (наличие </a:t>
            </a:r>
            <a:r>
              <a:rPr sz="1800" spc="-10" dirty="0">
                <a:latin typeface="Times New Roman"/>
                <a:cs typeface="Times New Roman"/>
              </a:rPr>
              <a:t>адекватно </a:t>
            </a:r>
            <a:r>
              <a:rPr sz="1800" spc="-20" dirty="0">
                <a:latin typeface="Times New Roman"/>
                <a:cs typeface="Times New Roman"/>
              </a:rPr>
              <a:t>оборудованного </a:t>
            </a:r>
            <a:r>
              <a:rPr sz="1800" dirty="0">
                <a:latin typeface="Times New Roman"/>
                <a:cs typeface="Times New Roman"/>
              </a:rPr>
              <a:t>пространства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организации, </a:t>
            </a:r>
            <a:r>
              <a:rPr sz="1800" spc="-15" dirty="0">
                <a:latin typeface="Times New Roman"/>
                <a:cs typeface="Times New Roman"/>
              </a:rPr>
              <a:t>рабочего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15" dirty="0">
                <a:latin typeface="Times New Roman"/>
                <a:cs typeface="Times New Roman"/>
              </a:rPr>
              <a:t>места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ребенка</a:t>
            </a:r>
            <a:r>
              <a:rPr sz="1800" dirty="0">
                <a:latin typeface="Times New Roman"/>
                <a:cs typeface="Times New Roman"/>
              </a:rPr>
              <a:t> и </a:t>
            </a:r>
            <a:r>
              <a:rPr sz="1800" spc="-25" dirty="0">
                <a:latin typeface="Times New Roman"/>
                <a:cs typeface="Times New Roman"/>
              </a:rPr>
              <a:t>т.д.);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Symbol"/>
              <a:buChar char=""/>
            </a:pPr>
            <a:endParaRPr sz="1850" dirty="0">
              <a:latin typeface="Times New Roman"/>
              <a:cs typeface="Times New Roman"/>
            </a:endParaRPr>
          </a:p>
          <a:p>
            <a:pPr marL="355600" marR="6985" indent="-342900" algn="just">
              <a:lnSpc>
                <a:spcPct val="100000"/>
              </a:lnSpc>
              <a:buFont typeface="Symbol"/>
              <a:buChar char=""/>
              <a:tabLst>
                <a:tab pos="355600" algn="l"/>
              </a:tabLst>
            </a:pPr>
            <a:r>
              <a:rPr sz="1800" spc="-10" dirty="0">
                <a:latin typeface="Times New Roman"/>
                <a:cs typeface="Times New Roman"/>
              </a:rPr>
              <a:t>пожарной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5" dirty="0">
                <a:latin typeface="Times New Roman"/>
                <a:cs typeface="Times New Roman"/>
              </a:rPr>
              <a:t>электробезопасности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15" dirty="0">
                <a:latin typeface="Times New Roman"/>
                <a:cs typeface="Times New Roman"/>
              </a:rPr>
              <a:t>учетом </a:t>
            </a:r>
            <a:r>
              <a:rPr sz="1800" dirty="0">
                <a:latin typeface="Times New Roman"/>
                <a:cs typeface="Times New Roman"/>
              </a:rPr>
              <a:t>потребностей </a:t>
            </a:r>
            <a:r>
              <a:rPr sz="1800" spc="-5" dirty="0">
                <a:latin typeface="Times New Roman"/>
                <a:cs typeface="Times New Roman"/>
              </a:rPr>
              <a:t>детей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10" dirty="0">
                <a:latin typeface="Times New Roman"/>
                <a:cs typeface="Times New Roman"/>
              </a:rPr>
              <a:t>двигательной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патологией,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воспитывающихся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5" dirty="0">
                <a:latin typeface="Times New Roman"/>
                <a:cs typeface="Times New Roman"/>
              </a:rPr>
              <a:t> данной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дошкольной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организации.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84336" y="2759668"/>
            <a:ext cx="8319770" cy="1050925"/>
            <a:chOff x="384336" y="2759668"/>
            <a:chExt cx="8319770" cy="1050925"/>
          </a:xfrm>
        </p:grpSpPr>
        <p:sp>
          <p:nvSpPr>
            <p:cNvPr id="3" name="object 3"/>
            <p:cNvSpPr/>
            <p:nvPr/>
          </p:nvSpPr>
          <p:spPr>
            <a:xfrm>
              <a:off x="405587" y="2780919"/>
              <a:ext cx="8277225" cy="1008380"/>
            </a:xfrm>
            <a:custGeom>
              <a:avLst/>
              <a:gdLst/>
              <a:ahLst/>
              <a:cxnLst/>
              <a:rect l="l" t="t" r="r" b="b"/>
              <a:pathLst>
                <a:path w="8277225" h="1008379">
                  <a:moveTo>
                    <a:pt x="8109000" y="0"/>
                  </a:moveTo>
                  <a:lnTo>
                    <a:pt x="168020" y="0"/>
                  </a:lnTo>
                  <a:lnTo>
                    <a:pt x="123353" y="5998"/>
                  </a:lnTo>
                  <a:lnTo>
                    <a:pt x="83216" y="22930"/>
                  </a:lnTo>
                  <a:lnTo>
                    <a:pt x="49210" y="49196"/>
                  </a:lnTo>
                  <a:lnTo>
                    <a:pt x="22939" y="83199"/>
                  </a:lnTo>
                  <a:lnTo>
                    <a:pt x="6001" y="123339"/>
                  </a:lnTo>
                  <a:lnTo>
                    <a:pt x="0" y="168020"/>
                  </a:lnTo>
                  <a:lnTo>
                    <a:pt x="0" y="840104"/>
                  </a:lnTo>
                  <a:lnTo>
                    <a:pt x="6001" y="884786"/>
                  </a:lnTo>
                  <a:lnTo>
                    <a:pt x="22939" y="924926"/>
                  </a:lnTo>
                  <a:lnTo>
                    <a:pt x="49210" y="958929"/>
                  </a:lnTo>
                  <a:lnTo>
                    <a:pt x="83216" y="985195"/>
                  </a:lnTo>
                  <a:lnTo>
                    <a:pt x="123353" y="1002127"/>
                  </a:lnTo>
                  <a:lnTo>
                    <a:pt x="168020" y="1008125"/>
                  </a:lnTo>
                  <a:lnTo>
                    <a:pt x="8109000" y="1008125"/>
                  </a:lnTo>
                  <a:lnTo>
                    <a:pt x="8153681" y="1002127"/>
                  </a:lnTo>
                  <a:lnTo>
                    <a:pt x="8193822" y="985195"/>
                  </a:lnTo>
                  <a:lnTo>
                    <a:pt x="8227825" y="958929"/>
                  </a:lnTo>
                  <a:lnTo>
                    <a:pt x="8254091" y="924926"/>
                  </a:lnTo>
                  <a:lnTo>
                    <a:pt x="8271022" y="884786"/>
                  </a:lnTo>
                  <a:lnTo>
                    <a:pt x="8277021" y="840104"/>
                  </a:lnTo>
                  <a:lnTo>
                    <a:pt x="8277021" y="168020"/>
                  </a:lnTo>
                  <a:lnTo>
                    <a:pt x="8271022" y="123339"/>
                  </a:lnTo>
                  <a:lnTo>
                    <a:pt x="8254091" y="83199"/>
                  </a:lnTo>
                  <a:lnTo>
                    <a:pt x="8227825" y="49196"/>
                  </a:lnTo>
                  <a:lnTo>
                    <a:pt x="8193822" y="22930"/>
                  </a:lnTo>
                  <a:lnTo>
                    <a:pt x="8153681" y="5998"/>
                  </a:lnTo>
                  <a:lnTo>
                    <a:pt x="8109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05587" y="2780919"/>
              <a:ext cx="8277225" cy="1008380"/>
            </a:xfrm>
            <a:custGeom>
              <a:avLst/>
              <a:gdLst/>
              <a:ahLst/>
              <a:cxnLst/>
              <a:rect l="l" t="t" r="r" b="b"/>
              <a:pathLst>
                <a:path w="8277225" h="1008379">
                  <a:moveTo>
                    <a:pt x="0" y="168020"/>
                  </a:moveTo>
                  <a:lnTo>
                    <a:pt x="6001" y="123339"/>
                  </a:lnTo>
                  <a:lnTo>
                    <a:pt x="22939" y="83199"/>
                  </a:lnTo>
                  <a:lnTo>
                    <a:pt x="49210" y="49196"/>
                  </a:lnTo>
                  <a:lnTo>
                    <a:pt x="83216" y="22930"/>
                  </a:lnTo>
                  <a:lnTo>
                    <a:pt x="123353" y="5998"/>
                  </a:lnTo>
                  <a:lnTo>
                    <a:pt x="168020" y="0"/>
                  </a:lnTo>
                  <a:lnTo>
                    <a:pt x="8109000" y="0"/>
                  </a:lnTo>
                  <a:lnTo>
                    <a:pt x="8153681" y="5998"/>
                  </a:lnTo>
                  <a:lnTo>
                    <a:pt x="8193822" y="22930"/>
                  </a:lnTo>
                  <a:lnTo>
                    <a:pt x="8227825" y="49196"/>
                  </a:lnTo>
                  <a:lnTo>
                    <a:pt x="8254091" y="83199"/>
                  </a:lnTo>
                  <a:lnTo>
                    <a:pt x="8271022" y="123339"/>
                  </a:lnTo>
                  <a:lnTo>
                    <a:pt x="8277021" y="168020"/>
                  </a:lnTo>
                  <a:lnTo>
                    <a:pt x="8277021" y="840104"/>
                  </a:lnTo>
                  <a:lnTo>
                    <a:pt x="8271022" y="884786"/>
                  </a:lnTo>
                  <a:lnTo>
                    <a:pt x="8254091" y="924926"/>
                  </a:lnTo>
                  <a:lnTo>
                    <a:pt x="8227825" y="958929"/>
                  </a:lnTo>
                  <a:lnTo>
                    <a:pt x="8193822" y="985195"/>
                  </a:lnTo>
                  <a:lnTo>
                    <a:pt x="8153681" y="1002127"/>
                  </a:lnTo>
                  <a:lnTo>
                    <a:pt x="8109000" y="1008125"/>
                  </a:lnTo>
                  <a:lnTo>
                    <a:pt x="168020" y="1008125"/>
                  </a:lnTo>
                  <a:lnTo>
                    <a:pt x="123353" y="1002127"/>
                  </a:lnTo>
                  <a:lnTo>
                    <a:pt x="83216" y="985195"/>
                  </a:lnTo>
                  <a:lnTo>
                    <a:pt x="49210" y="958929"/>
                  </a:lnTo>
                  <a:lnTo>
                    <a:pt x="22939" y="924926"/>
                  </a:lnTo>
                  <a:lnTo>
                    <a:pt x="6001" y="884786"/>
                  </a:lnTo>
                  <a:lnTo>
                    <a:pt x="0" y="840104"/>
                  </a:lnTo>
                  <a:lnTo>
                    <a:pt x="0" y="168020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533501" y="2853944"/>
            <a:ext cx="28105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Коррекционно-развивающее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16273" y="2853944"/>
            <a:ext cx="48399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  <a:tabLst>
                <a:tab pos="1577340" algn="l"/>
                <a:tab pos="3528060" algn="l"/>
                <a:tab pos="4147185" algn="l"/>
              </a:tabLst>
            </a:pPr>
            <a:r>
              <a:rPr sz="1800" spc="-10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-40" dirty="0">
                <a:latin typeface="Times New Roman"/>
                <a:cs typeface="Times New Roman"/>
              </a:rPr>
              <a:t>з</a:t>
            </a:r>
            <a:r>
              <a:rPr sz="1800" dirty="0">
                <a:latin typeface="Times New Roman"/>
                <a:cs typeface="Times New Roman"/>
              </a:rPr>
              <a:t>дейс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5" dirty="0">
                <a:latin typeface="Times New Roman"/>
                <a:cs typeface="Times New Roman"/>
              </a:rPr>
              <a:t>в</a:t>
            </a:r>
            <a:r>
              <a:rPr sz="1800" spc="-1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е	</a:t>
            </a:r>
            <a:r>
              <a:rPr sz="1800" spc="30" dirty="0">
                <a:latin typeface="Times New Roman"/>
                <a:cs typeface="Times New Roman"/>
              </a:rPr>
              <a:t>о</a:t>
            </a:r>
            <a:r>
              <a:rPr sz="1800" spc="-35" dirty="0">
                <a:latin typeface="Times New Roman"/>
                <a:cs typeface="Times New Roman"/>
              </a:rPr>
              <a:t>с</a:t>
            </a:r>
            <a:r>
              <a:rPr sz="1800" spc="10" dirty="0">
                <a:latin typeface="Times New Roman"/>
                <a:cs typeface="Times New Roman"/>
              </a:rPr>
              <a:t>у</a:t>
            </a:r>
            <a:r>
              <a:rPr sz="1800" spc="-10" dirty="0">
                <a:latin typeface="Times New Roman"/>
                <a:cs typeface="Times New Roman"/>
              </a:rPr>
              <a:t>щ</a:t>
            </a:r>
            <a:r>
              <a:rPr sz="1800" spc="50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25" dirty="0">
                <a:latin typeface="Times New Roman"/>
                <a:cs typeface="Times New Roman"/>
              </a:rPr>
              <a:t>в</a:t>
            </a:r>
            <a:r>
              <a:rPr sz="1800" spc="-15" dirty="0">
                <a:latin typeface="Times New Roman"/>
                <a:cs typeface="Times New Roman"/>
              </a:rPr>
              <a:t>л</a:t>
            </a:r>
            <a:r>
              <a:rPr sz="1800" dirty="0">
                <a:latin typeface="Times New Roman"/>
                <a:cs typeface="Times New Roman"/>
              </a:rPr>
              <a:t>яе</a:t>
            </a:r>
            <a:r>
              <a:rPr sz="1800" spc="30" dirty="0">
                <a:latin typeface="Times New Roman"/>
                <a:cs typeface="Times New Roman"/>
              </a:rPr>
              <a:t>т</a:t>
            </a:r>
            <a:r>
              <a:rPr sz="1800" spc="-10" dirty="0">
                <a:latin typeface="Times New Roman"/>
                <a:cs typeface="Times New Roman"/>
              </a:rPr>
              <a:t>с</a:t>
            </a:r>
            <a:r>
              <a:rPr sz="1800" dirty="0">
                <a:latin typeface="Times New Roman"/>
                <a:cs typeface="Times New Roman"/>
              </a:rPr>
              <a:t>я	</a:t>
            </a:r>
            <a:r>
              <a:rPr sz="1800" spc="-20" dirty="0">
                <a:latin typeface="Times New Roman"/>
                <a:cs typeface="Times New Roman"/>
              </a:rPr>
              <a:t>н</a:t>
            </a:r>
            <a:r>
              <a:rPr sz="1800" dirty="0">
                <a:latin typeface="Times New Roman"/>
                <a:cs typeface="Times New Roman"/>
              </a:rPr>
              <a:t>а	</a:t>
            </a:r>
            <a:r>
              <a:rPr sz="1800" spc="45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сно</a:t>
            </a:r>
            <a:r>
              <a:rPr sz="1800" spc="-10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е</a:t>
            </a:r>
            <a:endParaRPr sz="1800">
              <a:latin typeface="Times New Roman"/>
              <a:cs typeface="Times New Roman"/>
            </a:endParaRPr>
          </a:p>
          <a:p>
            <a:pPr marR="6985" algn="r">
              <a:lnSpc>
                <a:spcPct val="100000"/>
              </a:lnSpc>
              <a:tabLst>
                <a:tab pos="410845" algn="l"/>
              </a:tabLst>
            </a:pPr>
            <a:r>
              <a:rPr sz="1800" dirty="0">
                <a:latin typeface="Times New Roman"/>
                <a:cs typeface="Times New Roman"/>
              </a:rPr>
              <a:t>и	словесных,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3501" y="3128264"/>
            <a:ext cx="62255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737995" algn="l"/>
                <a:tab pos="3496945" algn="l"/>
                <a:tab pos="5182870" algn="l"/>
              </a:tabLst>
            </a:pPr>
            <a:r>
              <a:rPr sz="1800" spc="-5" dirty="0">
                <a:latin typeface="Times New Roman"/>
                <a:cs typeface="Times New Roman"/>
              </a:rPr>
              <a:t>исп</a:t>
            </a:r>
            <a:r>
              <a:rPr sz="1800" spc="-3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ль</a:t>
            </a:r>
            <a:r>
              <a:rPr sz="1800" spc="-20" dirty="0">
                <a:latin typeface="Times New Roman"/>
                <a:cs typeface="Times New Roman"/>
              </a:rPr>
              <a:t>з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-25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ания	разноо</a:t>
            </a:r>
            <a:r>
              <a:rPr sz="1800" spc="-10" dirty="0">
                <a:latin typeface="Times New Roman"/>
                <a:cs typeface="Times New Roman"/>
              </a:rPr>
              <a:t>б</a:t>
            </a:r>
            <a:r>
              <a:rPr sz="1800" dirty="0">
                <a:latin typeface="Times New Roman"/>
                <a:cs typeface="Times New Roman"/>
              </a:rPr>
              <a:t>разных	</a:t>
            </a:r>
            <a:r>
              <a:rPr sz="1800" spc="-5" dirty="0">
                <a:latin typeface="Times New Roman"/>
                <a:cs typeface="Times New Roman"/>
              </a:rPr>
              <a:t>пра</a:t>
            </a:r>
            <a:r>
              <a:rPr sz="1800" spc="-25" dirty="0">
                <a:latin typeface="Times New Roman"/>
                <a:cs typeface="Times New Roman"/>
              </a:rPr>
              <a:t>к</a:t>
            </a:r>
            <a:r>
              <a:rPr sz="1800" dirty="0">
                <a:latin typeface="Times New Roman"/>
                <a:cs typeface="Times New Roman"/>
              </a:rPr>
              <a:t>тич</a:t>
            </a:r>
            <a:r>
              <a:rPr sz="1800" spc="35" dirty="0">
                <a:latin typeface="Times New Roman"/>
                <a:cs typeface="Times New Roman"/>
              </a:rPr>
              <a:t>е</a:t>
            </a:r>
            <a:r>
              <a:rPr sz="1800" spc="-10" dirty="0">
                <a:latin typeface="Times New Roman"/>
                <a:cs typeface="Times New Roman"/>
              </a:rPr>
              <a:t>с</a:t>
            </a:r>
            <a:r>
              <a:rPr sz="1800" dirty="0">
                <a:latin typeface="Times New Roman"/>
                <a:cs typeface="Times New Roman"/>
              </a:rPr>
              <a:t>ких,	</a:t>
            </a:r>
            <a:r>
              <a:rPr sz="1800" spc="-5" dirty="0">
                <a:latin typeface="Times New Roman"/>
                <a:cs typeface="Times New Roman"/>
              </a:rPr>
              <a:t>на</a:t>
            </a:r>
            <a:r>
              <a:rPr sz="1800" spc="-90" dirty="0">
                <a:latin typeface="Times New Roman"/>
                <a:cs typeface="Times New Roman"/>
              </a:rPr>
              <a:t>г</a:t>
            </a:r>
            <a:r>
              <a:rPr sz="1800" dirty="0">
                <a:latin typeface="Times New Roman"/>
                <a:cs typeface="Times New Roman"/>
              </a:rPr>
              <a:t>ляд</a:t>
            </a:r>
            <a:r>
              <a:rPr sz="1800" spc="-20" dirty="0">
                <a:latin typeface="Times New Roman"/>
                <a:cs typeface="Times New Roman"/>
              </a:rPr>
              <a:t>н</a:t>
            </a:r>
            <a:r>
              <a:rPr sz="1800" dirty="0">
                <a:latin typeface="Times New Roman"/>
                <a:cs typeface="Times New Roman"/>
              </a:rPr>
              <a:t>ых  двигательно-кинестетических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методов.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63928" y="3911812"/>
            <a:ext cx="8319770" cy="1050925"/>
            <a:chOff x="363928" y="3911812"/>
            <a:chExt cx="8319770" cy="1050925"/>
          </a:xfrm>
        </p:grpSpPr>
        <p:sp>
          <p:nvSpPr>
            <p:cNvPr id="9" name="object 9"/>
            <p:cNvSpPr/>
            <p:nvPr/>
          </p:nvSpPr>
          <p:spPr>
            <a:xfrm>
              <a:off x="385178" y="3933063"/>
              <a:ext cx="8277225" cy="1008380"/>
            </a:xfrm>
            <a:custGeom>
              <a:avLst/>
              <a:gdLst/>
              <a:ahLst/>
              <a:cxnLst/>
              <a:rect l="l" t="t" r="r" b="b"/>
              <a:pathLst>
                <a:path w="8277225" h="1008379">
                  <a:moveTo>
                    <a:pt x="8108962" y="0"/>
                  </a:moveTo>
                  <a:lnTo>
                    <a:pt x="168020" y="0"/>
                  </a:lnTo>
                  <a:lnTo>
                    <a:pt x="123353" y="5998"/>
                  </a:lnTo>
                  <a:lnTo>
                    <a:pt x="83216" y="22930"/>
                  </a:lnTo>
                  <a:lnTo>
                    <a:pt x="49210" y="49196"/>
                  </a:lnTo>
                  <a:lnTo>
                    <a:pt x="22939" y="83199"/>
                  </a:lnTo>
                  <a:lnTo>
                    <a:pt x="6001" y="123339"/>
                  </a:lnTo>
                  <a:lnTo>
                    <a:pt x="0" y="168020"/>
                  </a:lnTo>
                  <a:lnTo>
                    <a:pt x="0" y="840105"/>
                  </a:lnTo>
                  <a:lnTo>
                    <a:pt x="6001" y="884786"/>
                  </a:lnTo>
                  <a:lnTo>
                    <a:pt x="22939" y="924926"/>
                  </a:lnTo>
                  <a:lnTo>
                    <a:pt x="49210" y="958929"/>
                  </a:lnTo>
                  <a:lnTo>
                    <a:pt x="83216" y="985195"/>
                  </a:lnTo>
                  <a:lnTo>
                    <a:pt x="123353" y="1002127"/>
                  </a:lnTo>
                  <a:lnTo>
                    <a:pt x="168020" y="1008126"/>
                  </a:lnTo>
                  <a:lnTo>
                    <a:pt x="8108962" y="1008126"/>
                  </a:lnTo>
                  <a:lnTo>
                    <a:pt x="8153643" y="1002127"/>
                  </a:lnTo>
                  <a:lnTo>
                    <a:pt x="8193784" y="985195"/>
                  </a:lnTo>
                  <a:lnTo>
                    <a:pt x="8227787" y="958929"/>
                  </a:lnTo>
                  <a:lnTo>
                    <a:pt x="8254053" y="924926"/>
                  </a:lnTo>
                  <a:lnTo>
                    <a:pt x="8270984" y="884786"/>
                  </a:lnTo>
                  <a:lnTo>
                    <a:pt x="8276983" y="840105"/>
                  </a:lnTo>
                  <a:lnTo>
                    <a:pt x="8276983" y="168020"/>
                  </a:lnTo>
                  <a:lnTo>
                    <a:pt x="8270984" y="123339"/>
                  </a:lnTo>
                  <a:lnTo>
                    <a:pt x="8254053" y="83199"/>
                  </a:lnTo>
                  <a:lnTo>
                    <a:pt x="8227787" y="49196"/>
                  </a:lnTo>
                  <a:lnTo>
                    <a:pt x="8193784" y="22930"/>
                  </a:lnTo>
                  <a:lnTo>
                    <a:pt x="8153643" y="5998"/>
                  </a:lnTo>
                  <a:lnTo>
                    <a:pt x="81089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85178" y="3933063"/>
              <a:ext cx="8277225" cy="1008380"/>
            </a:xfrm>
            <a:custGeom>
              <a:avLst/>
              <a:gdLst/>
              <a:ahLst/>
              <a:cxnLst/>
              <a:rect l="l" t="t" r="r" b="b"/>
              <a:pathLst>
                <a:path w="8277225" h="1008379">
                  <a:moveTo>
                    <a:pt x="0" y="168020"/>
                  </a:moveTo>
                  <a:lnTo>
                    <a:pt x="6001" y="123339"/>
                  </a:lnTo>
                  <a:lnTo>
                    <a:pt x="22939" y="83199"/>
                  </a:lnTo>
                  <a:lnTo>
                    <a:pt x="49210" y="49196"/>
                  </a:lnTo>
                  <a:lnTo>
                    <a:pt x="83216" y="22930"/>
                  </a:lnTo>
                  <a:lnTo>
                    <a:pt x="123353" y="5998"/>
                  </a:lnTo>
                  <a:lnTo>
                    <a:pt x="168020" y="0"/>
                  </a:lnTo>
                  <a:lnTo>
                    <a:pt x="8108962" y="0"/>
                  </a:lnTo>
                  <a:lnTo>
                    <a:pt x="8153643" y="5998"/>
                  </a:lnTo>
                  <a:lnTo>
                    <a:pt x="8193784" y="22930"/>
                  </a:lnTo>
                  <a:lnTo>
                    <a:pt x="8227787" y="49196"/>
                  </a:lnTo>
                  <a:lnTo>
                    <a:pt x="8254053" y="83199"/>
                  </a:lnTo>
                  <a:lnTo>
                    <a:pt x="8270984" y="123339"/>
                  </a:lnTo>
                  <a:lnTo>
                    <a:pt x="8276983" y="168020"/>
                  </a:lnTo>
                  <a:lnTo>
                    <a:pt x="8276983" y="840105"/>
                  </a:lnTo>
                  <a:lnTo>
                    <a:pt x="8270984" y="884786"/>
                  </a:lnTo>
                  <a:lnTo>
                    <a:pt x="8254053" y="924926"/>
                  </a:lnTo>
                  <a:lnTo>
                    <a:pt x="8227787" y="958929"/>
                  </a:lnTo>
                  <a:lnTo>
                    <a:pt x="8193784" y="985195"/>
                  </a:lnTo>
                  <a:lnTo>
                    <a:pt x="8153643" y="1002127"/>
                  </a:lnTo>
                  <a:lnTo>
                    <a:pt x="8108962" y="1008126"/>
                  </a:lnTo>
                  <a:lnTo>
                    <a:pt x="168020" y="1008126"/>
                  </a:lnTo>
                  <a:lnTo>
                    <a:pt x="123353" y="1002127"/>
                  </a:lnTo>
                  <a:lnTo>
                    <a:pt x="83216" y="985195"/>
                  </a:lnTo>
                  <a:lnTo>
                    <a:pt x="49210" y="958929"/>
                  </a:lnTo>
                  <a:lnTo>
                    <a:pt x="22939" y="924926"/>
                  </a:lnTo>
                  <a:lnTo>
                    <a:pt x="6001" y="884786"/>
                  </a:lnTo>
                  <a:lnTo>
                    <a:pt x="0" y="840105"/>
                  </a:lnTo>
                  <a:lnTo>
                    <a:pt x="0" y="168020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384336" y="5135965"/>
            <a:ext cx="8319770" cy="1050925"/>
            <a:chOff x="384336" y="5135965"/>
            <a:chExt cx="8319770" cy="1050925"/>
          </a:xfrm>
        </p:grpSpPr>
        <p:sp>
          <p:nvSpPr>
            <p:cNvPr id="12" name="object 12"/>
            <p:cNvSpPr/>
            <p:nvPr/>
          </p:nvSpPr>
          <p:spPr>
            <a:xfrm>
              <a:off x="405587" y="5157215"/>
              <a:ext cx="8277225" cy="1008380"/>
            </a:xfrm>
            <a:custGeom>
              <a:avLst/>
              <a:gdLst/>
              <a:ahLst/>
              <a:cxnLst/>
              <a:rect l="l" t="t" r="r" b="b"/>
              <a:pathLst>
                <a:path w="8277225" h="1008379">
                  <a:moveTo>
                    <a:pt x="8109000" y="0"/>
                  </a:moveTo>
                  <a:lnTo>
                    <a:pt x="168020" y="0"/>
                  </a:lnTo>
                  <a:lnTo>
                    <a:pt x="123353" y="5998"/>
                  </a:lnTo>
                  <a:lnTo>
                    <a:pt x="83216" y="22930"/>
                  </a:lnTo>
                  <a:lnTo>
                    <a:pt x="49210" y="49196"/>
                  </a:lnTo>
                  <a:lnTo>
                    <a:pt x="22939" y="83199"/>
                  </a:lnTo>
                  <a:lnTo>
                    <a:pt x="6001" y="123339"/>
                  </a:lnTo>
                  <a:lnTo>
                    <a:pt x="0" y="168020"/>
                  </a:lnTo>
                  <a:lnTo>
                    <a:pt x="0" y="840066"/>
                  </a:lnTo>
                  <a:lnTo>
                    <a:pt x="6001" y="884734"/>
                  </a:lnTo>
                  <a:lnTo>
                    <a:pt x="22939" y="924871"/>
                  </a:lnTo>
                  <a:lnTo>
                    <a:pt x="49210" y="958876"/>
                  </a:lnTo>
                  <a:lnTo>
                    <a:pt x="83216" y="985148"/>
                  </a:lnTo>
                  <a:lnTo>
                    <a:pt x="123353" y="1002086"/>
                  </a:lnTo>
                  <a:lnTo>
                    <a:pt x="168020" y="1008087"/>
                  </a:lnTo>
                  <a:lnTo>
                    <a:pt x="8109000" y="1008087"/>
                  </a:lnTo>
                  <a:lnTo>
                    <a:pt x="8153681" y="1002086"/>
                  </a:lnTo>
                  <a:lnTo>
                    <a:pt x="8193822" y="985148"/>
                  </a:lnTo>
                  <a:lnTo>
                    <a:pt x="8227825" y="958876"/>
                  </a:lnTo>
                  <a:lnTo>
                    <a:pt x="8254091" y="924871"/>
                  </a:lnTo>
                  <a:lnTo>
                    <a:pt x="8271022" y="884734"/>
                  </a:lnTo>
                  <a:lnTo>
                    <a:pt x="8277021" y="840066"/>
                  </a:lnTo>
                  <a:lnTo>
                    <a:pt x="8277021" y="168020"/>
                  </a:lnTo>
                  <a:lnTo>
                    <a:pt x="8271022" y="123339"/>
                  </a:lnTo>
                  <a:lnTo>
                    <a:pt x="8254091" y="83199"/>
                  </a:lnTo>
                  <a:lnTo>
                    <a:pt x="8227825" y="49196"/>
                  </a:lnTo>
                  <a:lnTo>
                    <a:pt x="8193822" y="22930"/>
                  </a:lnTo>
                  <a:lnTo>
                    <a:pt x="8153681" y="5998"/>
                  </a:lnTo>
                  <a:lnTo>
                    <a:pt x="8109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05587" y="5157215"/>
              <a:ext cx="8277225" cy="1008380"/>
            </a:xfrm>
            <a:custGeom>
              <a:avLst/>
              <a:gdLst/>
              <a:ahLst/>
              <a:cxnLst/>
              <a:rect l="l" t="t" r="r" b="b"/>
              <a:pathLst>
                <a:path w="8277225" h="1008379">
                  <a:moveTo>
                    <a:pt x="0" y="168020"/>
                  </a:moveTo>
                  <a:lnTo>
                    <a:pt x="6001" y="123339"/>
                  </a:lnTo>
                  <a:lnTo>
                    <a:pt x="22939" y="83199"/>
                  </a:lnTo>
                  <a:lnTo>
                    <a:pt x="49210" y="49196"/>
                  </a:lnTo>
                  <a:lnTo>
                    <a:pt x="83216" y="22930"/>
                  </a:lnTo>
                  <a:lnTo>
                    <a:pt x="123353" y="5998"/>
                  </a:lnTo>
                  <a:lnTo>
                    <a:pt x="168020" y="0"/>
                  </a:lnTo>
                  <a:lnTo>
                    <a:pt x="8109000" y="0"/>
                  </a:lnTo>
                  <a:lnTo>
                    <a:pt x="8153681" y="5998"/>
                  </a:lnTo>
                  <a:lnTo>
                    <a:pt x="8193822" y="22930"/>
                  </a:lnTo>
                  <a:lnTo>
                    <a:pt x="8227825" y="49196"/>
                  </a:lnTo>
                  <a:lnTo>
                    <a:pt x="8254091" y="83199"/>
                  </a:lnTo>
                  <a:lnTo>
                    <a:pt x="8271022" y="123339"/>
                  </a:lnTo>
                  <a:lnTo>
                    <a:pt x="8277021" y="168020"/>
                  </a:lnTo>
                  <a:lnTo>
                    <a:pt x="8277021" y="840066"/>
                  </a:lnTo>
                  <a:lnTo>
                    <a:pt x="8271022" y="884734"/>
                  </a:lnTo>
                  <a:lnTo>
                    <a:pt x="8254091" y="924871"/>
                  </a:lnTo>
                  <a:lnTo>
                    <a:pt x="8227825" y="958876"/>
                  </a:lnTo>
                  <a:lnTo>
                    <a:pt x="8193822" y="985148"/>
                  </a:lnTo>
                  <a:lnTo>
                    <a:pt x="8153681" y="1002086"/>
                  </a:lnTo>
                  <a:lnTo>
                    <a:pt x="8109000" y="1008087"/>
                  </a:lnTo>
                  <a:lnTo>
                    <a:pt x="168020" y="1008087"/>
                  </a:lnTo>
                  <a:lnTo>
                    <a:pt x="123353" y="1002086"/>
                  </a:lnTo>
                  <a:lnTo>
                    <a:pt x="83216" y="985148"/>
                  </a:lnTo>
                  <a:lnTo>
                    <a:pt x="49210" y="958876"/>
                  </a:lnTo>
                  <a:lnTo>
                    <a:pt x="22939" y="924871"/>
                  </a:lnTo>
                  <a:lnTo>
                    <a:pt x="6001" y="884734"/>
                  </a:lnTo>
                  <a:lnTo>
                    <a:pt x="0" y="840066"/>
                  </a:lnTo>
                  <a:lnTo>
                    <a:pt x="0" y="168020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13080" y="4143502"/>
            <a:ext cx="8041640" cy="1798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413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Основные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формы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работы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детьми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двигательной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патологией: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индивидуальные,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подгрупповые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фронтальные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соответствие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5" dirty="0">
                <a:latin typeface="Times New Roman"/>
                <a:cs typeface="Times New Roman"/>
              </a:rPr>
              <a:t> медицинскими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показаниями.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600">
              <a:latin typeface="Times New Roman"/>
              <a:cs typeface="Times New Roman"/>
            </a:endParaRPr>
          </a:p>
          <a:p>
            <a:pPr marL="33020" marR="5080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зависимости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от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структуры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нарушений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коррекционно-развивающая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работа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детьми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данной</a:t>
            </a:r>
            <a:r>
              <a:rPr sz="1800" spc="-15" dirty="0">
                <a:latin typeface="Times New Roman"/>
                <a:cs typeface="Times New Roman"/>
              </a:rPr>
              <a:t> категории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строиться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дифференцированно.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84336" y="1391497"/>
            <a:ext cx="8319770" cy="1266825"/>
            <a:chOff x="384336" y="1391497"/>
            <a:chExt cx="8319770" cy="1266825"/>
          </a:xfrm>
        </p:grpSpPr>
        <p:sp>
          <p:nvSpPr>
            <p:cNvPr id="16" name="object 16"/>
            <p:cNvSpPr/>
            <p:nvPr/>
          </p:nvSpPr>
          <p:spPr>
            <a:xfrm>
              <a:off x="405587" y="1412747"/>
              <a:ext cx="8277225" cy="1224280"/>
            </a:xfrm>
            <a:custGeom>
              <a:avLst/>
              <a:gdLst/>
              <a:ahLst/>
              <a:cxnLst/>
              <a:rect l="l" t="t" r="r" b="b"/>
              <a:pathLst>
                <a:path w="8277225" h="1224280">
                  <a:moveTo>
                    <a:pt x="8073059" y="0"/>
                  </a:moveTo>
                  <a:lnTo>
                    <a:pt x="204025" y="0"/>
                  </a:lnTo>
                  <a:lnTo>
                    <a:pt x="157246" y="5386"/>
                  </a:lnTo>
                  <a:lnTo>
                    <a:pt x="114302" y="20733"/>
                  </a:lnTo>
                  <a:lnTo>
                    <a:pt x="76420" y="44816"/>
                  </a:lnTo>
                  <a:lnTo>
                    <a:pt x="44823" y="76416"/>
                  </a:lnTo>
                  <a:lnTo>
                    <a:pt x="20738" y="114309"/>
                  </a:lnTo>
                  <a:lnTo>
                    <a:pt x="5388" y="157274"/>
                  </a:lnTo>
                  <a:lnTo>
                    <a:pt x="0" y="204088"/>
                  </a:lnTo>
                  <a:lnTo>
                    <a:pt x="0" y="1020190"/>
                  </a:lnTo>
                  <a:lnTo>
                    <a:pt x="5388" y="1066958"/>
                  </a:lnTo>
                  <a:lnTo>
                    <a:pt x="20738" y="1109890"/>
                  </a:lnTo>
                  <a:lnTo>
                    <a:pt x="44823" y="1147760"/>
                  </a:lnTo>
                  <a:lnTo>
                    <a:pt x="76420" y="1179346"/>
                  </a:lnTo>
                  <a:lnTo>
                    <a:pt x="114302" y="1203422"/>
                  </a:lnTo>
                  <a:lnTo>
                    <a:pt x="157246" y="1218766"/>
                  </a:lnTo>
                  <a:lnTo>
                    <a:pt x="204025" y="1224152"/>
                  </a:lnTo>
                  <a:lnTo>
                    <a:pt x="8073059" y="1224152"/>
                  </a:lnTo>
                  <a:lnTo>
                    <a:pt x="8119827" y="1218766"/>
                  </a:lnTo>
                  <a:lnTo>
                    <a:pt x="8162758" y="1203422"/>
                  </a:lnTo>
                  <a:lnTo>
                    <a:pt x="8200629" y="1179346"/>
                  </a:lnTo>
                  <a:lnTo>
                    <a:pt x="8232214" y="1147760"/>
                  </a:lnTo>
                  <a:lnTo>
                    <a:pt x="8256291" y="1109890"/>
                  </a:lnTo>
                  <a:lnTo>
                    <a:pt x="8271635" y="1066958"/>
                  </a:lnTo>
                  <a:lnTo>
                    <a:pt x="8277021" y="1020190"/>
                  </a:lnTo>
                  <a:lnTo>
                    <a:pt x="8277021" y="204088"/>
                  </a:lnTo>
                  <a:lnTo>
                    <a:pt x="8271635" y="157274"/>
                  </a:lnTo>
                  <a:lnTo>
                    <a:pt x="8256291" y="114309"/>
                  </a:lnTo>
                  <a:lnTo>
                    <a:pt x="8232214" y="76416"/>
                  </a:lnTo>
                  <a:lnTo>
                    <a:pt x="8200629" y="44816"/>
                  </a:lnTo>
                  <a:lnTo>
                    <a:pt x="8162758" y="20733"/>
                  </a:lnTo>
                  <a:lnTo>
                    <a:pt x="8119827" y="5386"/>
                  </a:lnTo>
                  <a:lnTo>
                    <a:pt x="80730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05587" y="1412747"/>
              <a:ext cx="8277225" cy="1224280"/>
            </a:xfrm>
            <a:custGeom>
              <a:avLst/>
              <a:gdLst/>
              <a:ahLst/>
              <a:cxnLst/>
              <a:rect l="l" t="t" r="r" b="b"/>
              <a:pathLst>
                <a:path w="8277225" h="1224280">
                  <a:moveTo>
                    <a:pt x="0" y="204088"/>
                  </a:moveTo>
                  <a:lnTo>
                    <a:pt x="5388" y="157274"/>
                  </a:lnTo>
                  <a:lnTo>
                    <a:pt x="20738" y="114309"/>
                  </a:lnTo>
                  <a:lnTo>
                    <a:pt x="44823" y="76416"/>
                  </a:lnTo>
                  <a:lnTo>
                    <a:pt x="76420" y="44816"/>
                  </a:lnTo>
                  <a:lnTo>
                    <a:pt x="114302" y="20733"/>
                  </a:lnTo>
                  <a:lnTo>
                    <a:pt x="157246" y="5386"/>
                  </a:lnTo>
                  <a:lnTo>
                    <a:pt x="204025" y="0"/>
                  </a:lnTo>
                  <a:lnTo>
                    <a:pt x="8073059" y="0"/>
                  </a:lnTo>
                  <a:lnTo>
                    <a:pt x="8119827" y="5386"/>
                  </a:lnTo>
                  <a:lnTo>
                    <a:pt x="8162758" y="20733"/>
                  </a:lnTo>
                  <a:lnTo>
                    <a:pt x="8200629" y="44816"/>
                  </a:lnTo>
                  <a:lnTo>
                    <a:pt x="8232214" y="76416"/>
                  </a:lnTo>
                  <a:lnTo>
                    <a:pt x="8256291" y="114309"/>
                  </a:lnTo>
                  <a:lnTo>
                    <a:pt x="8271635" y="157274"/>
                  </a:lnTo>
                  <a:lnTo>
                    <a:pt x="8277021" y="204088"/>
                  </a:lnTo>
                  <a:lnTo>
                    <a:pt x="8277021" y="1020190"/>
                  </a:lnTo>
                  <a:lnTo>
                    <a:pt x="8271635" y="1066958"/>
                  </a:lnTo>
                  <a:lnTo>
                    <a:pt x="8256291" y="1109890"/>
                  </a:lnTo>
                  <a:lnTo>
                    <a:pt x="8232214" y="1147760"/>
                  </a:lnTo>
                  <a:lnTo>
                    <a:pt x="8200629" y="1179346"/>
                  </a:lnTo>
                  <a:lnTo>
                    <a:pt x="8162758" y="1203422"/>
                  </a:lnTo>
                  <a:lnTo>
                    <a:pt x="8119827" y="1218766"/>
                  </a:lnTo>
                  <a:lnTo>
                    <a:pt x="8073059" y="1224152"/>
                  </a:lnTo>
                  <a:lnTo>
                    <a:pt x="204025" y="1224152"/>
                  </a:lnTo>
                  <a:lnTo>
                    <a:pt x="157246" y="1218766"/>
                  </a:lnTo>
                  <a:lnTo>
                    <a:pt x="114302" y="1203422"/>
                  </a:lnTo>
                  <a:lnTo>
                    <a:pt x="76420" y="1179346"/>
                  </a:lnTo>
                  <a:lnTo>
                    <a:pt x="44823" y="1147760"/>
                  </a:lnTo>
                  <a:lnTo>
                    <a:pt x="20738" y="1109890"/>
                  </a:lnTo>
                  <a:lnTo>
                    <a:pt x="5388" y="1066958"/>
                  </a:lnTo>
                  <a:lnTo>
                    <a:pt x="0" y="1020190"/>
                  </a:lnTo>
                  <a:lnTo>
                    <a:pt x="0" y="204088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544169" y="909904"/>
            <a:ext cx="8001634" cy="1534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8295"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ПЛАНИРОВАНИЕ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sz="1800" b="1" spc="-40" dirty="0">
                <a:latin typeface="Times New Roman"/>
                <a:cs typeface="Times New Roman"/>
              </a:rPr>
              <a:t>ОБРАЗОВАТЕЛЬНОЙ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ДЕЯТЕЛЬНОСТИ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750">
              <a:latin typeface="Times New Roman"/>
              <a:cs typeface="Times New Roman"/>
            </a:endParaRPr>
          </a:p>
          <a:p>
            <a:pPr marL="12700" marR="5080" indent="449580" algn="just">
              <a:lnSpc>
                <a:spcPct val="100299"/>
              </a:lnSpc>
              <a:spcBef>
                <a:spcPts val="5"/>
              </a:spcBef>
            </a:pPr>
            <a:r>
              <a:rPr sz="1800" spc="-5" dirty="0">
                <a:latin typeface="Times New Roman"/>
                <a:cs typeface="Times New Roman"/>
              </a:rPr>
              <a:t>Для </a:t>
            </a:r>
            <a:r>
              <a:rPr sz="1800" dirty="0">
                <a:latin typeface="Times New Roman"/>
                <a:cs typeface="Times New Roman"/>
              </a:rPr>
              <a:t>детей с </a:t>
            </a:r>
            <a:r>
              <a:rPr sz="1800" spc="-30" dirty="0">
                <a:latin typeface="Times New Roman"/>
                <a:cs typeface="Times New Roman"/>
              </a:rPr>
              <a:t>НОДА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обязательно </a:t>
            </a:r>
            <a:r>
              <a:rPr sz="1800" spc="-5" dirty="0">
                <a:latin typeface="Times New Roman"/>
                <a:cs typeface="Times New Roman"/>
              </a:rPr>
              <a:t>должны быть предусмотрены занятия по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коррекции</a:t>
            </a:r>
            <a:r>
              <a:rPr sz="1800" spc="-10" dirty="0">
                <a:latin typeface="Times New Roman"/>
                <a:cs typeface="Times New Roman"/>
              </a:rPr>
              <a:t> недостатков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двигательных,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речевых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психических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функций,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зависимости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от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имеющихся </a:t>
            </a:r>
            <a:r>
              <a:rPr sz="1800" dirty="0">
                <a:latin typeface="Times New Roman"/>
                <a:cs typeface="Times New Roman"/>
              </a:rPr>
              <a:t>у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детей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нарушений.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18296" y="1570567"/>
            <a:ext cx="8252459" cy="1050925"/>
            <a:chOff x="518296" y="1570567"/>
            <a:chExt cx="8252459" cy="1050925"/>
          </a:xfrm>
        </p:grpSpPr>
        <p:sp>
          <p:nvSpPr>
            <p:cNvPr id="3" name="object 3"/>
            <p:cNvSpPr/>
            <p:nvPr/>
          </p:nvSpPr>
          <p:spPr>
            <a:xfrm>
              <a:off x="539546" y="1591817"/>
              <a:ext cx="8209915" cy="1008380"/>
            </a:xfrm>
            <a:custGeom>
              <a:avLst/>
              <a:gdLst/>
              <a:ahLst/>
              <a:cxnLst/>
              <a:rect l="l" t="t" r="r" b="b"/>
              <a:pathLst>
                <a:path w="8209915" h="1008380">
                  <a:moveTo>
                    <a:pt x="8041462" y="0"/>
                  </a:moveTo>
                  <a:lnTo>
                    <a:pt x="168020" y="0"/>
                  </a:lnTo>
                  <a:lnTo>
                    <a:pt x="123357" y="6007"/>
                  </a:lnTo>
                  <a:lnTo>
                    <a:pt x="83221" y="22958"/>
                  </a:lnTo>
                  <a:lnTo>
                    <a:pt x="49215" y="49244"/>
                  </a:lnTo>
                  <a:lnTo>
                    <a:pt x="22941" y="83255"/>
                  </a:lnTo>
                  <a:lnTo>
                    <a:pt x="6002" y="123384"/>
                  </a:lnTo>
                  <a:lnTo>
                    <a:pt x="0" y="168021"/>
                  </a:lnTo>
                  <a:lnTo>
                    <a:pt x="0" y="840105"/>
                  </a:lnTo>
                  <a:lnTo>
                    <a:pt x="6002" y="884786"/>
                  </a:lnTo>
                  <a:lnTo>
                    <a:pt x="22941" y="924926"/>
                  </a:lnTo>
                  <a:lnTo>
                    <a:pt x="49215" y="958929"/>
                  </a:lnTo>
                  <a:lnTo>
                    <a:pt x="83221" y="985195"/>
                  </a:lnTo>
                  <a:lnTo>
                    <a:pt x="123357" y="1002127"/>
                  </a:lnTo>
                  <a:lnTo>
                    <a:pt x="168020" y="1008126"/>
                  </a:lnTo>
                  <a:lnTo>
                    <a:pt x="8041462" y="1008126"/>
                  </a:lnTo>
                  <a:lnTo>
                    <a:pt x="8086099" y="1002127"/>
                  </a:lnTo>
                  <a:lnTo>
                    <a:pt x="8126227" y="985195"/>
                  </a:lnTo>
                  <a:lnTo>
                    <a:pt x="8160238" y="958929"/>
                  </a:lnTo>
                  <a:lnTo>
                    <a:pt x="8186524" y="924926"/>
                  </a:lnTo>
                  <a:lnTo>
                    <a:pt x="8203475" y="884786"/>
                  </a:lnTo>
                  <a:lnTo>
                    <a:pt x="8209483" y="840105"/>
                  </a:lnTo>
                  <a:lnTo>
                    <a:pt x="8209483" y="168021"/>
                  </a:lnTo>
                  <a:lnTo>
                    <a:pt x="8203475" y="123384"/>
                  </a:lnTo>
                  <a:lnTo>
                    <a:pt x="8186524" y="83255"/>
                  </a:lnTo>
                  <a:lnTo>
                    <a:pt x="8160238" y="49244"/>
                  </a:lnTo>
                  <a:lnTo>
                    <a:pt x="8126227" y="22958"/>
                  </a:lnTo>
                  <a:lnTo>
                    <a:pt x="8086099" y="6007"/>
                  </a:lnTo>
                  <a:lnTo>
                    <a:pt x="80414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39546" y="1591817"/>
              <a:ext cx="8209915" cy="1008380"/>
            </a:xfrm>
            <a:custGeom>
              <a:avLst/>
              <a:gdLst/>
              <a:ahLst/>
              <a:cxnLst/>
              <a:rect l="l" t="t" r="r" b="b"/>
              <a:pathLst>
                <a:path w="8209915" h="1008380">
                  <a:moveTo>
                    <a:pt x="0" y="168021"/>
                  </a:moveTo>
                  <a:lnTo>
                    <a:pt x="6002" y="123384"/>
                  </a:lnTo>
                  <a:lnTo>
                    <a:pt x="22941" y="83255"/>
                  </a:lnTo>
                  <a:lnTo>
                    <a:pt x="49215" y="49244"/>
                  </a:lnTo>
                  <a:lnTo>
                    <a:pt x="83221" y="22958"/>
                  </a:lnTo>
                  <a:lnTo>
                    <a:pt x="123357" y="6007"/>
                  </a:lnTo>
                  <a:lnTo>
                    <a:pt x="168020" y="0"/>
                  </a:lnTo>
                  <a:lnTo>
                    <a:pt x="8041462" y="0"/>
                  </a:lnTo>
                  <a:lnTo>
                    <a:pt x="8086099" y="6007"/>
                  </a:lnTo>
                  <a:lnTo>
                    <a:pt x="8126227" y="22958"/>
                  </a:lnTo>
                  <a:lnTo>
                    <a:pt x="8160238" y="49244"/>
                  </a:lnTo>
                  <a:lnTo>
                    <a:pt x="8186524" y="83255"/>
                  </a:lnTo>
                  <a:lnTo>
                    <a:pt x="8203475" y="123384"/>
                  </a:lnTo>
                  <a:lnTo>
                    <a:pt x="8209483" y="168021"/>
                  </a:lnTo>
                  <a:lnTo>
                    <a:pt x="8209483" y="840105"/>
                  </a:lnTo>
                  <a:lnTo>
                    <a:pt x="8203475" y="884786"/>
                  </a:lnTo>
                  <a:lnTo>
                    <a:pt x="8186524" y="924926"/>
                  </a:lnTo>
                  <a:lnTo>
                    <a:pt x="8160238" y="958929"/>
                  </a:lnTo>
                  <a:lnTo>
                    <a:pt x="8126227" y="985195"/>
                  </a:lnTo>
                  <a:lnTo>
                    <a:pt x="8086099" y="1002127"/>
                  </a:lnTo>
                  <a:lnTo>
                    <a:pt x="8041462" y="1008126"/>
                  </a:lnTo>
                  <a:lnTo>
                    <a:pt x="168020" y="1008126"/>
                  </a:lnTo>
                  <a:lnTo>
                    <a:pt x="123357" y="1002127"/>
                  </a:lnTo>
                  <a:lnTo>
                    <a:pt x="83221" y="985195"/>
                  </a:lnTo>
                  <a:lnTo>
                    <a:pt x="49215" y="958929"/>
                  </a:lnTo>
                  <a:lnTo>
                    <a:pt x="22941" y="924926"/>
                  </a:lnTo>
                  <a:lnTo>
                    <a:pt x="6002" y="884786"/>
                  </a:lnTo>
                  <a:lnTo>
                    <a:pt x="0" y="840105"/>
                  </a:lnTo>
                  <a:lnTo>
                    <a:pt x="0" y="168021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18296" y="2771733"/>
            <a:ext cx="8252459" cy="1050925"/>
            <a:chOff x="518296" y="2771733"/>
            <a:chExt cx="8252459" cy="1050925"/>
          </a:xfrm>
        </p:grpSpPr>
        <p:sp>
          <p:nvSpPr>
            <p:cNvPr id="6" name="object 6"/>
            <p:cNvSpPr/>
            <p:nvPr/>
          </p:nvSpPr>
          <p:spPr>
            <a:xfrm>
              <a:off x="539546" y="2792983"/>
              <a:ext cx="8209915" cy="1008380"/>
            </a:xfrm>
            <a:custGeom>
              <a:avLst/>
              <a:gdLst/>
              <a:ahLst/>
              <a:cxnLst/>
              <a:rect l="l" t="t" r="r" b="b"/>
              <a:pathLst>
                <a:path w="8209915" h="1008379">
                  <a:moveTo>
                    <a:pt x="8041462" y="0"/>
                  </a:moveTo>
                  <a:lnTo>
                    <a:pt x="168033" y="0"/>
                  </a:lnTo>
                  <a:lnTo>
                    <a:pt x="123364" y="5998"/>
                  </a:lnTo>
                  <a:lnTo>
                    <a:pt x="83225" y="22930"/>
                  </a:lnTo>
                  <a:lnTo>
                    <a:pt x="49217" y="49196"/>
                  </a:lnTo>
                  <a:lnTo>
                    <a:pt x="22942" y="83199"/>
                  </a:lnTo>
                  <a:lnTo>
                    <a:pt x="6002" y="123339"/>
                  </a:lnTo>
                  <a:lnTo>
                    <a:pt x="0" y="168020"/>
                  </a:lnTo>
                  <a:lnTo>
                    <a:pt x="0" y="839977"/>
                  </a:lnTo>
                  <a:lnTo>
                    <a:pt x="6002" y="884659"/>
                  </a:lnTo>
                  <a:lnTo>
                    <a:pt x="22942" y="924799"/>
                  </a:lnTo>
                  <a:lnTo>
                    <a:pt x="49217" y="958802"/>
                  </a:lnTo>
                  <a:lnTo>
                    <a:pt x="83225" y="985068"/>
                  </a:lnTo>
                  <a:lnTo>
                    <a:pt x="123364" y="1002000"/>
                  </a:lnTo>
                  <a:lnTo>
                    <a:pt x="168033" y="1007998"/>
                  </a:lnTo>
                  <a:lnTo>
                    <a:pt x="8041462" y="1007998"/>
                  </a:lnTo>
                  <a:lnTo>
                    <a:pt x="8086099" y="1002000"/>
                  </a:lnTo>
                  <a:lnTo>
                    <a:pt x="8126227" y="985068"/>
                  </a:lnTo>
                  <a:lnTo>
                    <a:pt x="8160238" y="958802"/>
                  </a:lnTo>
                  <a:lnTo>
                    <a:pt x="8186524" y="924799"/>
                  </a:lnTo>
                  <a:lnTo>
                    <a:pt x="8203475" y="884659"/>
                  </a:lnTo>
                  <a:lnTo>
                    <a:pt x="8209483" y="839977"/>
                  </a:lnTo>
                  <a:lnTo>
                    <a:pt x="8209483" y="168020"/>
                  </a:lnTo>
                  <a:lnTo>
                    <a:pt x="8203475" y="123339"/>
                  </a:lnTo>
                  <a:lnTo>
                    <a:pt x="8186524" y="83199"/>
                  </a:lnTo>
                  <a:lnTo>
                    <a:pt x="8160238" y="49196"/>
                  </a:lnTo>
                  <a:lnTo>
                    <a:pt x="8126227" y="22930"/>
                  </a:lnTo>
                  <a:lnTo>
                    <a:pt x="8086099" y="5998"/>
                  </a:lnTo>
                  <a:lnTo>
                    <a:pt x="80414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39546" y="2792983"/>
              <a:ext cx="8209915" cy="1008380"/>
            </a:xfrm>
            <a:custGeom>
              <a:avLst/>
              <a:gdLst/>
              <a:ahLst/>
              <a:cxnLst/>
              <a:rect l="l" t="t" r="r" b="b"/>
              <a:pathLst>
                <a:path w="8209915" h="1008379">
                  <a:moveTo>
                    <a:pt x="0" y="168020"/>
                  </a:moveTo>
                  <a:lnTo>
                    <a:pt x="6002" y="123339"/>
                  </a:lnTo>
                  <a:lnTo>
                    <a:pt x="22942" y="83199"/>
                  </a:lnTo>
                  <a:lnTo>
                    <a:pt x="49217" y="49196"/>
                  </a:lnTo>
                  <a:lnTo>
                    <a:pt x="83225" y="22930"/>
                  </a:lnTo>
                  <a:lnTo>
                    <a:pt x="123364" y="5998"/>
                  </a:lnTo>
                  <a:lnTo>
                    <a:pt x="168033" y="0"/>
                  </a:lnTo>
                  <a:lnTo>
                    <a:pt x="8041462" y="0"/>
                  </a:lnTo>
                  <a:lnTo>
                    <a:pt x="8086099" y="5998"/>
                  </a:lnTo>
                  <a:lnTo>
                    <a:pt x="8126227" y="22930"/>
                  </a:lnTo>
                  <a:lnTo>
                    <a:pt x="8160238" y="49196"/>
                  </a:lnTo>
                  <a:lnTo>
                    <a:pt x="8186524" y="83199"/>
                  </a:lnTo>
                  <a:lnTo>
                    <a:pt x="8203475" y="123339"/>
                  </a:lnTo>
                  <a:lnTo>
                    <a:pt x="8209483" y="168020"/>
                  </a:lnTo>
                  <a:lnTo>
                    <a:pt x="8209483" y="839977"/>
                  </a:lnTo>
                  <a:lnTo>
                    <a:pt x="8203475" y="884659"/>
                  </a:lnTo>
                  <a:lnTo>
                    <a:pt x="8186524" y="924799"/>
                  </a:lnTo>
                  <a:lnTo>
                    <a:pt x="8160238" y="958802"/>
                  </a:lnTo>
                  <a:lnTo>
                    <a:pt x="8126227" y="985068"/>
                  </a:lnTo>
                  <a:lnTo>
                    <a:pt x="8086099" y="1002000"/>
                  </a:lnTo>
                  <a:lnTo>
                    <a:pt x="8041462" y="1007998"/>
                  </a:lnTo>
                  <a:lnTo>
                    <a:pt x="168033" y="1007998"/>
                  </a:lnTo>
                  <a:lnTo>
                    <a:pt x="123364" y="1002000"/>
                  </a:lnTo>
                  <a:lnTo>
                    <a:pt x="83225" y="985068"/>
                  </a:lnTo>
                  <a:lnTo>
                    <a:pt x="49217" y="958802"/>
                  </a:lnTo>
                  <a:lnTo>
                    <a:pt x="22942" y="924799"/>
                  </a:lnTo>
                  <a:lnTo>
                    <a:pt x="6002" y="884659"/>
                  </a:lnTo>
                  <a:lnTo>
                    <a:pt x="0" y="839977"/>
                  </a:lnTo>
                  <a:lnTo>
                    <a:pt x="0" y="168020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518296" y="3994997"/>
            <a:ext cx="8252459" cy="1266825"/>
            <a:chOff x="518296" y="3994997"/>
            <a:chExt cx="8252459" cy="1266825"/>
          </a:xfrm>
        </p:grpSpPr>
        <p:sp>
          <p:nvSpPr>
            <p:cNvPr id="9" name="object 9"/>
            <p:cNvSpPr/>
            <p:nvPr/>
          </p:nvSpPr>
          <p:spPr>
            <a:xfrm>
              <a:off x="539546" y="4016247"/>
              <a:ext cx="8209915" cy="1224280"/>
            </a:xfrm>
            <a:custGeom>
              <a:avLst/>
              <a:gdLst/>
              <a:ahLst/>
              <a:cxnLst/>
              <a:rect l="l" t="t" r="r" b="b"/>
              <a:pathLst>
                <a:path w="8209915" h="1224279">
                  <a:moveTo>
                    <a:pt x="8005394" y="0"/>
                  </a:moveTo>
                  <a:lnTo>
                    <a:pt x="204038" y="0"/>
                  </a:lnTo>
                  <a:lnTo>
                    <a:pt x="157254" y="5386"/>
                  </a:lnTo>
                  <a:lnTo>
                    <a:pt x="114307" y="20730"/>
                  </a:lnTo>
                  <a:lnTo>
                    <a:pt x="76422" y="44806"/>
                  </a:lnTo>
                  <a:lnTo>
                    <a:pt x="44824" y="76392"/>
                  </a:lnTo>
                  <a:lnTo>
                    <a:pt x="20738" y="114262"/>
                  </a:lnTo>
                  <a:lnTo>
                    <a:pt x="5388" y="157194"/>
                  </a:lnTo>
                  <a:lnTo>
                    <a:pt x="0" y="203962"/>
                  </a:lnTo>
                  <a:lnTo>
                    <a:pt x="0" y="1020063"/>
                  </a:lnTo>
                  <a:lnTo>
                    <a:pt x="5388" y="1066838"/>
                  </a:lnTo>
                  <a:lnTo>
                    <a:pt x="20738" y="1109788"/>
                  </a:lnTo>
                  <a:lnTo>
                    <a:pt x="44824" y="1147683"/>
                  </a:lnTo>
                  <a:lnTo>
                    <a:pt x="76422" y="1179296"/>
                  </a:lnTo>
                  <a:lnTo>
                    <a:pt x="114307" y="1203397"/>
                  </a:lnTo>
                  <a:lnTo>
                    <a:pt x="157254" y="1218759"/>
                  </a:lnTo>
                  <a:lnTo>
                    <a:pt x="204038" y="1224152"/>
                  </a:lnTo>
                  <a:lnTo>
                    <a:pt x="8005394" y="1224152"/>
                  </a:lnTo>
                  <a:lnTo>
                    <a:pt x="8052169" y="1218759"/>
                  </a:lnTo>
                  <a:lnTo>
                    <a:pt x="8095118" y="1203397"/>
                  </a:lnTo>
                  <a:lnTo>
                    <a:pt x="8133013" y="1179296"/>
                  </a:lnTo>
                  <a:lnTo>
                    <a:pt x="8164626" y="1147683"/>
                  </a:lnTo>
                  <a:lnTo>
                    <a:pt x="8188727" y="1109788"/>
                  </a:lnTo>
                  <a:lnTo>
                    <a:pt x="8204089" y="1066838"/>
                  </a:lnTo>
                  <a:lnTo>
                    <a:pt x="8209483" y="1020063"/>
                  </a:lnTo>
                  <a:lnTo>
                    <a:pt x="8209483" y="203962"/>
                  </a:lnTo>
                  <a:lnTo>
                    <a:pt x="8204089" y="157194"/>
                  </a:lnTo>
                  <a:lnTo>
                    <a:pt x="8188727" y="114262"/>
                  </a:lnTo>
                  <a:lnTo>
                    <a:pt x="8164626" y="76392"/>
                  </a:lnTo>
                  <a:lnTo>
                    <a:pt x="8133013" y="44806"/>
                  </a:lnTo>
                  <a:lnTo>
                    <a:pt x="8095118" y="20730"/>
                  </a:lnTo>
                  <a:lnTo>
                    <a:pt x="8052169" y="5386"/>
                  </a:lnTo>
                  <a:lnTo>
                    <a:pt x="80053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39546" y="4016247"/>
              <a:ext cx="8209915" cy="1224280"/>
            </a:xfrm>
            <a:custGeom>
              <a:avLst/>
              <a:gdLst/>
              <a:ahLst/>
              <a:cxnLst/>
              <a:rect l="l" t="t" r="r" b="b"/>
              <a:pathLst>
                <a:path w="8209915" h="1224279">
                  <a:moveTo>
                    <a:pt x="0" y="203962"/>
                  </a:moveTo>
                  <a:lnTo>
                    <a:pt x="5388" y="157194"/>
                  </a:lnTo>
                  <a:lnTo>
                    <a:pt x="20738" y="114262"/>
                  </a:lnTo>
                  <a:lnTo>
                    <a:pt x="44824" y="76392"/>
                  </a:lnTo>
                  <a:lnTo>
                    <a:pt x="76422" y="44806"/>
                  </a:lnTo>
                  <a:lnTo>
                    <a:pt x="114307" y="20730"/>
                  </a:lnTo>
                  <a:lnTo>
                    <a:pt x="157254" y="5386"/>
                  </a:lnTo>
                  <a:lnTo>
                    <a:pt x="204038" y="0"/>
                  </a:lnTo>
                  <a:lnTo>
                    <a:pt x="8005394" y="0"/>
                  </a:lnTo>
                  <a:lnTo>
                    <a:pt x="8052169" y="5386"/>
                  </a:lnTo>
                  <a:lnTo>
                    <a:pt x="8095118" y="20730"/>
                  </a:lnTo>
                  <a:lnTo>
                    <a:pt x="8133013" y="44806"/>
                  </a:lnTo>
                  <a:lnTo>
                    <a:pt x="8164626" y="76392"/>
                  </a:lnTo>
                  <a:lnTo>
                    <a:pt x="8188727" y="114262"/>
                  </a:lnTo>
                  <a:lnTo>
                    <a:pt x="8204089" y="157194"/>
                  </a:lnTo>
                  <a:lnTo>
                    <a:pt x="8209483" y="203962"/>
                  </a:lnTo>
                  <a:lnTo>
                    <a:pt x="8209483" y="1020063"/>
                  </a:lnTo>
                  <a:lnTo>
                    <a:pt x="8204089" y="1066838"/>
                  </a:lnTo>
                  <a:lnTo>
                    <a:pt x="8188727" y="1109788"/>
                  </a:lnTo>
                  <a:lnTo>
                    <a:pt x="8164626" y="1147683"/>
                  </a:lnTo>
                  <a:lnTo>
                    <a:pt x="8133013" y="1179296"/>
                  </a:lnTo>
                  <a:lnTo>
                    <a:pt x="8095118" y="1203397"/>
                  </a:lnTo>
                  <a:lnTo>
                    <a:pt x="8052169" y="1218759"/>
                  </a:lnTo>
                  <a:lnTo>
                    <a:pt x="8005394" y="1224152"/>
                  </a:lnTo>
                  <a:lnTo>
                    <a:pt x="204038" y="1224152"/>
                  </a:lnTo>
                  <a:lnTo>
                    <a:pt x="157254" y="1218759"/>
                  </a:lnTo>
                  <a:lnTo>
                    <a:pt x="114307" y="1203397"/>
                  </a:lnTo>
                  <a:lnTo>
                    <a:pt x="76422" y="1179296"/>
                  </a:lnTo>
                  <a:lnTo>
                    <a:pt x="44824" y="1147683"/>
                  </a:lnTo>
                  <a:lnTo>
                    <a:pt x="20738" y="1109788"/>
                  </a:lnTo>
                  <a:lnTo>
                    <a:pt x="5388" y="1066838"/>
                  </a:lnTo>
                  <a:lnTo>
                    <a:pt x="0" y="1020063"/>
                  </a:lnTo>
                  <a:lnTo>
                    <a:pt x="0" y="203962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67613" y="1801748"/>
            <a:ext cx="7956550" cy="3381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 indent="449580">
              <a:lnSpc>
                <a:spcPct val="100000"/>
              </a:lnSpc>
              <a:spcBef>
                <a:spcPts val="100"/>
              </a:spcBef>
              <a:tabLst>
                <a:tab pos="1376680" algn="l"/>
                <a:tab pos="1605280" algn="l"/>
                <a:tab pos="7220584" algn="l"/>
              </a:tabLst>
            </a:pPr>
            <a:r>
              <a:rPr sz="1800" spc="-30" dirty="0">
                <a:latin typeface="Times New Roman"/>
                <a:cs typeface="Times New Roman"/>
              </a:rPr>
              <a:t>Р</a:t>
            </a:r>
            <a:r>
              <a:rPr sz="1800" dirty="0">
                <a:latin typeface="Times New Roman"/>
                <a:cs typeface="Times New Roman"/>
              </a:rPr>
              <a:t>е</a:t>
            </a:r>
            <a:r>
              <a:rPr sz="1800" spc="-25" dirty="0">
                <a:latin typeface="Times New Roman"/>
                <a:cs typeface="Times New Roman"/>
              </a:rPr>
              <a:t>б</a:t>
            </a:r>
            <a:r>
              <a:rPr sz="1800" dirty="0">
                <a:latin typeface="Times New Roman"/>
                <a:cs typeface="Times New Roman"/>
              </a:rPr>
              <a:t>енок	с	дв</a:t>
            </a:r>
            <a:r>
              <a:rPr sz="1800" spc="-20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г</a:t>
            </a:r>
            <a:r>
              <a:rPr sz="1800" spc="-45" dirty="0">
                <a:latin typeface="Times New Roman"/>
                <a:cs typeface="Times New Roman"/>
              </a:rPr>
              <a:t>а</a:t>
            </a:r>
            <a:r>
              <a:rPr sz="1800" dirty="0">
                <a:latin typeface="Times New Roman"/>
                <a:cs typeface="Times New Roman"/>
              </a:rPr>
              <a:t>т</a:t>
            </a:r>
            <a:r>
              <a:rPr sz="1800" spc="5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ль</a:t>
            </a:r>
            <a:r>
              <a:rPr sz="1800" spc="-10" dirty="0">
                <a:latin typeface="Times New Roman"/>
                <a:cs typeface="Times New Roman"/>
              </a:rPr>
              <a:t>н</a:t>
            </a:r>
            <a:r>
              <a:rPr sz="1800" dirty="0">
                <a:latin typeface="Times New Roman"/>
                <a:cs typeface="Times New Roman"/>
              </a:rPr>
              <a:t>ой 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</a:t>
            </a:r>
            <a:r>
              <a:rPr sz="1800" spc="-50" dirty="0">
                <a:latin typeface="Times New Roman"/>
                <a:cs typeface="Times New Roman"/>
              </a:rPr>
              <a:t>а</a:t>
            </a:r>
            <a:r>
              <a:rPr sz="1800" spc="-20" dirty="0">
                <a:latin typeface="Times New Roman"/>
                <a:cs typeface="Times New Roman"/>
              </a:rPr>
              <a:t>т</a:t>
            </a:r>
            <a:r>
              <a:rPr sz="1800" spc="-4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ло</a:t>
            </a:r>
            <a:r>
              <a:rPr sz="1800" spc="5" dirty="0">
                <a:latin typeface="Times New Roman"/>
                <a:cs typeface="Times New Roman"/>
              </a:rPr>
              <a:t>г</a:t>
            </a:r>
            <a:r>
              <a:rPr sz="1800" spc="-5" dirty="0">
                <a:latin typeface="Times New Roman"/>
                <a:cs typeface="Times New Roman"/>
              </a:rPr>
              <a:t>ие</a:t>
            </a:r>
            <a:r>
              <a:rPr sz="1800" dirty="0">
                <a:latin typeface="Times New Roman"/>
                <a:cs typeface="Times New Roman"/>
              </a:rPr>
              <a:t>й 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о 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</a:t>
            </a:r>
            <a:r>
              <a:rPr sz="1800" spc="-10" dirty="0">
                <a:latin typeface="Times New Roman"/>
                <a:cs typeface="Times New Roman"/>
              </a:rPr>
              <a:t>ре</a:t>
            </a:r>
            <a:r>
              <a:rPr sz="1800" dirty="0">
                <a:latin typeface="Times New Roman"/>
                <a:cs typeface="Times New Roman"/>
              </a:rPr>
              <a:t>мя 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б</a:t>
            </a:r>
            <a:r>
              <a:rPr sz="1800" spc="-55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др</a:t>
            </a:r>
            <a:r>
              <a:rPr sz="1800" spc="-15" dirty="0">
                <a:latin typeface="Times New Roman"/>
                <a:cs typeface="Times New Roman"/>
              </a:rPr>
              <a:t>с</a:t>
            </a:r>
            <a:r>
              <a:rPr sz="1800" dirty="0">
                <a:latin typeface="Times New Roman"/>
                <a:cs typeface="Times New Roman"/>
              </a:rPr>
              <a:t>тво</a:t>
            </a:r>
            <a:r>
              <a:rPr sz="1800" spc="-30" dirty="0">
                <a:latin typeface="Times New Roman"/>
                <a:cs typeface="Times New Roman"/>
              </a:rPr>
              <a:t>в</a:t>
            </a:r>
            <a:r>
              <a:rPr sz="1800" spc="-10" dirty="0">
                <a:latin typeface="Times New Roman"/>
                <a:cs typeface="Times New Roman"/>
              </a:rPr>
              <a:t>а</a:t>
            </a:r>
            <a:r>
              <a:rPr sz="1800" spc="-5" dirty="0">
                <a:latin typeface="Times New Roman"/>
                <a:cs typeface="Times New Roman"/>
              </a:rPr>
              <a:t>н</a:t>
            </a:r>
            <a:r>
              <a:rPr sz="1800" spc="-10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я 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</a:t>
            </a:r>
            <a:r>
              <a:rPr sz="1800" dirty="0">
                <a:latin typeface="Times New Roman"/>
                <a:cs typeface="Times New Roman"/>
              </a:rPr>
              <a:t>е	д</a:t>
            </a:r>
            <a:r>
              <a:rPr sz="1800" spc="-3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л</a:t>
            </a:r>
            <a:r>
              <a:rPr sz="1800" spc="-20" dirty="0">
                <a:latin typeface="Times New Roman"/>
                <a:cs typeface="Times New Roman"/>
              </a:rPr>
              <a:t>ж</a:t>
            </a:r>
            <a:r>
              <a:rPr sz="1800" dirty="0">
                <a:latin typeface="Times New Roman"/>
                <a:cs typeface="Times New Roman"/>
              </a:rPr>
              <a:t>ен  </a:t>
            </a:r>
            <a:r>
              <a:rPr sz="1800" spc="-5" dirty="0">
                <a:latin typeface="Times New Roman"/>
                <a:cs typeface="Times New Roman"/>
              </a:rPr>
              <a:t>более </a:t>
            </a:r>
            <a:r>
              <a:rPr sz="1800" dirty="0">
                <a:latin typeface="Times New Roman"/>
                <a:cs typeface="Times New Roman"/>
              </a:rPr>
              <a:t>20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минут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оставаться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одной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10" dirty="0">
                <a:latin typeface="Times New Roman"/>
                <a:cs typeface="Times New Roman"/>
              </a:rPr>
              <a:t>той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же</a:t>
            </a:r>
            <a:r>
              <a:rPr sz="1800" spc="-5" dirty="0">
                <a:latin typeface="Times New Roman"/>
                <a:cs typeface="Times New Roman"/>
              </a:rPr>
              <a:t> позе.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1760"/>
              </a:spcBef>
            </a:pPr>
            <a:r>
              <a:rPr sz="1800" spc="-5" dirty="0">
                <a:latin typeface="Times New Roman"/>
                <a:cs typeface="Times New Roman"/>
              </a:rPr>
              <a:t>Для </a:t>
            </a:r>
            <a:r>
              <a:rPr sz="1800" spc="-15" dirty="0">
                <a:latin typeface="Times New Roman"/>
                <a:cs typeface="Times New Roman"/>
              </a:rPr>
              <a:t>каждого</a:t>
            </a:r>
            <a:r>
              <a:rPr sz="1800" spc="-10" dirty="0">
                <a:latin typeface="Times New Roman"/>
                <a:cs typeface="Times New Roman"/>
              </a:rPr>
              <a:t> ребенка</a:t>
            </a:r>
            <a:r>
              <a:rPr sz="1800" spc="-5" dirty="0">
                <a:latin typeface="Times New Roman"/>
                <a:cs typeface="Times New Roman"/>
              </a:rPr>
              <a:t> индивидуально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подбираются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наиболее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адекватные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позы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для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кормления,</a:t>
            </a:r>
            <a:r>
              <a:rPr sz="1800" spc="-10" dirty="0">
                <a:latin typeface="Times New Roman"/>
                <a:cs typeface="Times New Roman"/>
              </a:rPr>
              <a:t> одевания,</a:t>
            </a:r>
            <a:r>
              <a:rPr sz="1800" spc="-5" dirty="0">
                <a:latin typeface="Times New Roman"/>
                <a:cs typeface="Times New Roman"/>
              </a:rPr>
              <a:t> игры.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Эти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позы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меняются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по</a:t>
            </a:r>
            <a:r>
              <a:rPr sz="1800" dirty="0">
                <a:latin typeface="Times New Roman"/>
                <a:cs typeface="Times New Roman"/>
              </a:rPr>
              <a:t> мере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развития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двигательных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возможностей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ребенка.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500">
              <a:latin typeface="Times New Roman"/>
              <a:cs typeface="Times New Roman"/>
            </a:endParaRPr>
          </a:p>
          <a:p>
            <a:pPr marL="22860" marR="15240" algn="just">
              <a:lnSpc>
                <a:spcPct val="100000"/>
              </a:lnSpc>
              <a:spcBef>
                <a:spcPts val="5"/>
              </a:spcBef>
            </a:pPr>
            <a:r>
              <a:rPr sz="1800" spc="-20" dirty="0">
                <a:latin typeface="Times New Roman"/>
                <a:cs typeface="Times New Roman"/>
              </a:rPr>
              <a:t>Соблюдение</a:t>
            </a:r>
            <a:r>
              <a:rPr sz="1800" spc="-15" dirty="0">
                <a:latin typeface="Times New Roman"/>
                <a:cs typeface="Times New Roman"/>
              </a:rPr>
              <a:t> ортопедического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режима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позволяет</a:t>
            </a:r>
            <a:r>
              <a:rPr sz="1800" spc="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устранить</a:t>
            </a:r>
            <a:r>
              <a:rPr sz="1800" spc="45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негативные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моменты,</a:t>
            </a:r>
            <a:r>
              <a:rPr sz="1800" spc="-5" dirty="0">
                <a:latin typeface="Times New Roman"/>
                <a:cs typeface="Times New Roman"/>
              </a:rPr>
              <a:t> способствующие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прогрессированию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двигательных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нарушений,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тем 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самым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оказывая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положительное</a:t>
            </a:r>
            <a:r>
              <a:rPr sz="1800" spc="-5" dirty="0">
                <a:latin typeface="Times New Roman"/>
                <a:cs typeface="Times New Roman"/>
              </a:rPr>
              <a:t> влияние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на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стабилизацию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двигательного </a:t>
            </a:r>
            <a:r>
              <a:rPr sz="1800" spc="-5" dirty="0">
                <a:latin typeface="Times New Roman"/>
                <a:cs typeface="Times New Roman"/>
              </a:rPr>
              <a:t> статуса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ребенка.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798050" y="762000"/>
            <a:ext cx="3692906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b="1" spc="-5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</a:t>
            </a:r>
            <a:r>
              <a:rPr sz="2400" b="1" spc="-4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600" y="990600"/>
            <a:ext cx="8525279" cy="60657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0" marR="8255" indent="-108585" algn="just">
              <a:lnSpc>
                <a:spcPct val="113999"/>
              </a:lnSpc>
              <a:spcBef>
                <a:spcPts val="100"/>
              </a:spcBef>
              <a:buFont typeface="Arial MT"/>
              <a:buChar char="•"/>
              <a:tabLst>
                <a:tab pos="121285" algn="l"/>
              </a:tabLst>
            </a:pP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охрана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здоровья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НОДА,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их 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эмоционального</a:t>
            </a:r>
            <a:r>
              <a:rPr sz="1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благополучия</a:t>
            </a:r>
            <a:r>
              <a:rPr sz="15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0" marR="8255" indent="-108585" algn="just">
              <a:lnSpc>
                <a:spcPct val="113999"/>
              </a:lnSpc>
              <a:spcBef>
                <a:spcPts val="100"/>
              </a:spcBef>
              <a:buFont typeface="Arial MT"/>
              <a:buChar char="•"/>
              <a:tabLst>
                <a:tab pos="121285" algn="l"/>
              </a:tabLst>
            </a:pPr>
            <a:r>
              <a:rPr sz="15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r>
              <a:rPr sz="15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равных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возможностей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полноценного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НОДА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</a:t>
            </a:r>
            <a:r>
              <a:rPr sz="15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детства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независимо</a:t>
            </a:r>
            <a:r>
              <a:rPr sz="15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проживания,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пола,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нации,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языка,</a:t>
            </a:r>
            <a:r>
              <a:rPr sz="15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статуса</a:t>
            </a:r>
            <a:r>
              <a:rPr sz="15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0" marR="5715" indent="-108585" algn="just">
              <a:lnSpc>
                <a:spcPct val="113999"/>
              </a:lnSpc>
              <a:buFont typeface="Arial MT"/>
              <a:buChar char="•"/>
              <a:tabLst>
                <a:tab pos="215900" algn="l"/>
              </a:tabLst>
            </a:pPr>
            <a:r>
              <a:rPr sz="1500" spc="-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sz="15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благоприятных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развития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их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возрастными, психофизическими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индивидуальными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особенностями,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способностей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потенциала</a:t>
            </a:r>
            <a:r>
              <a:rPr sz="1500" spc="3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</a:t>
            </a:r>
            <a:r>
              <a:rPr sz="15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НОДА</a:t>
            </a:r>
            <a:r>
              <a:rPr sz="15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</a:t>
            </a:r>
            <a:r>
              <a:rPr sz="1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</a:t>
            </a:r>
            <a:r>
              <a:rPr sz="1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другими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детьми,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взрослыми</a:t>
            </a:r>
            <a:r>
              <a:rPr sz="15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миром</a:t>
            </a:r>
            <a:r>
              <a:rPr sz="15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0" marR="5080" indent="-108585" algn="just">
              <a:lnSpc>
                <a:spcPct val="113999"/>
              </a:lnSpc>
              <a:buFont typeface="Arial MT"/>
              <a:buChar char="•"/>
              <a:tabLst>
                <a:tab pos="215900" algn="l"/>
              </a:tabLst>
            </a:pPr>
            <a:r>
              <a:rPr sz="15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</a:t>
            </a:r>
            <a:r>
              <a:rPr sz="15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целостный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нравственных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1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социокультурных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ценностей, принятых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обществе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 поведения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интересах</a:t>
            </a:r>
            <a:r>
              <a:rPr sz="1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человека,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семьи,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общества</a:t>
            </a:r>
            <a:r>
              <a:rPr sz="15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500" spc="-5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0" marR="5080" indent="-108585" algn="just">
              <a:lnSpc>
                <a:spcPct val="113999"/>
              </a:lnSpc>
              <a:buFont typeface="Arial MT"/>
              <a:buChar char="•"/>
              <a:tabLst>
                <a:tab pos="215900" algn="l"/>
              </a:tabLst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общей культуры личности детей с НОДА, развитие их социальных, нравственных, эстетических, интеллектуальных, физических качеств, инициативности, самостоятельности и </a:t>
            </a:r>
          </a:p>
          <a:p>
            <a:pPr marL="120650" algn="just">
              <a:lnSpc>
                <a:spcPct val="100000"/>
              </a:lnSpc>
              <a:spcBef>
                <a:spcPts val="254"/>
              </a:spcBef>
            </a:pPr>
            <a:r>
              <a:rPr lang="ru-RU" sz="15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ответственности</a:t>
            </a:r>
            <a:r>
              <a:rPr lang="ru-RU" sz="15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</a:t>
            </a:r>
            <a:r>
              <a:rPr lang="ru-RU" sz="15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lang="ru-RU" sz="15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предпосылок учебной</a:t>
            </a:r>
            <a:r>
              <a:rPr lang="ru-RU" sz="15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120650" marR="5080" indent="-108585" algn="just">
              <a:lnSpc>
                <a:spcPct val="113999"/>
              </a:lnSpc>
              <a:buFont typeface="Arial MT"/>
              <a:buChar char="•"/>
              <a:tabLst>
                <a:tab pos="215900" algn="l"/>
              </a:tabLst>
            </a:pPr>
            <a:r>
              <a:rPr lang="ru-RU"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5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социокультурной среды, соответствующей психофизическим и индивидуальным особенностям развития детей с НОДА;\</a:t>
            </a:r>
          </a:p>
          <a:p>
            <a:pPr marL="120650" marR="5080" indent="-108585" algn="just">
              <a:lnSpc>
                <a:spcPct val="113999"/>
              </a:lnSpc>
              <a:buFont typeface="Arial MT"/>
              <a:buChar char="•"/>
              <a:tabLst>
                <a:tab pos="215900" algn="l"/>
              </a:tabLst>
            </a:pPr>
            <a:r>
              <a:rPr lang="ru-RU"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5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оррекция недостатков психофизического развития детей с НОДА;</a:t>
            </a:r>
            <a:endParaRPr lang="ru-RU" sz="1500" spc="-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0" marR="5080" indent="-108585" algn="just">
              <a:lnSpc>
                <a:spcPct val="113999"/>
              </a:lnSpc>
              <a:buFont typeface="Arial MT"/>
              <a:buChar char="•"/>
              <a:tabLst>
                <a:tab pos="215900" algn="l"/>
              </a:tabLst>
            </a:pPr>
            <a:r>
              <a:rPr sz="15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r>
              <a:rPr sz="15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психолого-педагогической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и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 родителей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(законных</a:t>
            </a:r>
            <a:r>
              <a:rPr sz="15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представителей)</a:t>
            </a:r>
            <a:r>
              <a:rPr sz="15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5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вопросах</a:t>
            </a:r>
            <a:r>
              <a:rPr sz="15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sz="15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5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</a:t>
            </a:r>
            <a:r>
              <a:rPr sz="15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охраны</a:t>
            </a:r>
            <a:r>
              <a:rPr sz="15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5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укрепления</a:t>
            </a:r>
            <a:r>
              <a:rPr sz="15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sz="15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sz="1500" spc="-3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НОДА;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0" marR="5080" indent="-108585" algn="just">
              <a:lnSpc>
                <a:spcPct val="113999"/>
              </a:lnSpc>
              <a:buFont typeface="Arial MT"/>
              <a:buChar char="•"/>
              <a:tabLst>
                <a:tab pos="215900" algn="l"/>
              </a:tabLst>
            </a:pPr>
            <a:r>
              <a:rPr sz="15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r>
              <a:rPr sz="15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преемственности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целей,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начального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общего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sz="15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500" spc="-1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7815" indent="-285750" algn="just">
              <a:lnSpc>
                <a:spcPct val="100000"/>
              </a:lnSpc>
              <a:spcBef>
                <a:spcPts val="254"/>
              </a:spcBef>
              <a:buFont typeface="Arial" panose="020B0604020202020204" pitchFamily="34" charset="0"/>
              <a:buChar char="•"/>
              <a:tabLst>
                <a:tab pos="121285" algn="l"/>
              </a:tabLst>
            </a:pPr>
            <a:endParaRPr lang="ru-RU" sz="1400" spc="-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7815" indent="-285750" algn="just">
              <a:lnSpc>
                <a:spcPct val="100000"/>
              </a:lnSpc>
              <a:spcBef>
                <a:spcPts val="254"/>
              </a:spcBef>
              <a:buFont typeface="Arial" panose="020B0604020202020204" pitchFamily="34" charset="0"/>
              <a:buChar char="•"/>
              <a:tabLst>
                <a:tab pos="121285" algn="l"/>
              </a:tabLst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17675" y="457200"/>
            <a:ext cx="713041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sz="1800" b="1" spc="-1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ДОСТИГАЕТСЯ </a:t>
            </a:r>
            <a:r>
              <a:rPr sz="1800" b="1" spc="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</a:t>
            </a:r>
            <a:r>
              <a:rPr sz="18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sz="1800" b="1" spc="-3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</a:t>
            </a:r>
            <a:r>
              <a:rPr sz="1800" b="1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14905" y="486283"/>
            <a:ext cx="60477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Times New Roman"/>
                <a:cs typeface="Times New Roman"/>
              </a:rPr>
              <a:t>АООП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ПОСТРОЕНА</a:t>
            </a:r>
            <a:r>
              <a:rPr sz="1800" b="1" spc="-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НА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СЛЕДУЮЩИХ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ПРИНЦИПАХ: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46287" y="887434"/>
            <a:ext cx="4147185" cy="5515610"/>
            <a:chOff x="446287" y="887434"/>
            <a:chExt cx="4147185" cy="5515610"/>
          </a:xfrm>
        </p:grpSpPr>
        <p:sp>
          <p:nvSpPr>
            <p:cNvPr id="4" name="object 4"/>
            <p:cNvSpPr/>
            <p:nvPr/>
          </p:nvSpPr>
          <p:spPr>
            <a:xfrm>
              <a:off x="467537" y="908684"/>
              <a:ext cx="4104640" cy="5473065"/>
            </a:xfrm>
            <a:custGeom>
              <a:avLst/>
              <a:gdLst/>
              <a:ahLst/>
              <a:cxnLst/>
              <a:rect l="l" t="t" r="r" b="b"/>
              <a:pathLst>
                <a:path w="4104640" h="5473065">
                  <a:moveTo>
                    <a:pt x="3420313" y="0"/>
                  </a:moveTo>
                  <a:lnTo>
                    <a:pt x="684098" y="0"/>
                  </a:lnTo>
                  <a:lnTo>
                    <a:pt x="635243" y="1717"/>
                  </a:lnTo>
                  <a:lnTo>
                    <a:pt x="587315" y="6794"/>
                  </a:lnTo>
                  <a:lnTo>
                    <a:pt x="540430" y="15113"/>
                  </a:lnTo>
                  <a:lnTo>
                    <a:pt x="494703" y="26559"/>
                  </a:lnTo>
                  <a:lnTo>
                    <a:pt x="450251" y="41017"/>
                  </a:lnTo>
                  <a:lnTo>
                    <a:pt x="407189" y="58369"/>
                  </a:lnTo>
                  <a:lnTo>
                    <a:pt x="365633" y="78502"/>
                  </a:lnTo>
                  <a:lnTo>
                    <a:pt x="325698" y="101298"/>
                  </a:lnTo>
                  <a:lnTo>
                    <a:pt x="287501" y="126642"/>
                  </a:lnTo>
                  <a:lnTo>
                    <a:pt x="251157" y="154418"/>
                  </a:lnTo>
                  <a:lnTo>
                    <a:pt x="216782" y="184511"/>
                  </a:lnTo>
                  <a:lnTo>
                    <a:pt x="184492" y="216804"/>
                  </a:lnTo>
                  <a:lnTo>
                    <a:pt x="154402" y="251182"/>
                  </a:lnTo>
                  <a:lnTo>
                    <a:pt x="126628" y="287529"/>
                  </a:lnTo>
                  <a:lnTo>
                    <a:pt x="101287" y="325729"/>
                  </a:lnTo>
                  <a:lnTo>
                    <a:pt x="78493" y="365667"/>
                  </a:lnTo>
                  <a:lnTo>
                    <a:pt x="58363" y="407226"/>
                  </a:lnTo>
                  <a:lnTo>
                    <a:pt x="41012" y="450291"/>
                  </a:lnTo>
                  <a:lnTo>
                    <a:pt x="26556" y="494745"/>
                  </a:lnTo>
                  <a:lnTo>
                    <a:pt x="15111" y="540474"/>
                  </a:lnTo>
                  <a:lnTo>
                    <a:pt x="6793" y="587362"/>
                  </a:lnTo>
                  <a:lnTo>
                    <a:pt x="1717" y="635292"/>
                  </a:lnTo>
                  <a:lnTo>
                    <a:pt x="0" y="684149"/>
                  </a:lnTo>
                  <a:lnTo>
                    <a:pt x="0" y="4788547"/>
                  </a:lnTo>
                  <a:lnTo>
                    <a:pt x="1717" y="4837402"/>
                  </a:lnTo>
                  <a:lnTo>
                    <a:pt x="6793" y="4885330"/>
                  </a:lnTo>
                  <a:lnTo>
                    <a:pt x="15111" y="4932215"/>
                  </a:lnTo>
                  <a:lnTo>
                    <a:pt x="26556" y="4977942"/>
                  </a:lnTo>
                  <a:lnTo>
                    <a:pt x="41012" y="5022394"/>
                  </a:lnTo>
                  <a:lnTo>
                    <a:pt x="58363" y="5065456"/>
                  </a:lnTo>
                  <a:lnTo>
                    <a:pt x="78493" y="5107012"/>
                  </a:lnTo>
                  <a:lnTo>
                    <a:pt x="101287" y="5146947"/>
                  </a:lnTo>
                  <a:lnTo>
                    <a:pt x="126628" y="5185144"/>
                  </a:lnTo>
                  <a:lnTo>
                    <a:pt x="154402" y="5221488"/>
                  </a:lnTo>
                  <a:lnTo>
                    <a:pt x="184492" y="5255863"/>
                  </a:lnTo>
                  <a:lnTo>
                    <a:pt x="216782" y="5288153"/>
                  </a:lnTo>
                  <a:lnTo>
                    <a:pt x="251157" y="5318243"/>
                  </a:lnTo>
                  <a:lnTo>
                    <a:pt x="287501" y="5346017"/>
                  </a:lnTo>
                  <a:lnTo>
                    <a:pt x="325698" y="5371358"/>
                  </a:lnTo>
                  <a:lnTo>
                    <a:pt x="365633" y="5394152"/>
                  </a:lnTo>
                  <a:lnTo>
                    <a:pt x="407189" y="5414282"/>
                  </a:lnTo>
                  <a:lnTo>
                    <a:pt x="450251" y="5431633"/>
                  </a:lnTo>
                  <a:lnTo>
                    <a:pt x="494703" y="5446089"/>
                  </a:lnTo>
                  <a:lnTo>
                    <a:pt x="540430" y="5457534"/>
                  </a:lnTo>
                  <a:lnTo>
                    <a:pt x="587315" y="5465852"/>
                  </a:lnTo>
                  <a:lnTo>
                    <a:pt x="635243" y="5470928"/>
                  </a:lnTo>
                  <a:lnTo>
                    <a:pt x="684098" y="5472645"/>
                  </a:lnTo>
                  <a:lnTo>
                    <a:pt x="3420313" y="5472645"/>
                  </a:lnTo>
                  <a:lnTo>
                    <a:pt x="3469169" y="5470928"/>
                  </a:lnTo>
                  <a:lnTo>
                    <a:pt x="3517099" y="5465852"/>
                  </a:lnTo>
                  <a:lnTo>
                    <a:pt x="3563987" y="5457534"/>
                  </a:lnTo>
                  <a:lnTo>
                    <a:pt x="3609716" y="5446089"/>
                  </a:lnTo>
                  <a:lnTo>
                    <a:pt x="3654171" y="5431633"/>
                  </a:lnTo>
                  <a:lnTo>
                    <a:pt x="3697235" y="5414282"/>
                  </a:lnTo>
                  <a:lnTo>
                    <a:pt x="3738795" y="5394152"/>
                  </a:lnTo>
                  <a:lnTo>
                    <a:pt x="3778732" y="5371358"/>
                  </a:lnTo>
                  <a:lnTo>
                    <a:pt x="3816932" y="5346017"/>
                  </a:lnTo>
                  <a:lnTo>
                    <a:pt x="3853279" y="5318243"/>
                  </a:lnTo>
                  <a:lnTo>
                    <a:pt x="3887657" y="5288153"/>
                  </a:lnTo>
                  <a:lnTo>
                    <a:pt x="3919950" y="5255863"/>
                  </a:lnTo>
                  <a:lnTo>
                    <a:pt x="3950043" y="5221488"/>
                  </a:lnTo>
                  <a:lnTo>
                    <a:pt x="3977819" y="5185144"/>
                  </a:lnTo>
                  <a:lnTo>
                    <a:pt x="4003163" y="5146947"/>
                  </a:lnTo>
                  <a:lnTo>
                    <a:pt x="4025959" y="5107012"/>
                  </a:lnTo>
                  <a:lnTo>
                    <a:pt x="4046092" y="5065456"/>
                  </a:lnTo>
                  <a:lnTo>
                    <a:pt x="4063445" y="5022394"/>
                  </a:lnTo>
                  <a:lnTo>
                    <a:pt x="4077902" y="4977942"/>
                  </a:lnTo>
                  <a:lnTo>
                    <a:pt x="4089348" y="4932215"/>
                  </a:lnTo>
                  <a:lnTo>
                    <a:pt x="4097667" y="4885330"/>
                  </a:lnTo>
                  <a:lnTo>
                    <a:pt x="4102744" y="4837402"/>
                  </a:lnTo>
                  <a:lnTo>
                    <a:pt x="4104462" y="4788547"/>
                  </a:lnTo>
                  <a:lnTo>
                    <a:pt x="4104462" y="684149"/>
                  </a:lnTo>
                  <a:lnTo>
                    <a:pt x="4102744" y="635292"/>
                  </a:lnTo>
                  <a:lnTo>
                    <a:pt x="4097667" y="587362"/>
                  </a:lnTo>
                  <a:lnTo>
                    <a:pt x="4089348" y="540474"/>
                  </a:lnTo>
                  <a:lnTo>
                    <a:pt x="4077902" y="494745"/>
                  </a:lnTo>
                  <a:lnTo>
                    <a:pt x="4063445" y="450291"/>
                  </a:lnTo>
                  <a:lnTo>
                    <a:pt x="4046092" y="407226"/>
                  </a:lnTo>
                  <a:lnTo>
                    <a:pt x="4025959" y="365667"/>
                  </a:lnTo>
                  <a:lnTo>
                    <a:pt x="4003163" y="325729"/>
                  </a:lnTo>
                  <a:lnTo>
                    <a:pt x="3977819" y="287529"/>
                  </a:lnTo>
                  <a:lnTo>
                    <a:pt x="3950043" y="251182"/>
                  </a:lnTo>
                  <a:lnTo>
                    <a:pt x="3919950" y="216804"/>
                  </a:lnTo>
                  <a:lnTo>
                    <a:pt x="3887657" y="184511"/>
                  </a:lnTo>
                  <a:lnTo>
                    <a:pt x="3853279" y="154418"/>
                  </a:lnTo>
                  <a:lnTo>
                    <a:pt x="3816932" y="126642"/>
                  </a:lnTo>
                  <a:lnTo>
                    <a:pt x="3778732" y="101298"/>
                  </a:lnTo>
                  <a:lnTo>
                    <a:pt x="3738795" y="78502"/>
                  </a:lnTo>
                  <a:lnTo>
                    <a:pt x="3697235" y="58369"/>
                  </a:lnTo>
                  <a:lnTo>
                    <a:pt x="3654171" y="41017"/>
                  </a:lnTo>
                  <a:lnTo>
                    <a:pt x="3609716" y="26559"/>
                  </a:lnTo>
                  <a:lnTo>
                    <a:pt x="3563987" y="15113"/>
                  </a:lnTo>
                  <a:lnTo>
                    <a:pt x="3517099" y="6794"/>
                  </a:lnTo>
                  <a:lnTo>
                    <a:pt x="3469169" y="1717"/>
                  </a:lnTo>
                  <a:lnTo>
                    <a:pt x="34203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67537" y="908684"/>
              <a:ext cx="4104640" cy="5473065"/>
            </a:xfrm>
            <a:custGeom>
              <a:avLst/>
              <a:gdLst/>
              <a:ahLst/>
              <a:cxnLst/>
              <a:rect l="l" t="t" r="r" b="b"/>
              <a:pathLst>
                <a:path w="4104640" h="5473065">
                  <a:moveTo>
                    <a:pt x="0" y="684149"/>
                  </a:moveTo>
                  <a:lnTo>
                    <a:pt x="1717" y="635292"/>
                  </a:lnTo>
                  <a:lnTo>
                    <a:pt x="6793" y="587362"/>
                  </a:lnTo>
                  <a:lnTo>
                    <a:pt x="15111" y="540474"/>
                  </a:lnTo>
                  <a:lnTo>
                    <a:pt x="26556" y="494745"/>
                  </a:lnTo>
                  <a:lnTo>
                    <a:pt x="41012" y="450291"/>
                  </a:lnTo>
                  <a:lnTo>
                    <a:pt x="58363" y="407226"/>
                  </a:lnTo>
                  <a:lnTo>
                    <a:pt x="78493" y="365667"/>
                  </a:lnTo>
                  <a:lnTo>
                    <a:pt x="101287" y="325729"/>
                  </a:lnTo>
                  <a:lnTo>
                    <a:pt x="126628" y="287529"/>
                  </a:lnTo>
                  <a:lnTo>
                    <a:pt x="154402" y="251182"/>
                  </a:lnTo>
                  <a:lnTo>
                    <a:pt x="184492" y="216804"/>
                  </a:lnTo>
                  <a:lnTo>
                    <a:pt x="216782" y="184511"/>
                  </a:lnTo>
                  <a:lnTo>
                    <a:pt x="251157" y="154418"/>
                  </a:lnTo>
                  <a:lnTo>
                    <a:pt x="287501" y="126642"/>
                  </a:lnTo>
                  <a:lnTo>
                    <a:pt x="325698" y="101298"/>
                  </a:lnTo>
                  <a:lnTo>
                    <a:pt x="365633" y="78502"/>
                  </a:lnTo>
                  <a:lnTo>
                    <a:pt x="407189" y="58369"/>
                  </a:lnTo>
                  <a:lnTo>
                    <a:pt x="450251" y="41017"/>
                  </a:lnTo>
                  <a:lnTo>
                    <a:pt x="494703" y="26559"/>
                  </a:lnTo>
                  <a:lnTo>
                    <a:pt x="540430" y="15113"/>
                  </a:lnTo>
                  <a:lnTo>
                    <a:pt x="587315" y="6794"/>
                  </a:lnTo>
                  <a:lnTo>
                    <a:pt x="635243" y="1717"/>
                  </a:lnTo>
                  <a:lnTo>
                    <a:pt x="684098" y="0"/>
                  </a:lnTo>
                  <a:lnTo>
                    <a:pt x="3420313" y="0"/>
                  </a:lnTo>
                  <a:lnTo>
                    <a:pt x="3469169" y="1717"/>
                  </a:lnTo>
                  <a:lnTo>
                    <a:pt x="3517099" y="6794"/>
                  </a:lnTo>
                  <a:lnTo>
                    <a:pt x="3563987" y="15113"/>
                  </a:lnTo>
                  <a:lnTo>
                    <a:pt x="3609716" y="26559"/>
                  </a:lnTo>
                  <a:lnTo>
                    <a:pt x="3654171" y="41017"/>
                  </a:lnTo>
                  <a:lnTo>
                    <a:pt x="3697235" y="58369"/>
                  </a:lnTo>
                  <a:lnTo>
                    <a:pt x="3738795" y="78502"/>
                  </a:lnTo>
                  <a:lnTo>
                    <a:pt x="3778732" y="101298"/>
                  </a:lnTo>
                  <a:lnTo>
                    <a:pt x="3816932" y="126642"/>
                  </a:lnTo>
                  <a:lnTo>
                    <a:pt x="3853279" y="154418"/>
                  </a:lnTo>
                  <a:lnTo>
                    <a:pt x="3887657" y="184511"/>
                  </a:lnTo>
                  <a:lnTo>
                    <a:pt x="3919950" y="216804"/>
                  </a:lnTo>
                  <a:lnTo>
                    <a:pt x="3950043" y="251182"/>
                  </a:lnTo>
                  <a:lnTo>
                    <a:pt x="3977819" y="287529"/>
                  </a:lnTo>
                  <a:lnTo>
                    <a:pt x="4003163" y="325729"/>
                  </a:lnTo>
                  <a:lnTo>
                    <a:pt x="4025959" y="365667"/>
                  </a:lnTo>
                  <a:lnTo>
                    <a:pt x="4046092" y="407226"/>
                  </a:lnTo>
                  <a:lnTo>
                    <a:pt x="4063445" y="450291"/>
                  </a:lnTo>
                  <a:lnTo>
                    <a:pt x="4077902" y="494745"/>
                  </a:lnTo>
                  <a:lnTo>
                    <a:pt x="4089348" y="540474"/>
                  </a:lnTo>
                  <a:lnTo>
                    <a:pt x="4097667" y="587362"/>
                  </a:lnTo>
                  <a:lnTo>
                    <a:pt x="4102744" y="635292"/>
                  </a:lnTo>
                  <a:lnTo>
                    <a:pt x="4104462" y="684149"/>
                  </a:lnTo>
                  <a:lnTo>
                    <a:pt x="4104462" y="4788547"/>
                  </a:lnTo>
                  <a:lnTo>
                    <a:pt x="4102744" y="4837402"/>
                  </a:lnTo>
                  <a:lnTo>
                    <a:pt x="4097667" y="4885330"/>
                  </a:lnTo>
                  <a:lnTo>
                    <a:pt x="4089348" y="4932215"/>
                  </a:lnTo>
                  <a:lnTo>
                    <a:pt x="4077902" y="4977942"/>
                  </a:lnTo>
                  <a:lnTo>
                    <a:pt x="4063445" y="5022394"/>
                  </a:lnTo>
                  <a:lnTo>
                    <a:pt x="4046092" y="5065456"/>
                  </a:lnTo>
                  <a:lnTo>
                    <a:pt x="4025959" y="5107012"/>
                  </a:lnTo>
                  <a:lnTo>
                    <a:pt x="4003163" y="5146947"/>
                  </a:lnTo>
                  <a:lnTo>
                    <a:pt x="3977819" y="5185144"/>
                  </a:lnTo>
                  <a:lnTo>
                    <a:pt x="3950043" y="5221488"/>
                  </a:lnTo>
                  <a:lnTo>
                    <a:pt x="3919950" y="5255863"/>
                  </a:lnTo>
                  <a:lnTo>
                    <a:pt x="3887657" y="5288153"/>
                  </a:lnTo>
                  <a:lnTo>
                    <a:pt x="3853279" y="5318243"/>
                  </a:lnTo>
                  <a:lnTo>
                    <a:pt x="3816932" y="5346017"/>
                  </a:lnTo>
                  <a:lnTo>
                    <a:pt x="3778732" y="5371358"/>
                  </a:lnTo>
                  <a:lnTo>
                    <a:pt x="3738795" y="5394152"/>
                  </a:lnTo>
                  <a:lnTo>
                    <a:pt x="3697235" y="5414282"/>
                  </a:lnTo>
                  <a:lnTo>
                    <a:pt x="3654171" y="5431633"/>
                  </a:lnTo>
                  <a:lnTo>
                    <a:pt x="3609716" y="5446089"/>
                  </a:lnTo>
                  <a:lnTo>
                    <a:pt x="3563987" y="5457534"/>
                  </a:lnTo>
                  <a:lnTo>
                    <a:pt x="3517099" y="5465852"/>
                  </a:lnTo>
                  <a:lnTo>
                    <a:pt x="3469169" y="5470928"/>
                  </a:lnTo>
                  <a:lnTo>
                    <a:pt x="3420313" y="5472645"/>
                  </a:lnTo>
                  <a:lnTo>
                    <a:pt x="684098" y="5472645"/>
                  </a:lnTo>
                  <a:lnTo>
                    <a:pt x="635243" y="5470928"/>
                  </a:lnTo>
                  <a:lnTo>
                    <a:pt x="587315" y="5465852"/>
                  </a:lnTo>
                  <a:lnTo>
                    <a:pt x="540430" y="5457534"/>
                  </a:lnTo>
                  <a:lnTo>
                    <a:pt x="494703" y="5446089"/>
                  </a:lnTo>
                  <a:lnTo>
                    <a:pt x="450251" y="5431633"/>
                  </a:lnTo>
                  <a:lnTo>
                    <a:pt x="407189" y="5414282"/>
                  </a:lnTo>
                  <a:lnTo>
                    <a:pt x="365633" y="5394152"/>
                  </a:lnTo>
                  <a:lnTo>
                    <a:pt x="325698" y="5371358"/>
                  </a:lnTo>
                  <a:lnTo>
                    <a:pt x="287501" y="5346017"/>
                  </a:lnTo>
                  <a:lnTo>
                    <a:pt x="251157" y="5318243"/>
                  </a:lnTo>
                  <a:lnTo>
                    <a:pt x="216782" y="5288153"/>
                  </a:lnTo>
                  <a:lnTo>
                    <a:pt x="184492" y="5255863"/>
                  </a:lnTo>
                  <a:lnTo>
                    <a:pt x="154402" y="5221488"/>
                  </a:lnTo>
                  <a:lnTo>
                    <a:pt x="126628" y="5185144"/>
                  </a:lnTo>
                  <a:lnTo>
                    <a:pt x="101287" y="5146947"/>
                  </a:lnTo>
                  <a:lnTo>
                    <a:pt x="78493" y="5107012"/>
                  </a:lnTo>
                  <a:lnTo>
                    <a:pt x="58363" y="5065456"/>
                  </a:lnTo>
                  <a:lnTo>
                    <a:pt x="41012" y="5022394"/>
                  </a:lnTo>
                  <a:lnTo>
                    <a:pt x="26556" y="4977942"/>
                  </a:lnTo>
                  <a:lnTo>
                    <a:pt x="15111" y="4932215"/>
                  </a:lnTo>
                  <a:lnTo>
                    <a:pt x="6793" y="4885330"/>
                  </a:lnTo>
                  <a:lnTo>
                    <a:pt x="1717" y="4837402"/>
                  </a:lnTo>
                  <a:lnTo>
                    <a:pt x="0" y="4788547"/>
                  </a:lnTo>
                  <a:lnTo>
                    <a:pt x="0" y="684149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56615" y="1156208"/>
            <a:ext cx="3524250" cy="4964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4175" marR="168910" indent="-20574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Times New Roman"/>
                <a:cs typeface="Times New Roman"/>
              </a:rPr>
              <a:t>Общие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принципы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30" dirty="0">
                <a:latin typeface="Times New Roman"/>
                <a:cs typeface="Times New Roman"/>
              </a:rPr>
              <a:t>подходы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к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формированию</a:t>
            </a:r>
            <a:r>
              <a:rPr sz="1800" b="1" spc="3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программ:</a:t>
            </a:r>
            <a:endParaRPr sz="1800">
              <a:latin typeface="Times New Roman"/>
              <a:cs typeface="Times New Roman"/>
            </a:endParaRPr>
          </a:p>
          <a:p>
            <a:pPr marL="187960" indent="-108585">
              <a:lnSpc>
                <a:spcPct val="100000"/>
              </a:lnSpc>
              <a:buFont typeface="Arial MT"/>
              <a:buChar char="•"/>
              <a:tabLst>
                <a:tab pos="187960" algn="l"/>
              </a:tabLst>
            </a:pPr>
            <a:r>
              <a:rPr sz="1800" spc="-10" dirty="0">
                <a:latin typeface="Times New Roman"/>
                <a:cs typeface="Times New Roman"/>
              </a:rPr>
              <a:t>поддержка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разнообразия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детства;</a:t>
            </a:r>
            <a:endParaRPr sz="1800">
              <a:latin typeface="Times New Roman"/>
              <a:cs typeface="Times New Roman"/>
            </a:endParaRPr>
          </a:p>
          <a:p>
            <a:pPr marL="466725" lvl="1" indent="-109220">
              <a:lnSpc>
                <a:spcPct val="100000"/>
              </a:lnSpc>
              <a:buFont typeface="Arial MT"/>
              <a:buChar char="•"/>
              <a:tabLst>
                <a:tab pos="467359" algn="l"/>
              </a:tabLst>
            </a:pPr>
            <a:r>
              <a:rPr sz="1800" spc="-10" dirty="0">
                <a:latin typeface="Times New Roman"/>
                <a:cs typeface="Times New Roman"/>
              </a:rPr>
              <a:t>сохранение </a:t>
            </a:r>
            <a:r>
              <a:rPr sz="1800" dirty="0">
                <a:latin typeface="Times New Roman"/>
                <a:cs typeface="Times New Roman"/>
              </a:rPr>
              <a:t>уникальности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endParaRPr sz="1800">
              <a:latin typeface="Times New Roman"/>
              <a:cs typeface="Times New Roman"/>
            </a:endParaRPr>
          </a:p>
          <a:p>
            <a:pPr marL="702945">
              <a:lnSpc>
                <a:spcPct val="100000"/>
              </a:lnSpc>
            </a:pPr>
            <a:r>
              <a:rPr sz="1800" spc="5" dirty="0">
                <a:latin typeface="Times New Roman"/>
                <a:cs typeface="Times New Roman"/>
              </a:rPr>
              <a:t>самоценности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детства;</a:t>
            </a:r>
            <a:endParaRPr sz="180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позитивная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социализация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ребенка;</a:t>
            </a:r>
            <a:endParaRPr sz="1800">
              <a:latin typeface="Times New Roman"/>
              <a:cs typeface="Times New Roman"/>
            </a:endParaRPr>
          </a:p>
          <a:p>
            <a:pPr marL="512445" marR="387350" lvl="1" indent="-114300">
              <a:lnSpc>
                <a:spcPct val="100000"/>
              </a:lnSpc>
              <a:buFont typeface="Arial MT"/>
              <a:buChar char="•"/>
              <a:tabLst>
                <a:tab pos="506730" algn="l"/>
              </a:tabLst>
            </a:pPr>
            <a:r>
              <a:rPr sz="1800" dirty="0">
                <a:latin typeface="Times New Roman"/>
                <a:cs typeface="Times New Roman"/>
              </a:rPr>
              <a:t>личностно-развивающий</a:t>
            </a:r>
            <a:r>
              <a:rPr sz="1800" spc="-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гу</a:t>
            </a:r>
            <a:r>
              <a:rPr sz="1800" spc="-15" dirty="0">
                <a:latin typeface="Times New Roman"/>
                <a:cs typeface="Times New Roman"/>
              </a:rPr>
              <a:t>м</a:t>
            </a:r>
            <a:r>
              <a:rPr sz="1800" dirty="0">
                <a:latin typeface="Times New Roman"/>
                <a:cs typeface="Times New Roman"/>
              </a:rPr>
              <a:t>анис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spc="-10" dirty="0">
                <a:latin typeface="Times New Roman"/>
                <a:cs typeface="Times New Roman"/>
              </a:rPr>
              <a:t>ч</a:t>
            </a:r>
            <a:r>
              <a:rPr sz="1800" spc="35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ск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й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х</a:t>
            </a:r>
            <a:r>
              <a:rPr sz="1800" dirty="0">
                <a:latin typeface="Times New Roman"/>
                <a:cs typeface="Times New Roman"/>
              </a:rPr>
              <a:t>ар</a:t>
            </a:r>
            <a:r>
              <a:rPr sz="1800" spc="5" dirty="0">
                <a:latin typeface="Times New Roman"/>
                <a:cs typeface="Times New Roman"/>
              </a:rPr>
              <a:t>а</a:t>
            </a:r>
            <a:r>
              <a:rPr sz="1800" spc="-25" dirty="0">
                <a:latin typeface="Times New Roman"/>
                <a:cs typeface="Times New Roman"/>
              </a:rPr>
              <a:t>к</a:t>
            </a:r>
            <a:r>
              <a:rPr sz="1800" dirty="0">
                <a:latin typeface="Times New Roman"/>
                <a:cs typeface="Times New Roman"/>
              </a:rPr>
              <a:t>т</a:t>
            </a:r>
            <a:r>
              <a:rPr sz="1800" spc="5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р</a:t>
            </a:r>
            <a:endParaRPr sz="1800">
              <a:latin typeface="Times New Roman"/>
              <a:cs typeface="Times New Roman"/>
            </a:endParaRPr>
          </a:p>
          <a:p>
            <a:pPr marL="1009015">
              <a:lnSpc>
                <a:spcPct val="100000"/>
              </a:lnSpc>
            </a:pPr>
            <a:r>
              <a:rPr sz="1800" spc="-10" dirty="0">
                <a:latin typeface="Times New Roman"/>
                <a:cs typeface="Times New Roman"/>
              </a:rPr>
              <a:t>взаимодействия;</a:t>
            </a:r>
            <a:endParaRPr sz="1800">
              <a:latin typeface="Times New Roman"/>
              <a:cs typeface="Times New Roman"/>
            </a:endParaRPr>
          </a:p>
          <a:p>
            <a:pPr marL="403860" marR="271780" indent="-12192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391160" algn="l"/>
              </a:tabLst>
            </a:pPr>
            <a:r>
              <a:rPr sz="1800" spc="-5" dirty="0">
                <a:latin typeface="Times New Roman"/>
                <a:cs typeface="Times New Roman"/>
              </a:rPr>
              <a:t>содействие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сотрудничество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детей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взрослых,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признание</a:t>
            </a:r>
            <a:endParaRPr sz="1800">
              <a:latin typeface="Times New Roman"/>
              <a:cs typeface="Times New Roman"/>
            </a:endParaRPr>
          </a:p>
          <a:p>
            <a:pPr marL="135890" marR="18415" algn="ctr">
              <a:lnSpc>
                <a:spcPct val="100000"/>
              </a:lnSpc>
            </a:pPr>
            <a:r>
              <a:rPr sz="1800" spc="-10" dirty="0">
                <a:latin typeface="Times New Roman"/>
                <a:cs typeface="Times New Roman"/>
              </a:rPr>
              <a:t>ребенка </a:t>
            </a:r>
            <a:r>
              <a:rPr sz="1800" spc="-5" dirty="0">
                <a:latin typeface="Times New Roman"/>
                <a:cs typeface="Times New Roman"/>
              </a:rPr>
              <a:t>полноценным </a:t>
            </a:r>
            <a:r>
              <a:rPr sz="1800" spc="-15" dirty="0">
                <a:latin typeface="Times New Roman"/>
                <a:cs typeface="Times New Roman"/>
              </a:rPr>
              <a:t>участником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(субъектом) </a:t>
            </a:r>
            <a:r>
              <a:rPr sz="1800" spc="-10" dirty="0">
                <a:latin typeface="Times New Roman"/>
                <a:cs typeface="Times New Roman"/>
              </a:rPr>
              <a:t>образовательных </a:t>
            </a:r>
            <a:r>
              <a:rPr sz="1800" spc="-5" dirty="0">
                <a:latin typeface="Times New Roman"/>
                <a:cs typeface="Times New Roman"/>
              </a:rPr>
              <a:t> отношений;</a:t>
            </a:r>
            <a:endParaRPr sz="1800">
              <a:latin typeface="Times New Roman"/>
              <a:cs typeface="Times New Roman"/>
            </a:endParaRPr>
          </a:p>
          <a:p>
            <a:pPr marL="305435" marR="187325" indent="-305435">
              <a:lnSpc>
                <a:spcPct val="100000"/>
              </a:lnSpc>
              <a:buFont typeface="Arial MT"/>
              <a:buChar char="•"/>
              <a:tabLst>
                <a:tab pos="305435" algn="l"/>
              </a:tabLst>
            </a:pPr>
            <a:r>
              <a:rPr sz="1800" spc="-10" dirty="0">
                <a:latin typeface="Times New Roman"/>
                <a:cs typeface="Times New Roman"/>
              </a:rPr>
              <a:t>сотрудничество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Организации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семьей;</a:t>
            </a:r>
            <a:endParaRPr sz="1800">
              <a:latin typeface="Times New Roman"/>
              <a:cs typeface="Times New Roman"/>
            </a:endParaRPr>
          </a:p>
          <a:p>
            <a:pPr marL="1127760" marR="501015" lvl="1" indent="-617855">
              <a:lnSpc>
                <a:spcPct val="100000"/>
              </a:lnSpc>
              <a:buFont typeface="Arial MT"/>
              <a:buChar char="•"/>
              <a:tabLst>
                <a:tab pos="619760" algn="l"/>
              </a:tabLst>
            </a:pPr>
            <a:r>
              <a:rPr sz="1800" dirty="0">
                <a:latin typeface="Times New Roman"/>
                <a:cs typeface="Times New Roman"/>
              </a:rPr>
              <a:t>возрастная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адекватность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образования.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694767" y="887434"/>
            <a:ext cx="4003040" cy="5515610"/>
            <a:chOff x="4694767" y="887434"/>
            <a:chExt cx="4003040" cy="5515610"/>
          </a:xfrm>
        </p:grpSpPr>
        <p:sp>
          <p:nvSpPr>
            <p:cNvPr id="8" name="object 8"/>
            <p:cNvSpPr/>
            <p:nvPr/>
          </p:nvSpPr>
          <p:spPr>
            <a:xfrm>
              <a:off x="4716017" y="908684"/>
              <a:ext cx="3960495" cy="5473065"/>
            </a:xfrm>
            <a:custGeom>
              <a:avLst/>
              <a:gdLst/>
              <a:ahLst/>
              <a:cxnLst/>
              <a:rect l="l" t="t" r="r" b="b"/>
              <a:pathLst>
                <a:path w="3960495" h="5473065">
                  <a:moveTo>
                    <a:pt x="3300349" y="0"/>
                  </a:moveTo>
                  <a:lnTo>
                    <a:pt x="660146" y="0"/>
                  </a:lnTo>
                  <a:lnTo>
                    <a:pt x="612997" y="1657"/>
                  </a:lnTo>
                  <a:lnTo>
                    <a:pt x="566744" y="6554"/>
                  </a:lnTo>
                  <a:lnTo>
                    <a:pt x="521498" y="14581"/>
                  </a:lnTo>
                  <a:lnTo>
                    <a:pt x="477371" y="25624"/>
                  </a:lnTo>
                  <a:lnTo>
                    <a:pt x="434473" y="39572"/>
                  </a:lnTo>
                  <a:lnTo>
                    <a:pt x="392918" y="56314"/>
                  </a:lnTo>
                  <a:lnTo>
                    <a:pt x="352816" y="75738"/>
                  </a:lnTo>
                  <a:lnTo>
                    <a:pt x="314280" y="97733"/>
                  </a:lnTo>
                  <a:lnTo>
                    <a:pt x="277420" y="122185"/>
                  </a:lnTo>
                  <a:lnTo>
                    <a:pt x="242350" y="148985"/>
                  </a:lnTo>
                  <a:lnTo>
                    <a:pt x="209179" y="178020"/>
                  </a:lnTo>
                  <a:lnTo>
                    <a:pt x="178020" y="209179"/>
                  </a:lnTo>
                  <a:lnTo>
                    <a:pt x="148985" y="242350"/>
                  </a:lnTo>
                  <a:lnTo>
                    <a:pt x="122185" y="277420"/>
                  </a:lnTo>
                  <a:lnTo>
                    <a:pt x="97733" y="314280"/>
                  </a:lnTo>
                  <a:lnTo>
                    <a:pt x="75738" y="352816"/>
                  </a:lnTo>
                  <a:lnTo>
                    <a:pt x="56314" y="392918"/>
                  </a:lnTo>
                  <a:lnTo>
                    <a:pt x="39572" y="434473"/>
                  </a:lnTo>
                  <a:lnTo>
                    <a:pt x="25624" y="477371"/>
                  </a:lnTo>
                  <a:lnTo>
                    <a:pt x="14581" y="521498"/>
                  </a:lnTo>
                  <a:lnTo>
                    <a:pt x="6554" y="566744"/>
                  </a:lnTo>
                  <a:lnTo>
                    <a:pt x="1657" y="612997"/>
                  </a:lnTo>
                  <a:lnTo>
                    <a:pt x="0" y="660145"/>
                  </a:lnTo>
                  <a:lnTo>
                    <a:pt x="0" y="4812550"/>
                  </a:lnTo>
                  <a:lnTo>
                    <a:pt x="1657" y="4859692"/>
                  </a:lnTo>
                  <a:lnTo>
                    <a:pt x="6554" y="4905939"/>
                  </a:lnTo>
                  <a:lnTo>
                    <a:pt x="14581" y="4951180"/>
                  </a:lnTo>
                  <a:lnTo>
                    <a:pt x="25624" y="4995303"/>
                  </a:lnTo>
                  <a:lnTo>
                    <a:pt x="39572" y="5038196"/>
                  </a:lnTo>
                  <a:lnTo>
                    <a:pt x="56314" y="5079747"/>
                  </a:lnTo>
                  <a:lnTo>
                    <a:pt x="75738" y="5119846"/>
                  </a:lnTo>
                  <a:lnTo>
                    <a:pt x="97733" y="5158379"/>
                  </a:lnTo>
                  <a:lnTo>
                    <a:pt x="122185" y="5195236"/>
                  </a:lnTo>
                  <a:lnTo>
                    <a:pt x="148985" y="5230305"/>
                  </a:lnTo>
                  <a:lnTo>
                    <a:pt x="178020" y="5263473"/>
                  </a:lnTo>
                  <a:lnTo>
                    <a:pt x="209179" y="5294630"/>
                  </a:lnTo>
                  <a:lnTo>
                    <a:pt x="242350" y="5323664"/>
                  </a:lnTo>
                  <a:lnTo>
                    <a:pt x="277420" y="5350463"/>
                  </a:lnTo>
                  <a:lnTo>
                    <a:pt x="314280" y="5374914"/>
                  </a:lnTo>
                  <a:lnTo>
                    <a:pt x="352816" y="5396908"/>
                  </a:lnTo>
                  <a:lnTo>
                    <a:pt x="392918" y="5416331"/>
                  </a:lnTo>
                  <a:lnTo>
                    <a:pt x="434473" y="5433073"/>
                  </a:lnTo>
                  <a:lnTo>
                    <a:pt x="477371" y="5447021"/>
                  </a:lnTo>
                  <a:lnTo>
                    <a:pt x="521498" y="5458064"/>
                  </a:lnTo>
                  <a:lnTo>
                    <a:pt x="566744" y="5466090"/>
                  </a:lnTo>
                  <a:lnTo>
                    <a:pt x="612997" y="5470988"/>
                  </a:lnTo>
                  <a:lnTo>
                    <a:pt x="660146" y="5472645"/>
                  </a:lnTo>
                  <a:lnTo>
                    <a:pt x="3300349" y="5472645"/>
                  </a:lnTo>
                  <a:lnTo>
                    <a:pt x="3347497" y="5470988"/>
                  </a:lnTo>
                  <a:lnTo>
                    <a:pt x="3393750" y="5466090"/>
                  </a:lnTo>
                  <a:lnTo>
                    <a:pt x="3438996" y="5458064"/>
                  </a:lnTo>
                  <a:lnTo>
                    <a:pt x="3483123" y="5447021"/>
                  </a:lnTo>
                  <a:lnTo>
                    <a:pt x="3526021" y="5433073"/>
                  </a:lnTo>
                  <a:lnTo>
                    <a:pt x="3567576" y="5416331"/>
                  </a:lnTo>
                  <a:lnTo>
                    <a:pt x="3607678" y="5396908"/>
                  </a:lnTo>
                  <a:lnTo>
                    <a:pt x="3646214" y="5374914"/>
                  </a:lnTo>
                  <a:lnTo>
                    <a:pt x="3683074" y="5350463"/>
                  </a:lnTo>
                  <a:lnTo>
                    <a:pt x="3718144" y="5323664"/>
                  </a:lnTo>
                  <a:lnTo>
                    <a:pt x="3751315" y="5294630"/>
                  </a:lnTo>
                  <a:lnTo>
                    <a:pt x="3782474" y="5263473"/>
                  </a:lnTo>
                  <a:lnTo>
                    <a:pt x="3811509" y="5230305"/>
                  </a:lnTo>
                  <a:lnTo>
                    <a:pt x="3838309" y="5195236"/>
                  </a:lnTo>
                  <a:lnTo>
                    <a:pt x="3862761" y="5158379"/>
                  </a:lnTo>
                  <a:lnTo>
                    <a:pt x="3884756" y="5119846"/>
                  </a:lnTo>
                  <a:lnTo>
                    <a:pt x="3904180" y="5079747"/>
                  </a:lnTo>
                  <a:lnTo>
                    <a:pt x="3920922" y="5038196"/>
                  </a:lnTo>
                  <a:lnTo>
                    <a:pt x="3934870" y="4995303"/>
                  </a:lnTo>
                  <a:lnTo>
                    <a:pt x="3945913" y="4951180"/>
                  </a:lnTo>
                  <a:lnTo>
                    <a:pt x="3953940" y="4905939"/>
                  </a:lnTo>
                  <a:lnTo>
                    <a:pt x="3958837" y="4859692"/>
                  </a:lnTo>
                  <a:lnTo>
                    <a:pt x="3960495" y="4812550"/>
                  </a:lnTo>
                  <a:lnTo>
                    <a:pt x="3960495" y="660145"/>
                  </a:lnTo>
                  <a:lnTo>
                    <a:pt x="3958837" y="612997"/>
                  </a:lnTo>
                  <a:lnTo>
                    <a:pt x="3953940" y="566744"/>
                  </a:lnTo>
                  <a:lnTo>
                    <a:pt x="3945913" y="521498"/>
                  </a:lnTo>
                  <a:lnTo>
                    <a:pt x="3934870" y="477371"/>
                  </a:lnTo>
                  <a:lnTo>
                    <a:pt x="3920922" y="434473"/>
                  </a:lnTo>
                  <a:lnTo>
                    <a:pt x="3904180" y="392918"/>
                  </a:lnTo>
                  <a:lnTo>
                    <a:pt x="3884756" y="352816"/>
                  </a:lnTo>
                  <a:lnTo>
                    <a:pt x="3862761" y="314280"/>
                  </a:lnTo>
                  <a:lnTo>
                    <a:pt x="3838309" y="277420"/>
                  </a:lnTo>
                  <a:lnTo>
                    <a:pt x="3811509" y="242350"/>
                  </a:lnTo>
                  <a:lnTo>
                    <a:pt x="3782474" y="209179"/>
                  </a:lnTo>
                  <a:lnTo>
                    <a:pt x="3751315" y="178020"/>
                  </a:lnTo>
                  <a:lnTo>
                    <a:pt x="3718144" y="148985"/>
                  </a:lnTo>
                  <a:lnTo>
                    <a:pt x="3683074" y="122185"/>
                  </a:lnTo>
                  <a:lnTo>
                    <a:pt x="3646214" y="97733"/>
                  </a:lnTo>
                  <a:lnTo>
                    <a:pt x="3607678" y="75738"/>
                  </a:lnTo>
                  <a:lnTo>
                    <a:pt x="3567576" y="56314"/>
                  </a:lnTo>
                  <a:lnTo>
                    <a:pt x="3526021" y="39572"/>
                  </a:lnTo>
                  <a:lnTo>
                    <a:pt x="3483123" y="25624"/>
                  </a:lnTo>
                  <a:lnTo>
                    <a:pt x="3438996" y="14581"/>
                  </a:lnTo>
                  <a:lnTo>
                    <a:pt x="3393750" y="6554"/>
                  </a:lnTo>
                  <a:lnTo>
                    <a:pt x="3347497" y="1657"/>
                  </a:lnTo>
                  <a:lnTo>
                    <a:pt x="33003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716017" y="908684"/>
              <a:ext cx="3960495" cy="5473065"/>
            </a:xfrm>
            <a:custGeom>
              <a:avLst/>
              <a:gdLst/>
              <a:ahLst/>
              <a:cxnLst/>
              <a:rect l="l" t="t" r="r" b="b"/>
              <a:pathLst>
                <a:path w="3960495" h="5473065">
                  <a:moveTo>
                    <a:pt x="0" y="660145"/>
                  </a:moveTo>
                  <a:lnTo>
                    <a:pt x="1657" y="612997"/>
                  </a:lnTo>
                  <a:lnTo>
                    <a:pt x="6554" y="566744"/>
                  </a:lnTo>
                  <a:lnTo>
                    <a:pt x="14581" y="521498"/>
                  </a:lnTo>
                  <a:lnTo>
                    <a:pt x="25624" y="477371"/>
                  </a:lnTo>
                  <a:lnTo>
                    <a:pt x="39572" y="434473"/>
                  </a:lnTo>
                  <a:lnTo>
                    <a:pt x="56314" y="392918"/>
                  </a:lnTo>
                  <a:lnTo>
                    <a:pt x="75738" y="352816"/>
                  </a:lnTo>
                  <a:lnTo>
                    <a:pt x="97733" y="314280"/>
                  </a:lnTo>
                  <a:lnTo>
                    <a:pt x="122185" y="277420"/>
                  </a:lnTo>
                  <a:lnTo>
                    <a:pt x="148985" y="242350"/>
                  </a:lnTo>
                  <a:lnTo>
                    <a:pt x="178020" y="209179"/>
                  </a:lnTo>
                  <a:lnTo>
                    <a:pt x="209179" y="178020"/>
                  </a:lnTo>
                  <a:lnTo>
                    <a:pt x="242350" y="148985"/>
                  </a:lnTo>
                  <a:lnTo>
                    <a:pt x="277420" y="122185"/>
                  </a:lnTo>
                  <a:lnTo>
                    <a:pt x="314280" y="97733"/>
                  </a:lnTo>
                  <a:lnTo>
                    <a:pt x="352816" y="75738"/>
                  </a:lnTo>
                  <a:lnTo>
                    <a:pt x="392918" y="56314"/>
                  </a:lnTo>
                  <a:lnTo>
                    <a:pt x="434473" y="39572"/>
                  </a:lnTo>
                  <a:lnTo>
                    <a:pt x="477371" y="25624"/>
                  </a:lnTo>
                  <a:lnTo>
                    <a:pt x="521498" y="14581"/>
                  </a:lnTo>
                  <a:lnTo>
                    <a:pt x="566744" y="6554"/>
                  </a:lnTo>
                  <a:lnTo>
                    <a:pt x="612997" y="1657"/>
                  </a:lnTo>
                  <a:lnTo>
                    <a:pt x="660146" y="0"/>
                  </a:lnTo>
                  <a:lnTo>
                    <a:pt x="3300349" y="0"/>
                  </a:lnTo>
                  <a:lnTo>
                    <a:pt x="3347497" y="1657"/>
                  </a:lnTo>
                  <a:lnTo>
                    <a:pt x="3393750" y="6554"/>
                  </a:lnTo>
                  <a:lnTo>
                    <a:pt x="3438996" y="14581"/>
                  </a:lnTo>
                  <a:lnTo>
                    <a:pt x="3483123" y="25624"/>
                  </a:lnTo>
                  <a:lnTo>
                    <a:pt x="3526021" y="39572"/>
                  </a:lnTo>
                  <a:lnTo>
                    <a:pt x="3567576" y="56314"/>
                  </a:lnTo>
                  <a:lnTo>
                    <a:pt x="3607678" y="75738"/>
                  </a:lnTo>
                  <a:lnTo>
                    <a:pt x="3646214" y="97733"/>
                  </a:lnTo>
                  <a:lnTo>
                    <a:pt x="3683074" y="122185"/>
                  </a:lnTo>
                  <a:lnTo>
                    <a:pt x="3718144" y="148985"/>
                  </a:lnTo>
                  <a:lnTo>
                    <a:pt x="3751315" y="178020"/>
                  </a:lnTo>
                  <a:lnTo>
                    <a:pt x="3782474" y="209179"/>
                  </a:lnTo>
                  <a:lnTo>
                    <a:pt x="3811509" y="242350"/>
                  </a:lnTo>
                  <a:lnTo>
                    <a:pt x="3838309" y="277420"/>
                  </a:lnTo>
                  <a:lnTo>
                    <a:pt x="3862761" y="314280"/>
                  </a:lnTo>
                  <a:lnTo>
                    <a:pt x="3884756" y="352816"/>
                  </a:lnTo>
                  <a:lnTo>
                    <a:pt x="3904180" y="392918"/>
                  </a:lnTo>
                  <a:lnTo>
                    <a:pt x="3920922" y="434473"/>
                  </a:lnTo>
                  <a:lnTo>
                    <a:pt x="3934870" y="477371"/>
                  </a:lnTo>
                  <a:lnTo>
                    <a:pt x="3945913" y="521498"/>
                  </a:lnTo>
                  <a:lnTo>
                    <a:pt x="3953940" y="566744"/>
                  </a:lnTo>
                  <a:lnTo>
                    <a:pt x="3958837" y="612997"/>
                  </a:lnTo>
                  <a:lnTo>
                    <a:pt x="3960495" y="660145"/>
                  </a:lnTo>
                  <a:lnTo>
                    <a:pt x="3960495" y="4812550"/>
                  </a:lnTo>
                  <a:lnTo>
                    <a:pt x="3958837" y="4859692"/>
                  </a:lnTo>
                  <a:lnTo>
                    <a:pt x="3953940" y="4905939"/>
                  </a:lnTo>
                  <a:lnTo>
                    <a:pt x="3945913" y="4951180"/>
                  </a:lnTo>
                  <a:lnTo>
                    <a:pt x="3934870" y="4995303"/>
                  </a:lnTo>
                  <a:lnTo>
                    <a:pt x="3920922" y="5038196"/>
                  </a:lnTo>
                  <a:lnTo>
                    <a:pt x="3904180" y="5079747"/>
                  </a:lnTo>
                  <a:lnTo>
                    <a:pt x="3884756" y="5119846"/>
                  </a:lnTo>
                  <a:lnTo>
                    <a:pt x="3862761" y="5158379"/>
                  </a:lnTo>
                  <a:lnTo>
                    <a:pt x="3838309" y="5195236"/>
                  </a:lnTo>
                  <a:lnTo>
                    <a:pt x="3811509" y="5230305"/>
                  </a:lnTo>
                  <a:lnTo>
                    <a:pt x="3782474" y="5263473"/>
                  </a:lnTo>
                  <a:lnTo>
                    <a:pt x="3751315" y="5294630"/>
                  </a:lnTo>
                  <a:lnTo>
                    <a:pt x="3718144" y="5323664"/>
                  </a:lnTo>
                  <a:lnTo>
                    <a:pt x="3683074" y="5350463"/>
                  </a:lnTo>
                  <a:lnTo>
                    <a:pt x="3646214" y="5374914"/>
                  </a:lnTo>
                  <a:lnTo>
                    <a:pt x="3607678" y="5396908"/>
                  </a:lnTo>
                  <a:lnTo>
                    <a:pt x="3567576" y="5416331"/>
                  </a:lnTo>
                  <a:lnTo>
                    <a:pt x="3526021" y="5433073"/>
                  </a:lnTo>
                  <a:lnTo>
                    <a:pt x="3483123" y="5447021"/>
                  </a:lnTo>
                  <a:lnTo>
                    <a:pt x="3438996" y="5458064"/>
                  </a:lnTo>
                  <a:lnTo>
                    <a:pt x="3393750" y="5466090"/>
                  </a:lnTo>
                  <a:lnTo>
                    <a:pt x="3347497" y="5470988"/>
                  </a:lnTo>
                  <a:lnTo>
                    <a:pt x="3300349" y="5472645"/>
                  </a:lnTo>
                  <a:lnTo>
                    <a:pt x="660146" y="5472645"/>
                  </a:lnTo>
                  <a:lnTo>
                    <a:pt x="612997" y="5470988"/>
                  </a:lnTo>
                  <a:lnTo>
                    <a:pt x="566744" y="5466090"/>
                  </a:lnTo>
                  <a:lnTo>
                    <a:pt x="521498" y="5458064"/>
                  </a:lnTo>
                  <a:lnTo>
                    <a:pt x="477371" y="5447021"/>
                  </a:lnTo>
                  <a:lnTo>
                    <a:pt x="434473" y="5433073"/>
                  </a:lnTo>
                  <a:lnTo>
                    <a:pt x="392918" y="5416331"/>
                  </a:lnTo>
                  <a:lnTo>
                    <a:pt x="352816" y="5396908"/>
                  </a:lnTo>
                  <a:lnTo>
                    <a:pt x="314280" y="5374914"/>
                  </a:lnTo>
                  <a:lnTo>
                    <a:pt x="277420" y="5350463"/>
                  </a:lnTo>
                  <a:lnTo>
                    <a:pt x="242350" y="5323664"/>
                  </a:lnTo>
                  <a:lnTo>
                    <a:pt x="209179" y="5294630"/>
                  </a:lnTo>
                  <a:lnTo>
                    <a:pt x="178020" y="5263473"/>
                  </a:lnTo>
                  <a:lnTo>
                    <a:pt x="148985" y="5230305"/>
                  </a:lnTo>
                  <a:lnTo>
                    <a:pt x="122185" y="5195236"/>
                  </a:lnTo>
                  <a:lnTo>
                    <a:pt x="97733" y="5158379"/>
                  </a:lnTo>
                  <a:lnTo>
                    <a:pt x="75738" y="5119846"/>
                  </a:lnTo>
                  <a:lnTo>
                    <a:pt x="56314" y="5079747"/>
                  </a:lnTo>
                  <a:lnTo>
                    <a:pt x="39572" y="5038196"/>
                  </a:lnTo>
                  <a:lnTo>
                    <a:pt x="25624" y="4995303"/>
                  </a:lnTo>
                  <a:lnTo>
                    <a:pt x="14581" y="4951180"/>
                  </a:lnTo>
                  <a:lnTo>
                    <a:pt x="6554" y="4905939"/>
                  </a:lnTo>
                  <a:lnTo>
                    <a:pt x="1657" y="4859692"/>
                  </a:lnTo>
                  <a:lnTo>
                    <a:pt x="0" y="4812550"/>
                  </a:lnTo>
                  <a:lnTo>
                    <a:pt x="0" y="660145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100954" y="1163828"/>
            <a:ext cx="3264535" cy="49485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80010" algn="ctr">
              <a:lnSpc>
                <a:spcPct val="100000"/>
              </a:lnSpc>
              <a:spcBef>
                <a:spcPts val="95"/>
              </a:spcBef>
            </a:pPr>
            <a:r>
              <a:rPr sz="1900" b="1" spc="-10" dirty="0">
                <a:latin typeface="Times New Roman"/>
                <a:cs typeface="Times New Roman"/>
              </a:rPr>
              <a:t>Специфические</a:t>
            </a:r>
            <a:r>
              <a:rPr sz="1900" b="1" spc="25" dirty="0">
                <a:latin typeface="Times New Roman"/>
                <a:cs typeface="Times New Roman"/>
              </a:rPr>
              <a:t> </a:t>
            </a:r>
            <a:r>
              <a:rPr sz="1900" b="1" spc="-5" dirty="0">
                <a:latin typeface="Times New Roman"/>
                <a:cs typeface="Times New Roman"/>
              </a:rPr>
              <a:t>принципы</a:t>
            </a:r>
            <a:r>
              <a:rPr sz="1900" b="1" spc="30" dirty="0">
                <a:latin typeface="Times New Roman"/>
                <a:cs typeface="Times New Roman"/>
              </a:rPr>
              <a:t> </a:t>
            </a:r>
            <a:r>
              <a:rPr sz="1900" b="1" spc="-5" dirty="0">
                <a:latin typeface="Times New Roman"/>
                <a:cs typeface="Times New Roman"/>
              </a:rPr>
              <a:t>и </a:t>
            </a:r>
            <a:r>
              <a:rPr sz="1900" b="1" spc="-459" dirty="0">
                <a:latin typeface="Times New Roman"/>
                <a:cs typeface="Times New Roman"/>
              </a:rPr>
              <a:t> </a:t>
            </a:r>
            <a:r>
              <a:rPr sz="1900" b="1" spc="-35" dirty="0">
                <a:latin typeface="Times New Roman"/>
                <a:cs typeface="Times New Roman"/>
              </a:rPr>
              <a:t>подходы</a:t>
            </a:r>
            <a:r>
              <a:rPr sz="1900" b="1" spc="25" dirty="0">
                <a:latin typeface="Times New Roman"/>
                <a:cs typeface="Times New Roman"/>
              </a:rPr>
              <a:t> </a:t>
            </a:r>
            <a:r>
              <a:rPr sz="1900" b="1" spc="-5" dirty="0">
                <a:latin typeface="Times New Roman"/>
                <a:cs typeface="Times New Roman"/>
              </a:rPr>
              <a:t>к </a:t>
            </a:r>
            <a:r>
              <a:rPr sz="1900" b="1" spc="-15" dirty="0">
                <a:latin typeface="Times New Roman"/>
                <a:cs typeface="Times New Roman"/>
              </a:rPr>
              <a:t>формированию </a:t>
            </a:r>
            <a:r>
              <a:rPr sz="1900" b="1" spc="-10" dirty="0">
                <a:latin typeface="Times New Roman"/>
                <a:cs typeface="Times New Roman"/>
              </a:rPr>
              <a:t> </a:t>
            </a:r>
            <a:r>
              <a:rPr sz="1900" b="1" spc="-5" dirty="0">
                <a:latin typeface="Times New Roman"/>
                <a:cs typeface="Times New Roman"/>
              </a:rPr>
              <a:t>программ:</a:t>
            </a:r>
            <a:endParaRPr sz="1900">
              <a:latin typeface="Times New Roman"/>
              <a:cs typeface="Times New Roman"/>
            </a:endParaRPr>
          </a:p>
          <a:p>
            <a:pPr marL="337820" marR="295275" indent="-337820">
              <a:lnSpc>
                <a:spcPct val="100000"/>
              </a:lnSpc>
              <a:buFont typeface="Arial MT"/>
              <a:buChar char="•"/>
              <a:tabLst>
                <a:tab pos="337820" algn="l"/>
              </a:tabLst>
            </a:pPr>
            <a:r>
              <a:rPr sz="1900" dirty="0">
                <a:latin typeface="Times New Roman"/>
                <a:cs typeface="Times New Roman"/>
              </a:rPr>
              <a:t>сетевое</a:t>
            </a:r>
            <a:r>
              <a:rPr sz="1900" spc="-60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взаимодействие</a:t>
            </a:r>
            <a:r>
              <a:rPr sz="1900" spc="-55" dirty="0">
                <a:latin typeface="Times New Roman"/>
                <a:cs typeface="Times New Roman"/>
              </a:rPr>
              <a:t> </a:t>
            </a:r>
            <a:r>
              <a:rPr sz="1900" spc="-5" dirty="0">
                <a:latin typeface="Times New Roman"/>
                <a:cs typeface="Times New Roman"/>
              </a:rPr>
              <a:t>с </a:t>
            </a:r>
            <a:r>
              <a:rPr sz="1900" spc="-459" dirty="0">
                <a:latin typeface="Times New Roman"/>
                <a:cs typeface="Times New Roman"/>
              </a:rPr>
              <a:t> </a:t>
            </a:r>
            <a:r>
              <a:rPr sz="1900" spc="-5" dirty="0">
                <a:latin typeface="Times New Roman"/>
                <a:cs typeface="Times New Roman"/>
              </a:rPr>
              <a:t>организациями;</a:t>
            </a:r>
            <a:endParaRPr sz="1900">
              <a:latin typeface="Times New Roman"/>
              <a:cs typeface="Times New Roman"/>
            </a:endParaRPr>
          </a:p>
          <a:p>
            <a:pPr marL="687705" lvl="1" indent="-109220">
              <a:lnSpc>
                <a:spcPct val="100000"/>
              </a:lnSpc>
              <a:buFont typeface="Arial MT"/>
              <a:buChar char="•"/>
              <a:tabLst>
                <a:tab pos="688340" algn="l"/>
              </a:tabLst>
            </a:pPr>
            <a:r>
              <a:rPr sz="1900" spc="-5" dirty="0">
                <a:latin typeface="Times New Roman"/>
                <a:cs typeface="Times New Roman"/>
              </a:rPr>
              <a:t>индивидуализация</a:t>
            </a:r>
            <a:endParaRPr sz="1900">
              <a:latin typeface="Times New Roman"/>
              <a:cs typeface="Times New Roman"/>
            </a:endParaRPr>
          </a:p>
          <a:p>
            <a:pPr marL="1330960" marR="269240" indent="-1018540">
              <a:lnSpc>
                <a:spcPct val="100000"/>
              </a:lnSpc>
            </a:pPr>
            <a:r>
              <a:rPr sz="1900" spc="-20" dirty="0">
                <a:latin typeface="Times New Roman"/>
                <a:cs typeface="Times New Roman"/>
              </a:rPr>
              <a:t>дошкольного </a:t>
            </a:r>
            <a:r>
              <a:rPr sz="1900" spc="-10" dirty="0">
                <a:latin typeface="Times New Roman"/>
                <a:cs typeface="Times New Roman"/>
              </a:rPr>
              <a:t>образования </a:t>
            </a:r>
            <a:r>
              <a:rPr sz="1900" spc="-459" dirty="0">
                <a:latin typeface="Times New Roman"/>
                <a:cs typeface="Times New Roman"/>
              </a:rPr>
              <a:t> </a:t>
            </a:r>
            <a:r>
              <a:rPr sz="1900" spc="-5" dirty="0">
                <a:latin typeface="Times New Roman"/>
                <a:cs typeface="Times New Roman"/>
              </a:rPr>
              <a:t>детей;</a:t>
            </a:r>
            <a:endParaRPr sz="1900">
              <a:latin typeface="Times New Roman"/>
              <a:cs typeface="Times New Roman"/>
            </a:endParaRPr>
          </a:p>
          <a:p>
            <a:pPr marL="300355" indent="-10858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300990" algn="l"/>
              </a:tabLst>
            </a:pPr>
            <a:r>
              <a:rPr sz="1900" spc="-5" dirty="0">
                <a:latin typeface="Times New Roman"/>
                <a:cs typeface="Times New Roman"/>
              </a:rPr>
              <a:t>развивающее</a:t>
            </a:r>
            <a:r>
              <a:rPr sz="1900" spc="-35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вариативное</a:t>
            </a:r>
            <a:endParaRPr sz="1900">
              <a:latin typeface="Times New Roman"/>
              <a:cs typeface="Times New Roman"/>
            </a:endParaRPr>
          </a:p>
          <a:p>
            <a:pPr marL="986155">
              <a:lnSpc>
                <a:spcPct val="100000"/>
              </a:lnSpc>
            </a:pPr>
            <a:r>
              <a:rPr sz="1900" spc="-10" dirty="0">
                <a:latin typeface="Times New Roman"/>
                <a:cs typeface="Times New Roman"/>
              </a:rPr>
              <a:t>образование.</a:t>
            </a:r>
            <a:endParaRPr sz="1900">
              <a:latin typeface="Times New Roman"/>
              <a:cs typeface="Times New Roman"/>
            </a:endParaRPr>
          </a:p>
          <a:p>
            <a:pPr marL="494030" marR="450215" lvl="1" indent="-96520">
              <a:lnSpc>
                <a:spcPct val="100000"/>
              </a:lnSpc>
              <a:buFont typeface="Arial MT"/>
              <a:buChar char="•"/>
              <a:tabLst>
                <a:tab pos="506730" algn="l"/>
              </a:tabLst>
            </a:pPr>
            <a:r>
              <a:rPr sz="1900" spc="-10" dirty="0">
                <a:latin typeface="Times New Roman"/>
                <a:cs typeface="Times New Roman"/>
              </a:rPr>
              <a:t>полнота содержания </a:t>
            </a:r>
            <a:r>
              <a:rPr sz="1900" spc="-5" dirty="0">
                <a:latin typeface="Times New Roman"/>
                <a:cs typeface="Times New Roman"/>
              </a:rPr>
              <a:t>и </a:t>
            </a:r>
            <a:r>
              <a:rPr sz="1900" spc="-459" dirty="0">
                <a:latin typeface="Times New Roman"/>
                <a:cs typeface="Times New Roman"/>
              </a:rPr>
              <a:t> </a:t>
            </a:r>
            <a:r>
              <a:rPr sz="1900" spc="-5" dirty="0">
                <a:latin typeface="Times New Roman"/>
                <a:cs typeface="Times New Roman"/>
              </a:rPr>
              <a:t>интеграция</a:t>
            </a:r>
            <a:r>
              <a:rPr sz="1900" spc="-85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отдельных</a:t>
            </a:r>
            <a:endParaRPr sz="190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</a:pPr>
            <a:r>
              <a:rPr sz="1900" spc="-10" dirty="0">
                <a:latin typeface="Times New Roman"/>
                <a:cs typeface="Times New Roman"/>
              </a:rPr>
              <a:t>образовательных</a:t>
            </a:r>
            <a:r>
              <a:rPr sz="1900" spc="-30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областей.</a:t>
            </a:r>
            <a:endParaRPr sz="1900">
              <a:latin typeface="Times New Roman"/>
              <a:cs typeface="Times New Roman"/>
            </a:endParaRPr>
          </a:p>
          <a:p>
            <a:pPr marL="172720" indent="-108585">
              <a:lnSpc>
                <a:spcPct val="100000"/>
              </a:lnSpc>
              <a:buFont typeface="Arial MT"/>
              <a:buChar char="•"/>
              <a:tabLst>
                <a:tab pos="172720" algn="l"/>
              </a:tabLst>
            </a:pPr>
            <a:r>
              <a:rPr sz="1900" spc="-5" dirty="0">
                <a:latin typeface="Times New Roman"/>
                <a:cs typeface="Times New Roman"/>
              </a:rPr>
              <a:t>инвариантность</a:t>
            </a:r>
            <a:r>
              <a:rPr sz="1900" spc="-5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ценностей</a:t>
            </a:r>
            <a:r>
              <a:rPr sz="1900" spc="-35" dirty="0">
                <a:latin typeface="Times New Roman"/>
                <a:cs typeface="Times New Roman"/>
              </a:rPr>
              <a:t> </a:t>
            </a:r>
            <a:r>
              <a:rPr sz="1900" spc="-5" dirty="0">
                <a:latin typeface="Times New Roman"/>
                <a:cs typeface="Times New Roman"/>
              </a:rPr>
              <a:t>и</a:t>
            </a:r>
            <a:endParaRPr sz="1900">
              <a:latin typeface="Times New Roman"/>
              <a:cs typeface="Times New Roman"/>
            </a:endParaRPr>
          </a:p>
          <a:p>
            <a:pPr marL="347345" marR="304800" algn="ctr">
              <a:lnSpc>
                <a:spcPct val="100000"/>
              </a:lnSpc>
            </a:pPr>
            <a:r>
              <a:rPr sz="1900" spc="-5" dirty="0">
                <a:latin typeface="Times New Roman"/>
                <a:cs typeface="Times New Roman"/>
              </a:rPr>
              <a:t>целей</a:t>
            </a:r>
            <a:r>
              <a:rPr sz="1900" spc="-45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при</a:t>
            </a:r>
            <a:r>
              <a:rPr sz="1900" spc="-30" dirty="0">
                <a:latin typeface="Times New Roman"/>
                <a:cs typeface="Times New Roman"/>
              </a:rPr>
              <a:t> </a:t>
            </a:r>
            <a:r>
              <a:rPr sz="1900" spc="-5" dirty="0">
                <a:latin typeface="Times New Roman"/>
                <a:cs typeface="Times New Roman"/>
              </a:rPr>
              <a:t>вариативности </a:t>
            </a:r>
            <a:r>
              <a:rPr sz="1900" spc="-459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средств </a:t>
            </a:r>
            <a:r>
              <a:rPr sz="1900" spc="-5" dirty="0">
                <a:latin typeface="Times New Roman"/>
                <a:cs typeface="Times New Roman"/>
              </a:rPr>
              <a:t>реализации</a:t>
            </a:r>
            <a:r>
              <a:rPr sz="1900" spc="-20" dirty="0">
                <a:latin typeface="Times New Roman"/>
                <a:cs typeface="Times New Roman"/>
              </a:rPr>
              <a:t> </a:t>
            </a:r>
            <a:r>
              <a:rPr sz="1900" spc="-5" dirty="0">
                <a:latin typeface="Times New Roman"/>
                <a:cs typeface="Times New Roman"/>
              </a:rPr>
              <a:t>и</a:t>
            </a:r>
            <a:endParaRPr sz="1900">
              <a:latin typeface="Times New Roman"/>
              <a:cs typeface="Times New Roman"/>
            </a:endParaRPr>
          </a:p>
          <a:p>
            <a:pPr marL="33020" algn="ctr">
              <a:lnSpc>
                <a:spcPct val="100000"/>
              </a:lnSpc>
            </a:pPr>
            <a:r>
              <a:rPr sz="1900" dirty="0">
                <a:latin typeface="Times New Roman"/>
                <a:cs typeface="Times New Roman"/>
              </a:rPr>
              <a:t>достижения</a:t>
            </a:r>
            <a:r>
              <a:rPr sz="1900" spc="-45" dirty="0">
                <a:latin typeface="Times New Roman"/>
                <a:cs typeface="Times New Roman"/>
              </a:rPr>
              <a:t> </a:t>
            </a:r>
            <a:r>
              <a:rPr sz="1900" spc="-5" dirty="0">
                <a:latin typeface="Times New Roman"/>
                <a:cs typeface="Times New Roman"/>
              </a:rPr>
              <a:t>целей</a:t>
            </a:r>
            <a:r>
              <a:rPr sz="1900" spc="-40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Программы.</a:t>
            </a:r>
            <a:endParaRPr sz="1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457200"/>
            <a:ext cx="7868284" cy="5799023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 marR="5080" algn="ctr">
              <a:lnSpc>
                <a:spcPct val="150000"/>
              </a:lnSpc>
              <a:tabLst>
                <a:tab pos="610235" algn="l"/>
              </a:tabLst>
            </a:pPr>
            <a:r>
              <a:rPr lang="ru-RU" sz="2400" b="1" dirty="0" smtClean="0">
                <a:latin typeface="Times New Roman"/>
                <a:cs typeface="Times New Roman"/>
              </a:rPr>
              <a:t>Целевые</a:t>
            </a:r>
            <a:r>
              <a:rPr lang="ru-RU" sz="2400" b="1" spc="-35" dirty="0" smtClean="0">
                <a:latin typeface="Times New Roman"/>
                <a:cs typeface="Times New Roman"/>
              </a:rPr>
              <a:t> </a:t>
            </a:r>
            <a:r>
              <a:rPr lang="ru-RU" sz="2400" b="1" spc="-5" dirty="0" smtClean="0">
                <a:latin typeface="Times New Roman"/>
                <a:cs typeface="Times New Roman"/>
              </a:rPr>
              <a:t>ориентиры,</a:t>
            </a:r>
            <a:r>
              <a:rPr lang="ru-RU" sz="2400" b="1" spc="-25" dirty="0" smtClean="0">
                <a:latin typeface="Times New Roman"/>
                <a:cs typeface="Times New Roman"/>
              </a:rPr>
              <a:t> </a:t>
            </a:r>
            <a:r>
              <a:rPr lang="ru-RU" sz="2400" b="1" spc="-5" dirty="0" smtClean="0">
                <a:latin typeface="Times New Roman"/>
                <a:cs typeface="Times New Roman"/>
              </a:rPr>
              <a:t>представленные</a:t>
            </a:r>
            <a:r>
              <a:rPr lang="ru-RU" sz="2400" b="1" spc="-15" dirty="0" smtClean="0">
                <a:latin typeface="Times New Roman"/>
                <a:cs typeface="Times New Roman"/>
              </a:rPr>
              <a:t> </a:t>
            </a:r>
            <a:r>
              <a:rPr lang="ru-RU" sz="2400" b="1" dirty="0" smtClean="0">
                <a:latin typeface="Times New Roman"/>
                <a:cs typeface="Times New Roman"/>
              </a:rPr>
              <a:t>в</a:t>
            </a:r>
            <a:r>
              <a:rPr lang="ru-RU" sz="2400" b="1" spc="-25" dirty="0" smtClean="0">
                <a:latin typeface="Times New Roman"/>
                <a:cs typeface="Times New Roman"/>
              </a:rPr>
              <a:t> </a:t>
            </a:r>
            <a:r>
              <a:rPr lang="ru-RU" sz="2400" b="1" dirty="0" smtClean="0">
                <a:latin typeface="Times New Roman"/>
                <a:cs typeface="Times New Roman"/>
              </a:rPr>
              <a:t>Программе:</a:t>
            </a:r>
            <a:endParaRPr lang="ru-RU" sz="2400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50000"/>
              </a:lnSpc>
              <a:tabLst>
                <a:tab pos="610235" algn="l"/>
              </a:tabLst>
            </a:pPr>
            <a:endParaRPr lang="ru-RU" sz="2000" spc="-5" dirty="0" smtClean="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50000"/>
              </a:lnSpc>
              <a:buFontTx/>
              <a:buChar char="-"/>
              <a:tabLst>
                <a:tab pos="610235" algn="l"/>
              </a:tabLst>
            </a:pPr>
            <a:r>
              <a:rPr lang="ru-RU" sz="2000" spc="-5" dirty="0" smtClean="0">
                <a:latin typeface="Times New Roman"/>
                <a:cs typeface="Times New Roman"/>
              </a:rPr>
              <a:t>не подлежат непосредственной оценке;</a:t>
            </a:r>
          </a:p>
          <a:p>
            <a:pPr marL="355600" marR="5080" indent="-342900">
              <a:lnSpc>
                <a:spcPct val="150000"/>
              </a:lnSpc>
              <a:buFontTx/>
              <a:buChar char="-"/>
              <a:tabLst>
                <a:tab pos="610235" algn="l"/>
              </a:tabLst>
            </a:pPr>
            <a:r>
              <a:rPr sz="2000" spc="-5" dirty="0" err="1" smtClean="0">
                <a:latin typeface="Times New Roman"/>
                <a:cs typeface="Times New Roman"/>
              </a:rPr>
              <a:t>не</a:t>
            </a:r>
            <a:r>
              <a:rPr sz="2000" spc="5" dirty="0" smtClean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являются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непосредственным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основанием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оценки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как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итогового,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так</a:t>
            </a:r>
            <a:r>
              <a:rPr sz="2000" dirty="0">
                <a:latin typeface="Times New Roman"/>
                <a:cs typeface="Times New Roman"/>
              </a:rPr>
              <a:t> 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промежуточного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уровня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развития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обучающихся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 </a:t>
            </a:r>
            <a:r>
              <a:rPr sz="2000" spc="-20" dirty="0" smtClean="0">
                <a:latin typeface="Times New Roman"/>
                <a:cs typeface="Times New Roman"/>
              </a:rPr>
              <a:t>НОДА;</a:t>
            </a:r>
            <a:endParaRPr lang="ru-RU" sz="2000" dirty="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50000"/>
              </a:lnSpc>
              <a:buFontTx/>
              <a:buChar char="-"/>
              <a:tabLst>
                <a:tab pos="610235" algn="l"/>
              </a:tabLst>
            </a:pPr>
            <a:r>
              <a:rPr sz="2000" spc="-5" dirty="0" err="1" smtClean="0">
                <a:latin typeface="Times New Roman"/>
                <a:cs typeface="Times New Roman"/>
              </a:rPr>
              <a:t>не</a:t>
            </a:r>
            <a:r>
              <a:rPr sz="2000" dirty="0" smtClean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являются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основанием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для </a:t>
            </a:r>
            <a:r>
              <a:rPr sz="2000" spc="-5" dirty="0">
                <a:latin typeface="Times New Roman"/>
                <a:cs typeface="Times New Roman"/>
              </a:rPr>
              <a:t>их </a:t>
            </a:r>
            <a:r>
              <a:rPr sz="2000" spc="-10" dirty="0">
                <a:latin typeface="Times New Roman"/>
                <a:cs typeface="Times New Roman"/>
              </a:rPr>
              <a:t>формального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сравнения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реальными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достижениями детей с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20" dirty="0" smtClean="0">
                <a:latin typeface="Times New Roman"/>
                <a:cs typeface="Times New Roman"/>
              </a:rPr>
              <a:t>НОДА;</a:t>
            </a:r>
            <a:endParaRPr lang="ru-RU" sz="2000" dirty="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50000"/>
              </a:lnSpc>
              <a:buFontTx/>
              <a:buChar char="-"/>
              <a:tabLst>
                <a:tab pos="610235" algn="l"/>
              </a:tabLst>
            </a:pPr>
            <a:r>
              <a:rPr sz="2000" spc="-5" dirty="0" err="1" smtClean="0">
                <a:latin typeface="Times New Roman"/>
                <a:cs typeface="Times New Roman"/>
              </a:rPr>
              <a:t>не</a:t>
            </a:r>
            <a:r>
              <a:rPr sz="2000" dirty="0" smtClean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являются</a:t>
            </a:r>
            <a:r>
              <a:rPr sz="2000" spc="5" dirty="0">
                <a:latin typeface="Times New Roman"/>
                <a:cs typeface="Times New Roman"/>
              </a:rPr>
              <a:t> основой</a:t>
            </a:r>
            <a:r>
              <a:rPr sz="2000" spc="-10" dirty="0">
                <a:latin typeface="Times New Roman"/>
                <a:cs typeface="Times New Roman"/>
              </a:rPr>
              <a:t> объективной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оценки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соответствия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установленным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требованиям </a:t>
            </a:r>
            <a:r>
              <a:rPr sz="2000" spc="-10" dirty="0">
                <a:latin typeface="Times New Roman"/>
                <a:cs typeface="Times New Roman"/>
              </a:rPr>
              <a:t>образовательной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деятельности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подготовки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детей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 </a:t>
            </a:r>
            <a:r>
              <a:rPr sz="2000" spc="-20" dirty="0" smtClean="0">
                <a:latin typeface="Times New Roman"/>
                <a:cs typeface="Times New Roman"/>
              </a:rPr>
              <a:t>НОДА;</a:t>
            </a:r>
            <a:endParaRPr lang="ru-RU" sz="2000" dirty="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50000"/>
              </a:lnSpc>
              <a:buFontTx/>
              <a:buChar char="-"/>
              <a:tabLst>
                <a:tab pos="610235" algn="l"/>
              </a:tabLst>
            </a:pPr>
            <a:r>
              <a:rPr sz="2000" spc="-5" dirty="0" err="1" smtClean="0">
                <a:latin typeface="Times New Roman"/>
                <a:cs typeface="Times New Roman"/>
              </a:rPr>
              <a:t>не</a:t>
            </a:r>
            <a:r>
              <a:rPr sz="2000" spc="5" dirty="0" smtClean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являются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непосредственным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основанием</a:t>
            </a:r>
            <a:r>
              <a:rPr sz="2000" spc="-5" dirty="0">
                <a:latin typeface="Times New Roman"/>
                <a:cs typeface="Times New Roman"/>
              </a:rPr>
              <a:t> при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оценке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качества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образования.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1000" y="457200"/>
            <a:ext cx="8204200" cy="76790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350" indent="449580" algn="ctr">
              <a:lnSpc>
                <a:spcPct val="150000"/>
              </a:lnSpc>
              <a:spcBef>
                <a:spcPts val="100"/>
              </a:spcBef>
            </a:pPr>
            <a:r>
              <a:rPr sz="2000" b="1" spc="-5" dirty="0">
                <a:latin typeface="Times New Roman"/>
                <a:cs typeface="Times New Roman"/>
              </a:rPr>
              <a:t>Программой </a:t>
            </a:r>
            <a:r>
              <a:rPr sz="2000" b="1" spc="-10" dirty="0">
                <a:latin typeface="Times New Roman"/>
                <a:cs typeface="Times New Roman"/>
              </a:rPr>
              <a:t>предусмотрена</a:t>
            </a:r>
            <a:r>
              <a:rPr sz="2000" b="1" spc="-5" dirty="0">
                <a:latin typeface="Times New Roman"/>
                <a:cs typeface="Times New Roman"/>
              </a:rPr>
              <a:t> система </a:t>
            </a:r>
            <a:r>
              <a:rPr sz="2000" b="1" spc="-10" dirty="0">
                <a:latin typeface="Times New Roman"/>
                <a:cs typeface="Times New Roman"/>
              </a:rPr>
              <a:t>мониторинга</a:t>
            </a:r>
            <a:r>
              <a:rPr sz="2000" b="1" spc="-5" dirty="0">
                <a:latin typeface="Times New Roman"/>
                <a:cs typeface="Times New Roman"/>
              </a:rPr>
              <a:t> динамики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развития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детей,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динамики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их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образовательных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достижений,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основанная</a:t>
            </a:r>
            <a:r>
              <a:rPr sz="2000" b="1" spc="-5" dirty="0">
                <a:latin typeface="Times New Roman"/>
                <a:cs typeface="Times New Roman"/>
              </a:rPr>
              <a:t> на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методе 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наблюдения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и </a:t>
            </a:r>
            <a:r>
              <a:rPr sz="2000" b="1" spc="-10" dirty="0" err="1" smtClean="0">
                <a:latin typeface="Times New Roman"/>
                <a:cs typeface="Times New Roman"/>
              </a:rPr>
              <a:t>включающая</a:t>
            </a:r>
            <a:r>
              <a:rPr sz="2000" b="1" spc="-10" dirty="0" smtClean="0">
                <a:latin typeface="Times New Roman"/>
                <a:cs typeface="Times New Roman"/>
              </a:rPr>
              <a:t>:</a:t>
            </a:r>
            <a:endParaRPr lang="ru-RU" sz="2000" dirty="0">
              <a:latin typeface="Times New Roman"/>
              <a:cs typeface="Times New Roman"/>
            </a:endParaRPr>
          </a:p>
          <a:p>
            <a:pPr marL="12700" marR="6350" indent="449580" algn="just">
              <a:lnSpc>
                <a:spcPct val="150000"/>
              </a:lnSpc>
              <a:spcBef>
                <a:spcPts val="100"/>
              </a:spcBef>
            </a:pPr>
            <a:endParaRPr lang="ru-RU" spc="-5" dirty="0">
              <a:latin typeface="Times New Roman"/>
              <a:cs typeface="Times New Roman"/>
            </a:endParaRPr>
          </a:p>
          <a:p>
            <a:pPr marL="298450" marR="6350" indent="-285750" algn="just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sz="2000" spc="-5" dirty="0" err="1" smtClean="0">
                <a:latin typeface="Times New Roman"/>
                <a:cs typeface="Times New Roman"/>
              </a:rPr>
              <a:t>педагогические</a:t>
            </a:r>
            <a:r>
              <a:rPr sz="2000" dirty="0" smtClean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наблюдения,</a:t>
            </a:r>
            <a:r>
              <a:rPr sz="2000" spc="-10" dirty="0">
                <a:latin typeface="Times New Roman"/>
                <a:cs typeface="Times New Roman"/>
              </a:rPr>
              <a:t> педагогическую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диагностику,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связанную</a:t>
            </a:r>
            <a:r>
              <a:rPr sz="2000" dirty="0">
                <a:latin typeface="Times New Roman"/>
                <a:cs typeface="Times New Roman"/>
              </a:rPr>
              <a:t> с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оценкой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эффективности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педагогических</a:t>
            </a:r>
            <a:r>
              <a:rPr sz="2000" spc="-5" dirty="0">
                <a:latin typeface="Times New Roman"/>
                <a:cs typeface="Times New Roman"/>
              </a:rPr>
              <a:t> действий</a:t>
            </a:r>
            <a:r>
              <a:rPr sz="2000" dirty="0">
                <a:latin typeface="Times New Roman"/>
                <a:cs typeface="Times New Roman"/>
              </a:rPr>
              <a:t> с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целью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их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 err="1">
                <a:latin typeface="Times New Roman"/>
                <a:cs typeface="Times New Roman"/>
              </a:rPr>
              <a:t>дальнейшей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434" dirty="0">
                <a:latin typeface="Times New Roman"/>
                <a:cs typeface="Times New Roman"/>
              </a:rPr>
              <a:t> </a:t>
            </a:r>
            <a:r>
              <a:rPr sz="2000" spc="-5" dirty="0" err="1" smtClean="0">
                <a:latin typeface="Times New Roman"/>
                <a:cs typeface="Times New Roman"/>
              </a:rPr>
              <a:t>оптимизации</a:t>
            </a:r>
            <a:r>
              <a:rPr lang="ru-RU" sz="2000" spc="-5" dirty="0" smtClean="0">
                <a:latin typeface="Times New Roman"/>
                <a:cs typeface="Times New Roman"/>
              </a:rPr>
              <a:t>;</a:t>
            </a:r>
          </a:p>
          <a:p>
            <a:pPr marL="298450" marR="6350" indent="-285750" algn="just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2000" spc="-5" dirty="0">
                <a:latin typeface="Times New Roman"/>
                <a:cs typeface="Times New Roman"/>
              </a:rPr>
              <a:t>д</a:t>
            </a:r>
            <a:r>
              <a:rPr lang="ru-RU" sz="2000" spc="-5" dirty="0" smtClean="0">
                <a:latin typeface="Times New Roman"/>
                <a:cs typeface="Times New Roman"/>
              </a:rPr>
              <a:t>етские портфолио, фиксирующие достижения ребенка в ходе образовательной деятельности;</a:t>
            </a:r>
          </a:p>
          <a:p>
            <a:pPr marL="298450" marR="6350" indent="-285750" algn="just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2000" spc="-5" dirty="0">
                <a:latin typeface="Times New Roman"/>
                <a:cs typeface="Times New Roman"/>
              </a:rPr>
              <a:t>к</a:t>
            </a:r>
            <a:r>
              <a:rPr lang="ru-RU" sz="2000" spc="-5" dirty="0" smtClean="0">
                <a:latin typeface="Times New Roman"/>
                <a:cs typeface="Times New Roman"/>
              </a:rPr>
              <a:t>арты развития ребенка дошкольного возраста с НОДА;</a:t>
            </a:r>
          </a:p>
          <a:p>
            <a:pPr marL="298450" marR="6350" indent="-285750" algn="just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2000" spc="-5" dirty="0">
                <a:latin typeface="Times New Roman"/>
                <a:cs typeface="Times New Roman"/>
              </a:rPr>
              <a:t>р</a:t>
            </a:r>
            <a:r>
              <a:rPr lang="ru-RU" sz="2000" spc="-5" dirty="0" smtClean="0">
                <a:latin typeface="Times New Roman"/>
                <a:cs typeface="Times New Roman"/>
              </a:rPr>
              <a:t>азличные шкалы индивидуального развития ребенка с НОДА.</a:t>
            </a:r>
            <a:endParaRPr lang="ru-RU" sz="2000" spc="-5" dirty="0">
              <a:latin typeface="Times New Roman"/>
              <a:cs typeface="Times New Roman"/>
            </a:endParaRPr>
          </a:p>
          <a:p>
            <a:pPr marL="12700" marR="6350" indent="449580" algn="just">
              <a:lnSpc>
                <a:spcPct val="150000"/>
              </a:lnSpc>
              <a:spcBef>
                <a:spcPts val="100"/>
              </a:spcBef>
            </a:pPr>
            <a:endParaRPr lang="ru-RU" sz="1800" spc="-5" dirty="0" smtClean="0">
              <a:latin typeface="Times New Roman"/>
              <a:cs typeface="Times New Roman"/>
            </a:endParaRPr>
          </a:p>
          <a:p>
            <a:pPr marL="12700" marR="6350" indent="449580" algn="just">
              <a:lnSpc>
                <a:spcPct val="150000"/>
              </a:lnSpc>
              <a:spcBef>
                <a:spcPts val="100"/>
              </a:spcBef>
            </a:pPr>
            <a:endParaRPr lang="ru-RU" spc="-5" dirty="0">
              <a:latin typeface="Times New Roman"/>
              <a:cs typeface="Times New Roman"/>
            </a:endParaRPr>
          </a:p>
          <a:p>
            <a:pPr marL="12700" marR="6350" indent="449580" algn="just">
              <a:lnSpc>
                <a:spcPct val="150000"/>
              </a:lnSpc>
              <a:spcBef>
                <a:spcPts val="100"/>
              </a:spcBef>
            </a:pPr>
            <a:endParaRPr lang="ru-RU" sz="1800" spc="-5" dirty="0" smtClean="0">
              <a:latin typeface="Times New Roman"/>
              <a:cs typeface="Times New Roman"/>
            </a:endParaRPr>
          </a:p>
          <a:p>
            <a:pPr marL="12700" marR="6350" indent="449580" algn="just">
              <a:lnSpc>
                <a:spcPct val="150000"/>
              </a:lnSpc>
              <a:spcBef>
                <a:spcPts val="100"/>
              </a:spcBef>
            </a:pPr>
            <a:endParaRPr lang="ru-RU" spc="-5" dirty="0">
              <a:latin typeface="Times New Roman"/>
              <a:cs typeface="Times New Roman"/>
            </a:endParaRPr>
          </a:p>
          <a:p>
            <a:pPr marL="12700" marR="6350" indent="449580" algn="just">
              <a:lnSpc>
                <a:spcPct val="150000"/>
              </a:lnSpc>
              <a:spcBef>
                <a:spcPts val="100"/>
              </a:spcBef>
            </a:pPr>
            <a:endParaRPr lang="ru-RU" sz="1800" spc="-5" dirty="0" smtClean="0">
              <a:latin typeface="Times New Roman"/>
              <a:cs typeface="Times New Roman"/>
            </a:endParaRPr>
          </a:p>
          <a:p>
            <a:pPr marL="298450" marR="6350" indent="-28575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41004" y="1202050"/>
            <a:ext cx="549592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</a:t>
            </a:r>
            <a:r>
              <a:rPr sz="1800" spc="-10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3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68677" y="412200"/>
            <a:ext cx="8371840" cy="650240"/>
            <a:chOff x="368677" y="412200"/>
            <a:chExt cx="8371840" cy="650240"/>
          </a:xfrm>
        </p:grpSpPr>
        <p:sp>
          <p:nvSpPr>
            <p:cNvPr id="4" name="object 4"/>
            <p:cNvSpPr/>
            <p:nvPr/>
          </p:nvSpPr>
          <p:spPr>
            <a:xfrm>
              <a:off x="389928" y="433450"/>
              <a:ext cx="8329295" cy="607695"/>
            </a:xfrm>
            <a:custGeom>
              <a:avLst/>
              <a:gdLst/>
              <a:ahLst/>
              <a:cxnLst/>
              <a:rect l="l" t="t" r="r" b="b"/>
              <a:pathLst>
                <a:path w="8329295" h="607694">
                  <a:moveTo>
                    <a:pt x="8227656" y="0"/>
                  </a:moveTo>
                  <a:lnTo>
                    <a:pt x="101244" y="0"/>
                  </a:lnTo>
                  <a:lnTo>
                    <a:pt x="61834" y="7957"/>
                  </a:lnTo>
                  <a:lnTo>
                    <a:pt x="29652" y="29654"/>
                  </a:lnTo>
                  <a:lnTo>
                    <a:pt x="7955" y="61829"/>
                  </a:lnTo>
                  <a:lnTo>
                    <a:pt x="0" y="101219"/>
                  </a:lnTo>
                  <a:lnTo>
                    <a:pt x="0" y="506095"/>
                  </a:lnTo>
                  <a:lnTo>
                    <a:pt x="7955" y="545558"/>
                  </a:lnTo>
                  <a:lnTo>
                    <a:pt x="29652" y="577770"/>
                  </a:lnTo>
                  <a:lnTo>
                    <a:pt x="61834" y="599481"/>
                  </a:lnTo>
                  <a:lnTo>
                    <a:pt x="101244" y="607440"/>
                  </a:lnTo>
                  <a:lnTo>
                    <a:pt x="8227656" y="607440"/>
                  </a:lnTo>
                  <a:lnTo>
                    <a:pt x="8267046" y="599481"/>
                  </a:lnTo>
                  <a:lnTo>
                    <a:pt x="8299221" y="577770"/>
                  </a:lnTo>
                  <a:lnTo>
                    <a:pt x="8320918" y="545558"/>
                  </a:lnTo>
                  <a:lnTo>
                    <a:pt x="8328875" y="506095"/>
                  </a:lnTo>
                  <a:lnTo>
                    <a:pt x="8328875" y="101219"/>
                  </a:lnTo>
                  <a:lnTo>
                    <a:pt x="8320918" y="61829"/>
                  </a:lnTo>
                  <a:lnTo>
                    <a:pt x="8299221" y="29654"/>
                  </a:lnTo>
                  <a:lnTo>
                    <a:pt x="8267046" y="7957"/>
                  </a:lnTo>
                  <a:lnTo>
                    <a:pt x="82276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9928" y="433450"/>
              <a:ext cx="8329295" cy="607695"/>
            </a:xfrm>
            <a:custGeom>
              <a:avLst/>
              <a:gdLst/>
              <a:ahLst/>
              <a:cxnLst/>
              <a:rect l="l" t="t" r="r" b="b"/>
              <a:pathLst>
                <a:path w="8329295" h="607694">
                  <a:moveTo>
                    <a:pt x="0" y="101219"/>
                  </a:moveTo>
                  <a:lnTo>
                    <a:pt x="7955" y="61829"/>
                  </a:lnTo>
                  <a:lnTo>
                    <a:pt x="29652" y="29654"/>
                  </a:lnTo>
                  <a:lnTo>
                    <a:pt x="61834" y="7957"/>
                  </a:lnTo>
                  <a:lnTo>
                    <a:pt x="101244" y="0"/>
                  </a:lnTo>
                  <a:lnTo>
                    <a:pt x="8227656" y="0"/>
                  </a:lnTo>
                  <a:lnTo>
                    <a:pt x="8267046" y="7957"/>
                  </a:lnTo>
                  <a:lnTo>
                    <a:pt x="8299221" y="29654"/>
                  </a:lnTo>
                  <a:lnTo>
                    <a:pt x="8320918" y="61829"/>
                  </a:lnTo>
                  <a:lnTo>
                    <a:pt x="8328875" y="101219"/>
                  </a:lnTo>
                  <a:lnTo>
                    <a:pt x="8328875" y="506095"/>
                  </a:lnTo>
                  <a:lnTo>
                    <a:pt x="8320918" y="545558"/>
                  </a:lnTo>
                  <a:lnTo>
                    <a:pt x="8299221" y="577770"/>
                  </a:lnTo>
                  <a:lnTo>
                    <a:pt x="8267046" y="599481"/>
                  </a:lnTo>
                  <a:lnTo>
                    <a:pt x="8227656" y="607440"/>
                  </a:lnTo>
                  <a:lnTo>
                    <a:pt x="101244" y="607440"/>
                  </a:lnTo>
                  <a:lnTo>
                    <a:pt x="61834" y="599481"/>
                  </a:lnTo>
                  <a:lnTo>
                    <a:pt x="29652" y="577770"/>
                  </a:lnTo>
                  <a:lnTo>
                    <a:pt x="7955" y="545558"/>
                  </a:lnTo>
                  <a:lnTo>
                    <a:pt x="0" y="506095"/>
                  </a:lnTo>
                  <a:lnTo>
                    <a:pt x="0" y="101219"/>
                  </a:lnTo>
                  <a:close/>
                </a:path>
              </a:pathLst>
            </a:custGeom>
            <a:ln w="42500">
              <a:solidFill>
                <a:srgbClr val="34AC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273302" y="474725"/>
            <a:ext cx="65582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60500" marR="5080" indent="-1448435">
              <a:lnSpc>
                <a:spcPct val="100000"/>
              </a:lnSpc>
              <a:spcBef>
                <a:spcPts val="95"/>
              </a:spcBef>
            </a:pPr>
            <a:r>
              <a:rPr sz="1600" b="1" spc="-25" dirty="0">
                <a:latin typeface="Times New Roman"/>
                <a:cs typeface="Times New Roman"/>
              </a:rPr>
              <a:t>СОДЕРЖАНИЕ</a:t>
            </a:r>
            <a:r>
              <a:rPr sz="1600" b="1" spc="30" dirty="0">
                <a:latin typeface="Times New Roman"/>
                <a:cs typeface="Times New Roman"/>
              </a:rPr>
              <a:t> </a:t>
            </a:r>
            <a:r>
              <a:rPr sz="1600" b="1" spc="-40" dirty="0">
                <a:latin typeface="Times New Roman"/>
                <a:cs typeface="Times New Roman"/>
              </a:rPr>
              <a:t>ОБРАЗОВАТЕЛЬНОЙ</a:t>
            </a:r>
            <a:r>
              <a:rPr sz="1600" b="1" spc="5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ДЕЯТЕЛЬНОСТИ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С </a:t>
            </a:r>
            <a:r>
              <a:rPr sz="1600" b="1" spc="-15" dirty="0">
                <a:latin typeface="Times New Roman"/>
                <a:cs typeface="Times New Roman"/>
              </a:rPr>
              <a:t>ДЕТЬМИ </a:t>
            </a:r>
            <a:r>
              <a:rPr sz="1600" b="1" spc="-38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ДОШКОЛЬНОГО</a:t>
            </a:r>
            <a:r>
              <a:rPr sz="1600" b="1" spc="40" dirty="0">
                <a:latin typeface="Times New Roman"/>
                <a:cs typeface="Times New Roman"/>
              </a:rPr>
              <a:t> </a:t>
            </a:r>
            <a:r>
              <a:rPr sz="1600" b="1" spc="-55" dirty="0">
                <a:latin typeface="Times New Roman"/>
                <a:cs typeface="Times New Roman"/>
              </a:rPr>
              <a:t>ВОЗРАСТА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С </a:t>
            </a:r>
            <a:r>
              <a:rPr sz="1600" b="1" spc="-30" dirty="0">
                <a:latin typeface="Times New Roman"/>
                <a:cs typeface="Times New Roman"/>
              </a:rPr>
              <a:t>НОДА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2107" y="1400302"/>
            <a:ext cx="8173720" cy="48423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54275" marR="196215" indent="-2254885">
              <a:lnSpc>
                <a:spcPct val="150000"/>
              </a:lnSpc>
              <a:spcBef>
                <a:spcPts val="100"/>
              </a:spcBef>
            </a:pPr>
            <a:r>
              <a:rPr sz="1800" b="1" i="1" spc="-5" dirty="0">
                <a:latin typeface="Times New Roman"/>
                <a:cs typeface="Times New Roman"/>
              </a:rPr>
              <a:t>Основное </a:t>
            </a:r>
            <a:r>
              <a:rPr sz="1800" b="1" i="1" spc="-20" dirty="0">
                <a:latin typeface="Times New Roman"/>
                <a:cs typeface="Times New Roman"/>
              </a:rPr>
              <a:t>содержание</a:t>
            </a:r>
            <a:r>
              <a:rPr sz="1800" b="1" i="1" spc="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образовательной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деятельности</a:t>
            </a:r>
            <a:r>
              <a:rPr sz="1800" b="1" i="1" spc="-25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с </a:t>
            </a:r>
            <a:r>
              <a:rPr sz="1800" b="1" i="1" spc="-5" dirty="0">
                <a:latin typeface="Times New Roman"/>
                <a:cs typeface="Times New Roman"/>
              </a:rPr>
              <a:t>детьми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младшего</a:t>
            </a:r>
            <a:r>
              <a:rPr sz="1800" b="1" i="1" dirty="0">
                <a:latin typeface="Times New Roman"/>
                <a:cs typeface="Times New Roman"/>
              </a:rPr>
              <a:t> и </a:t>
            </a:r>
            <a:r>
              <a:rPr sz="1800" b="1" i="1" spc="-434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среднего </a:t>
            </a:r>
            <a:r>
              <a:rPr sz="1800" b="1" i="1" spc="-20" dirty="0">
                <a:latin typeface="Times New Roman"/>
                <a:cs typeface="Times New Roman"/>
              </a:rPr>
              <a:t>дошкольного</a:t>
            </a:r>
            <a:r>
              <a:rPr sz="1800" b="1" i="1" spc="1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возраста:</a:t>
            </a:r>
            <a:endParaRPr sz="1800" dirty="0">
              <a:latin typeface="Times New Roman"/>
              <a:cs typeface="Times New Roman"/>
            </a:endParaRPr>
          </a:p>
          <a:p>
            <a:pPr marL="12700" marR="6985" indent="449580">
              <a:lnSpc>
                <a:spcPct val="150000"/>
              </a:lnSpc>
            </a:pPr>
            <a:r>
              <a:rPr sz="1800" dirty="0">
                <a:latin typeface="Times New Roman"/>
                <a:cs typeface="Times New Roman"/>
              </a:rPr>
              <a:t>Совместная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образовательная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деятельность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педагогов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детьми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Times New Roman"/>
                <a:cs typeface="Times New Roman"/>
              </a:rPr>
              <a:t>НОДА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на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первой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ступени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образования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предполагает следующие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направления</a:t>
            </a:r>
            <a:r>
              <a:rPr sz="1800" spc="-5" dirty="0">
                <a:latin typeface="Times New Roman"/>
                <a:cs typeface="Times New Roman"/>
              </a:rPr>
              <a:t> работы:</a:t>
            </a:r>
            <a:endParaRPr sz="1800" dirty="0">
              <a:latin typeface="Times New Roman"/>
              <a:cs typeface="Times New Roman"/>
            </a:endParaRPr>
          </a:p>
          <a:p>
            <a:pPr marL="12700" marR="5080" indent="449580">
              <a:lnSpc>
                <a:spcPct val="150000"/>
              </a:lnSpc>
              <a:buChar char="-"/>
              <a:tabLst>
                <a:tab pos="627380" algn="l"/>
              </a:tabLst>
            </a:pPr>
            <a:r>
              <a:rPr sz="1800" spc="-10" dirty="0">
                <a:latin typeface="Times New Roman"/>
                <a:cs typeface="Times New Roman"/>
              </a:rPr>
              <a:t>формирование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представлений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детей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разнообразии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окружающего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их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мира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людей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15" dirty="0" err="1">
                <a:latin typeface="Times New Roman"/>
                <a:cs typeface="Times New Roman"/>
              </a:rPr>
              <a:t>рукотворных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 err="1" smtClean="0">
                <a:latin typeface="Times New Roman"/>
                <a:cs typeface="Times New Roman"/>
              </a:rPr>
              <a:t>материалов</a:t>
            </a:r>
            <a:r>
              <a:rPr sz="1800" spc="-5" dirty="0" smtClean="0">
                <a:latin typeface="Times New Roman"/>
                <a:cs typeface="Times New Roman"/>
              </a:rPr>
              <a:t>;</a:t>
            </a:r>
            <a:endParaRPr lang="ru-RU" dirty="0">
              <a:latin typeface="Times New Roman"/>
              <a:cs typeface="Times New Roman"/>
            </a:endParaRPr>
          </a:p>
          <a:p>
            <a:pPr marL="12700" marR="5080" indent="449580">
              <a:lnSpc>
                <a:spcPct val="150000"/>
              </a:lnSpc>
              <a:buChar char="-"/>
              <a:tabLst>
                <a:tab pos="627380" algn="l"/>
              </a:tabLst>
            </a:pPr>
            <a:r>
              <a:rPr sz="1800" spc="5" dirty="0" err="1" smtClean="0">
                <a:latin typeface="Times New Roman"/>
                <a:cs typeface="Times New Roman"/>
              </a:rPr>
              <a:t>воспитание</a:t>
            </a:r>
            <a:r>
              <a:rPr sz="1800" spc="-10" dirty="0" smtClean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правильного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отношения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людям,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вещам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65" dirty="0">
                <a:latin typeface="Times New Roman"/>
                <a:cs typeface="Times New Roman"/>
              </a:rPr>
              <a:t>т.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д.;</a:t>
            </a:r>
          </a:p>
          <a:p>
            <a:pPr marL="12700" marR="5080" indent="449580">
              <a:lnSpc>
                <a:spcPct val="150000"/>
              </a:lnSpc>
              <a:spcBef>
                <a:spcPts val="5"/>
              </a:spcBef>
              <a:buChar char="-"/>
              <a:tabLst>
                <a:tab pos="756285" algn="l"/>
                <a:tab pos="756920" algn="l"/>
                <a:tab pos="1431290" algn="l"/>
                <a:tab pos="1685925" algn="l"/>
                <a:tab pos="1871980" algn="l"/>
                <a:tab pos="3011805" algn="l"/>
                <a:tab pos="3165475" algn="l"/>
                <a:tab pos="3841115" algn="l"/>
                <a:tab pos="4237355" algn="l"/>
                <a:tab pos="4563745" algn="l"/>
                <a:tab pos="4607560" algn="l"/>
                <a:tab pos="4970145" algn="l"/>
                <a:tab pos="5328285" algn="l"/>
                <a:tab pos="5761990" algn="l"/>
                <a:tab pos="6080125" algn="l"/>
                <a:tab pos="6795134" algn="l"/>
                <a:tab pos="7157720" algn="l"/>
                <a:tab pos="7280909" algn="l"/>
                <a:tab pos="7514590" algn="l"/>
              </a:tabLst>
            </a:pP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-90" dirty="0">
                <a:latin typeface="Times New Roman"/>
                <a:cs typeface="Times New Roman"/>
              </a:rPr>
              <a:t>б</a:t>
            </a:r>
            <a:r>
              <a:rPr sz="1800" spc="20" dirty="0">
                <a:latin typeface="Times New Roman"/>
                <a:cs typeface="Times New Roman"/>
              </a:rPr>
              <a:t>у</a:t>
            </a:r>
            <a:r>
              <a:rPr sz="1800" spc="-10" dirty="0">
                <a:latin typeface="Times New Roman"/>
                <a:cs typeface="Times New Roman"/>
              </a:rPr>
              <a:t>ч</a:t>
            </a:r>
            <a:r>
              <a:rPr sz="1800" dirty="0">
                <a:latin typeface="Times New Roman"/>
                <a:cs typeface="Times New Roman"/>
              </a:rPr>
              <a:t>ение		</a:t>
            </a:r>
            <a:r>
              <a:rPr sz="1800" spc="-10" dirty="0">
                <a:latin typeface="Times New Roman"/>
                <a:cs typeface="Times New Roman"/>
              </a:rPr>
              <a:t>с</a:t>
            </a:r>
            <a:r>
              <a:rPr sz="1800" spc="-5" dirty="0">
                <a:latin typeface="Times New Roman"/>
                <a:cs typeface="Times New Roman"/>
              </a:rPr>
              <a:t>п</a:t>
            </a:r>
            <a:r>
              <a:rPr sz="1800" spc="4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собам	</a:t>
            </a:r>
            <a:r>
              <a:rPr sz="1800" spc="-5" dirty="0">
                <a:latin typeface="Times New Roman"/>
                <a:cs typeface="Times New Roman"/>
              </a:rPr>
              <a:t>по</a:t>
            </a:r>
            <a:r>
              <a:rPr sz="1800" spc="-15" dirty="0">
                <a:latin typeface="Times New Roman"/>
                <a:cs typeface="Times New Roman"/>
              </a:rPr>
              <a:t>в</a:t>
            </a:r>
            <a:r>
              <a:rPr sz="1800" spc="-35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ден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я	в	об</a:t>
            </a:r>
            <a:r>
              <a:rPr sz="1800" spc="-15" dirty="0">
                <a:latin typeface="Times New Roman"/>
                <a:cs typeface="Times New Roman"/>
              </a:rPr>
              <a:t>щ</a:t>
            </a:r>
            <a:r>
              <a:rPr sz="1800" spc="50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25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е,	</a:t>
            </a:r>
            <a:r>
              <a:rPr sz="1800" spc="-25" dirty="0">
                <a:latin typeface="Times New Roman"/>
                <a:cs typeface="Times New Roman"/>
              </a:rPr>
              <a:t>о</a:t>
            </a:r>
            <a:r>
              <a:rPr sz="1800" spc="25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р</a:t>
            </a:r>
            <a:r>
              <a:rPr sz="1800" spc="-10" dirty="0">
                <a:latin typeface="Times New Roman"/>
                <a:cs typeface="Times New Roman"/>
              </a:rPr>
              <a:t>ажа</a:t>
            </a:r>
            <a:r>
              <a:rPr sz="1800" spc="-5" dirty="0">
                <a:latin typeface="Times New Roman"/>
                <a:cs typeface="Times New Roman"/>
              </a:rPr>
              <a:t>ю</a:t>
            </a:r>
            <a:r>
              <a:rPr sz="1800" dirty="0">
                <a:latin typeface="Times New Roman"/>
                <a:cs typeface="Times New Roman"/>
              </a:rPr>
              <a:t>щ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м		</a:t>
            </a:r>
            <a:r>
              <a:rPr sz="1800" spc="-20" dirty="0">
                <a:latin typeface="Times New Roman"/>
                <a:cs typeface="Times New Roman"/>
              </a:rPr>
              <a:t>ж</a:t>
            </a:r>
            <a:r>
              <a:rPr sz="1800" dirty="0">
                <a:latin typeface="Times New Roman"/>
                <a:cs typeface="Times New Roman"/>
              </a:rPr>
              <a:t>е</a:t>
            </a:r>
            <a:r>
              <a:rPr sz="1800" spc="-10" dirty="0">
                <a:latin typeface="Times New Roman"/>
                <a:cs typeface="Times New Roman"/>
              </a:rPr>
              <a:t>л</a:t>
            </a:r>
            <a:r>
              <a:rPr sz="1800" dirty="0">
                <a:latin typeface="Times New Roman"/>
                <a:cs typeface="Times New Roman"/>
              </a:rPr>
              <a:t>ания,  </a:t>
            </a:r>
            <a:r>
              <a:rPr sz="1800" spc="-10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-30" dirty="0">
                <a:latin typeface="Times New Roman"/>
                <a:cs typeface="Times New Roman"/>
              </a:rPr>
              <a:t>з</a:t>
            </a:r>
            <a:r>
              <a:rPr sz="1800" dirty="0">
                <a:latin typeface="Times New Roman"/>
                <a:cs typeface="Times New Roman"/>
              </a:rPr>
              <a:t>м</a:t>
            </a:r>
            <a:r>
              <a:rPr sz="1800" spc="-5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жн</a:t>
            </a:r>
            <a:r>
              <a:rPr sz="1800" spc="45" dirty="0">
                <a:latin typeface="Times New Roman"/>
                <a:cs typeface="Times New Roman"/>
              </a:rPr>
              <a:t>о</a:t>
            </a:r>
            <a:r>
              <a:rPr sz="1800" spc="-10" dirty="0">
                <a:latin typeface="Times New Roman"/>
                <a:cs typeface="Times New Roman"/>
              </a:rPr>
              <a:t>с</a:t>
            </a:r>
            <a:r>
              <a:rPr sz="1800" dirty="0">
                <a:latin typeface="Times New Roman"/>
                <a:cs typeface="Times New Roman"/>
              </a:rPr>
              <a:t>ти	и	</a:t>
            </a:r>
            <a:r>
              <a:rPr sz="1800" spc="-5" dirty="0">
                <a:latin typeface="Times New Roman"/>
                <a:cs typeface="Times New Roman"/>
              </a:rPr>
              <a:t>пр</a:t>
            </a:r>
            <a:r>
              <a:rPr sz="1800" spc="-25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д</a:t>
            </a:r>
            <a:r>
              <a:rPr sz="1800" spc="-10" dirty="0">
                <a:latin typeface="Times New Roman"/>
                <a:cs typeface="Times New Roman"/>
              </a:rPr>
              <a:t>п</a:t>
            </a:r>
            <a:r>
              <a:rPr sz="1800" spc="-50" dirty="0">
                <a:latin typeface="Times New Roman"/>
                <a:cs typeface="Times New Roman"/>
              </a:rPr>
              <a:t>о</a:t>
            </a:r>
            <a:r>
              <a:rPr sz="1800" spc="-10" dirty="0">
                <a:latin typeface="Times New Roman"/>
                <a:cs typeface="Times New Roman"/>
              </a:rPr>
              <a:t>ч</a:t>
            </a:r>
            <a:r>
              <a:rPr sz="1800" dirty="0">
                <a:latin typeface="Times New Roman"/>
                <a:cs typeface="Times New Roman"/>
              </a:rPr>
              <a:t>т</a:t>
            </a:r>
            <a:r>
              <a:rPr sz="1800" spc="5" dirty="0">
                <a:latin typeface="Times New Roman"/>
                <a:cs typeface="Times New Roman"/>
              </a:rPr>
              <a:t>е</a:t>
            </a:r>
            <a:r>
              <a:rPr sz="1800" spc="-5" dirty="0">
                <a:latin typeface="Times New Roman"/>
                <a:cs typeface="Times New Roman"/>
              </a:rPr>
              <a:t>н</a:t>
            </a:r>
            <a:r>
              <a:rPr sz="1800" spc="-10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я	детей	(</a:t>
            </a:r>
            <a:r>
              <a:rPr sz="1800" spc="-15" dirty="0">
                <a:latin typeface="Times New Roman"/>
                <a:cs typeface="Times New Roman"/>
              </a:rPr>
              <a:t>«</a:t>
            </a:r>
            <a:r>
              <a:rPr sz="1800" spc="-75" dirty="0">
                <a:latin typeface="Times New Roman"/>
                <a:cs typeface="Times New Roman"/>
              </a:rPr>
              <a:t>х</a:t>
            </a:r>
            <a:r>
              <a:rPr sz="1800" spc="-50" dirty="0">
                <a:latin typeface="Times New Roman"/>
                <a:cs typeface="Times New Roman"/>
              </a:rPr>
              <a:t>о</a:t>
            </a:r>
            <a:r>
              <a:rPr sz="1800" spc="-10" dirty="0">
                <a:latin typeface="Times New Roman"/>
                <a:cs typeface="Times New Roman"/>
              </a:rPr>
              <a:t>ч</a:t>
            </a:r>
            <a:r>
              <a:rPr sz="1800" dirty="0">
                <a:latin typeface="Times New Roman"/>
                <a:cs typeface="Times New Roman"/>
              </a:rPr>
              <a:t>у		—	</a:t>
            </a:r>
            <a:r>
              <a:rPr sz="1800" spc="-5" dirty="0">
                <a:latin typeface="Times New Roman"/>
                <a:cs typeface="Times New Roman"/>
              </a:rPr>
              <a:t>н</a:t>
            </a:r>
            <a:r>
              <a:rPr sz="1800" dirty="0">
                <a:latin typeface="Times New Roman"/>
                <a:cs typeface="Times New Roman"/>
              </a:rPr>
              <a:t>е	</a:t>
            </a:r>
            <a:r>
              <a:rPr sz="1800" spc="-75" dirty="0">
                <a:latin typeface="Times New Roman"/>
                <a:cs typeface="Times New Roman"/>
              </a:rPr>
              <a:t>х</a:t>
            </a:r>
            <a:r>
              <a:rPr sz="1800" spc="-50" dirty="0">
                <a:latin typeface="Times New Roman"/>
                <a:cs typeface="Times New Roman"/>
              </a:rPr>
              <a:t>о</a:t>
            </a:r>
            <a:r>
              <a:rPr sz="1800" spc="-20" dirty="0">
                <a:latin typeface="Times New Roman"/>
                <a:cs typeface="Times New Roman"/>
              </a:rPr>
              <a:t>ч</a:t>
            </a:r>
            <a:r>
              <a:rPr sz="1800" spc="70" dirty="0">
                <a:latin typeface="Times New Roman"/>
                <a:cs typeface="Times New Roman"/>
              </a:rPr>
              <a:t>у</a:t>
            </a:r>
            <a:r>
              <a:rPr sz="1800" spc="-25" dirty="0">
                <a:latin typeface="Times New Roman"/>
                <a:cs typeface="Times New Roman"/>
              </a:rPr>
              <a:t>»</a:t>
            </a:r>
            <a:r>
              <a:rPr sz="1800" dirty="0">
                <a:latin typeface="Times New Roman"/>
                <a:cs typeface="Times New Roman"/>
              </a:rPr>
              <a:t>,	</a:t>
            </a:r>
            <a:r>
              <a:rPr sz="1800" spc="-15" dirty="0">
                <a:latin typeface="Times New Roman"/>
                <a:cs typeface="Times New Roman"/>
              </a:rPr>
              <a:t>«</a:t>
            </a:r>
            <a:r>
              <a:rPr sz="1800" dirty="0">
                <a:latin typeface="Times New Roman"/>
                <a:cs typeface="Times New Roman"/>
              </a:rPr>
              <a:t>мо</a:t>
            </a:r>
            <a:r>
              <a:rPr sz="1800" spc="-10" dirty="0">
                <a:latin typeface="Times New Roman"/>
                <a:cs typeface="Times New Roman"/>
              </a:rPr>
              <a:t>г</a:t>
            </a:r>
            <a:r>
              <a:rPr sz="1800" dirty="0">
                <a:latin typeface="Times New Roman"/>
                <a:cs typeface="Times New Roman"/>
              </a:rPr>
              <a:t>у	—	</a:t>
            </a:r>
            <a:r>
              <a:rPr sz="1800" spc="-5" dirty="0">
                <a:latin typeface="Times New Roman"/>
                <a:cs typeface="Times New Roman"/>
              </a:rPr>
              <a:t>н</a:t>
            </a:r>
            <a:r>
              <a:rPr sz="1800" dirty="0">
                <a:latin typeface="Times New Roman"/>
                <a:cs typeface="Times New Roman"/>
              </a:rPr>
              <a:t>е	мо</a:t>
            </a:r>
            <a:r>
              <a:rPr sz="1800" spc="-10" dirty="0">
                <a:latin typeface="Times New Roman"/>
                <a:cs typeface="Times New Roman"/>
              </a:rPr>
              <a:t>г</a:t>
            </a:r>
            <a:r>
              <a:rPr sz="1800" spc="70" dirty="0">
                <a:latin typeface="Times New Roman"/>
                <a:cs typeface="Times New Roman"/>
              </a:rPr>
              <a:t>у</a:t>
            </a:r>
            <a:r>
              <a:rPr sz="1800" spc="-25" dirty="0">
                <a:latin typeface="Times New Roman"/>
                <a:cs typeface="Times New Roman"/>
              </a:rPr>
              <a:t>»</a:t>
            </a:r>
            <a:r>
              <a:rPr sz="1800" dirty="0">
                <a:latin typeface="Times New Roman"/>
                <a:cs typeface="Times New Roman"/>
              </a:rPr>
              <a:t>,</a:t>
            </a: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latin typeface="Times New Roman"/>
                <a:cs typeface="Times New Roman"/>
              </a:rPr>
              <a:t>«нравится </a:t>
            </a:r>
            <a:r>
              <a:rPr sz="1800" dirty="0">
                <a:latin typeface="Times New Roman"/>
                <a:cs typeface="Times New Roman"/>
              </a:rPr>
              <a:t>— </a:t>
            </a:r>
            <a:r>
              <a:rPr sz="1800" spc="-5" dirty="0">
                <a:latin typeface="Times New Roman"/>
                <a:cs typeface="Times New Roman"/>
              </a:rPr>
              <a:t>не нравится»).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350" dirty="0">
              <a:latin typeface="Times New Roman"/>
              <a:cs typeface="Times New Roman"/>
            </a:endParaRPr>
          </a:p>
          <a:p>
            <a:pPr marL="182880">
              <a:lnSpc>
                <a:spcPct val="100000"/>
              </a:lnSpc>
            </a:pPr>
            <a:r>
              <a:rPr sz="2000" b="1" i="1" dirty="0">
                <a:latin typeface="Times New Roman"/>
                <a:cs typeface="Times New Roman"/>
              </a:rPr>
              <a:t>В</a:t>
            </a:r>
            <a:r>
              <a:rPr sz="2000" b="1" i="1" spc="1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программе</a:t>
            </a:r>
            <a:r>
              <a:rPr sz="2000" b="1" i="1" spc="-25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Times New Roman"/>
                <a:cs typeface="Times New Roman"/>
              </a:rPr>
              <a:t>подробно</a:t>
            </a:r>
            <a:r>
              <a:rPr sz="2000" b="1" i="1" spc="-20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Times New Roman"/>
                <a:cs typeface="Times New Roman"/>
              </a:rPr>
              <a:t>расписано</a:t>
            </a:r>
            <a:r>
              <a:rPr sz="2000" b="1" i="1" spc="-15" dirty="0">
                <a:latin typeface="Times New Roman"/>
                <a:cs typeface="Times New Roman"/>
              </a:rPr>
              <a:t> </a:t>
            </a:r>
            <a:r>
              <a:rPr sz="2000" b="1" i="1" spc="-20" dirty="0">
                <a:latin typeface="Times New Roman"/>
                <a:cs typeface="Times New Roman"/>
              </a:rPr>
              <a:t>содержзание </a:t>
            </a:r>
            <a:r>
              <a:rPr sz="2000" b="1" i="1" spc="-5" dirty="0">
                <a:latin typeface="Times New Roman"/>
                <a:cs typeface="Times New Roman"/>
              </a:rPr>
              <a:t>работы</a:t>
            </a:r>
            <a:r>
              <a:rPr sz="2000" b="1" i="1" spc="-25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Times New Roman"/>
                <a:cs typeface="Times New Roman"/>
              </a:rPr>
              <a:t>по</a:t>
            </a:r>
            <a:r>
              <a:rPr sz="2000" b="1" i="1" spc="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возрастам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2437" y="946739"/>
            <a:ext cx="8267065" cy="4732065"/>
          </a:xfrm>
          <a:prstGeom prst="rect">
            <a:avLst/>
          </a:prstGeom>
        </p:spPr>
        <p:txBody>
          <a:bodyPr vert="horz" wrap="square" lIns="0" tIns="172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60"/>
              </a:spcBef>
            </a:pPr>
            <a:r>
              <a:rPr sz="2000" b="1" i="1" spc="-5" dirty="0">
                <a:latin typeface="Times New Roman"/>
                <a:cs typeface="Times New Roman"/>
              </a:rPr>
              <a:t>Основное</a:t>
            </a:r>
            <a:r>
              <a:rPr sz="2000" b="1" i="1" spc="-10" dirty="0">
                <a:latin typeface="Times New Roman"/>
                <a:cs typeface="Times New Roman"/>
              </a:rPr>
              <a:t> </a:t>
            </a:r>
            <a:r>
              <a:rPr sz="2000" b="1" i="1" spc="-20" dirty="0">
                <a:latin typeface="Times New Roman"/>
                <a:cs typeface="Times New Roman"/>
              </a:rPr>
              <a:t>содержание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образовательной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деятельности</a:t>
            </a:r>
            <a:r>
              <a:rPr sz="2000" b="1" i="1" spc="-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с </a:t>
            </a:r>
            <a:r>
              <a:rPr sz="2000" b="1" i="1" spc="-5" dirty="0">
                <a:latin typeface="Times New Roman"/>
                <a:cs typeface="Times New Roman"/>
              </a:rPr>
              <a:t>детьми</a:t>
            </a:r>
            <a:endParaRPr sz="2000" b="1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260"/>
              </a:spcBef>
            </a:pPr>
            <a:r>
              <a:rPr sz="2000" b="1" i="1" dirty="0">
                <a:latin typeface="Times New Roman"/>
                <a:cs typeface="Times New Roman"/>
              </a:rPr>
              <a:t>старшего</a:t>
            </a:r>
            <a:r>
              <a:rPr sz="2000" b="1" i="1" spc="-15" dirty="0">
                <a:latin typeface="Times New Roman"/>
                <a:cs typeface="Times New Roman"/>
              </a:rPr>
              <a:t> дошкольного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возраста</a:t>
            </a:r>
            <a:r>
              <a:rPr sz="2000" b="1" i="1" spc="15" dirty="0">
                <a:latin typeface="Times New Roman"/>
                <a:cs typeface="Times New Roman"/>
              </a:rPr>
              <a:t> </a:t>
            </a:r>
            <a:r>
              <a:rPr sz="2000" b="1" i="1" spc="-5" dirty="0" err="1">
                <a:latin typeface="Times New Roman"/>
                <a:cs typeface="Times New Roman"/>
              </a:rPr>
              <a:t>направлено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spc="-5" dirty="0" err="1" smtClean="0">
                <a:latin typeface="Times New Roman"/>
                <a:cs typeface="Times New Roman"/>
              </a:rPr>
              <a:t>на</a:t>
            </a:r>
            <a:r>
              <a:rPr sz="2000" b="1" i="1" spc="-5" dirty="0" smtClean="0">
                <a:latin typeface="Times New Roman"/>
                <a:cs typeface="Times New Roman"/>
              </a:rPr>
              <a:t>:</a:t>
            </a:r>
            <a:endParaRPr lang="ru-RU" sz="2000" b="1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60"/>
              </a:spcBef>
            </a:pPr>
            <a:endParaRPr lang="ru-RU" sz="21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60"/>
              </a:spcBef>
            </a:pPr>
            <a:r>
              <a:rPr lang="ru-RU" sz="2100" dirty="0" smtClean="0">
                <a:latin typeface="Times New Roman"/>
                <a:cs typeface="Times New Roman"/>
              </a:rPr>
              <a:t>-   всестороннее развитие у детей с НОДА навыков игровой деятельности; </a:t>
            </a:r>
          </a:p>
          <a:p>
            <a:pPr marL="12700" marR="5080" algn="just">
              <a:lnSpc>
                <a:spcPct val="150000"/>
              </a:lnSpc>
              <a:tabLst>
                <a:tab pos="637540" algn="l"/>
              </a:tabLst>
            </a:pPr>
            <a:r>
              <a:rPr lang="ru-RU" sz="2100" dirty="0" smtClean="0">
                <a:latin typeface="Times New Roman"/>
                <a:cs typeface="Times New Roman"/>
              </a:rPr>
              <a:t>- </a:t>
            </a:r>
            <a:r>
              <a:rPr sz="2100" dirty="0" err="1" smtClean="0">
                <a:latin typeface="Times New Roman"/>
                <a:cs typeface="Times New Roman"/>
              </a:rPr>
              <a:t>дальнейшее</a:t>
            </a:r>
            <a:r>
              <a:rPr sz="2100" dirty="0" smtClean="0">
                <a:latin typeface="Times New Roman"/>
                <a:cs typeface="Times New Roman"/>
              </a:rPr>
              <a:t> </a:t>
            </a:r>
            <a:r>
              <a:rPr sz="2100" spc="-5" dirty="0">
                <a:latin typeface="Times New Roman"/>
                <a:cs typeface="Times New Roman"/>
              </a:rPr>
              <a:t>приобщение </a:t>
            </a:r>
            <a:r>
              <a:rPr sz="2100" dirty="0">
                <a:latin typeface="Times New Roman"/>
                <a:cs typeface="Times New Roman"/>
              </a:rPr>
              <a:t>их к </a:t>
            </a:r>
            <a:r>
              <a:rPr sz="2100" spc="-5" dirty="0">
                <a:latin typeface="Times New Roman"/>
                <a:cs typeface="Times New Roman"/>
              </a:rPr>
              <a:t>общепринятым </a:t>
            </a:r>
            <a:r>
              <a:rPr sz="2100" spc="-15" dirty="0">
                <a:latin typeface="Times New Roman"/>
                <a:cs typeface="Times New Roman"/>
              </a:rPr>
              <a:t>нормам </a:t>
            </a:r>
            <a:r>
              <a:rPr sz="2100" dirty="0">
                <a:latin typeface="Times New Roman"/>
                <a:cs typeface="Times New Roman"/>
              </a:rPr>
              <a:t>и </a:t>
            </a:r>
            <a:r>
              <a:rPr sz="2100" spc="-5" dirty="0">
                <a:latin typeface="Times New Roman"/>
                <a:cs typeface="Times New Roman"/>
              </a:rPr>
              <a:t>правилам </a:t>
            </a:r>
            <a:r>
              <a:rPr sz="2100" dirty="0">
                <a:latin typeface="Times New Roman"/>
                <a:cs typeface="Times New Roman"/>
              </a:rPr>
              <a:t> </a:t>
            </a:r>
            <a:r>
              <a:rPr sz="2100" spc="-5" dirty="0">
                <a:latin typeface="Times New Roman"/>
                <a:cs typeface="Times New Roman"/>
              </a:rPr>
              <a:t>взаимоотношения</a:t>
            </a:r>
            <a:r>
              <a:rPr sz="2100" dirty="0">
                <a:latin typeface="Times New Roman"/>
                <a:cs typeface="Times New Roman"/>
              </a:rPr>
              <a:t> со</a:t>
            </a:r>
            <a:r>
              <a:rPr sz="2100" spc="5" dirty="0">
                <a:latin typeface="Times New Roman"/>
                <a:cs typeface="Times New Roman"/>
              </a:rPr>
              <a:t> </a:t>
            </a:r>
            <a:r>
              <a:rPr sz="2100" spc="-5" dirty="0">
                <a:latin typeface="Times New Roman"/>
                <a:cs typeface="Times New Roman"/>
              </a:rPr>
              <a:t>сверстниками</a:t>
            </a:r>
            <a:r>
              <a:rPr sz="2100" dirty="0">
                <a:latin typeface="Times New Roman"/>
                <a:cs typeface="Times New Roman"/>
              </a:rPr>
              <a:t> и</a:t>
            </a:r>
            <a:r>
              <a:rPr sz="2100" spc="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взрослыми,</a:t>
            </a:r>
            <a:r>
              <a:rPr sz="2100" spc="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в</a:t>
            </a:r>
            <a:r>
              <a:rPr sz="2100" spc="5" dirty="0">
                <a:latin typeface="Times New Roman"/>
                <a:cs typeface="Times New Roman"/>
              </a:rPr>
              <a:t> </a:t>
            </a:r>
            <a:r>
              <a:rPr sz="2100" spc="-30" dirty="0">
                <a:latin typeface="Times New Roman"/>
                <a:cs typeface="Times New Roman"/>
              </a:rPr>
              <a:t>том</a:t>
            </a:r>
            <a:r>
              <a:rPr sz="2100" spc="-2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числе </a:t>
            </a:r>
            <a:r>
              <a:rPr sz="2100" spc="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моральным;</a:t>
            </a:r>
          </a:p>
          <a:p>
            <a:pPr marL="12700" marR="6350" algn="just">
              <a:lnSpc>
                <a:spcPts val="3779"/>
              </a:lnSpc>
              <a:spcBef>
                <a:spcPts val="135"/>
              </a:spcBef>
              <a:tabLst>
                <a:tab pos="625475" algn="l"/>
              </a:tabLst>
            </a:pPr>
            <a:r>
              <a:rPr lang="ru-RU" sz="2100" dirty="0" smtClean="0">
                <a:latin typeface="Times New Roman"/>
                <a:cs typeface="Times New Roman"/>
              </a:rPr>
              <a:t>- </a:t>
            </a:r>
            <a:r>
              <a:rPr sz="2100" dirty="0" err="1" smtClean="0">
                <a:latin typeface="Times New Roman"/>
                <a:cs typeface="Times New Roman"/>
              </a:rPr>
              <a:t>на</a:t>
            </a:r>
            <a:r>
              <a:rPr sz="2100" dirty="0" smtClean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обогащение </a:t>
            </a:r>
            <a:r>
              <a:rPr sz="2100" spc="-5" dirty="0">
                <a:latin typeface="Times New Roman"/>
                <a:cs typeface="Times New Roman"/>
              </a:rPr>
              <a:t>первичных представлений </a:t>
            </a:r>
            <a:r>
              <a:rPr sz="2100" dirty="0">
                <a:latin typeface="Times New Roman"/>
                <a:cs typeface="Times New Roman"/>
              </a:rPr>
              <a:t>о </a:t>
            </a:r>
            <a:r>
              <a:rPr sz="2100" spc="-5" dirty="0">
                <a:latin typeface="Times New Roman"/>
                <a:cs typeface="Times New Roman"/>
              </a:rPr>
              <a:t>гендерной </a:t>
            </a:r>
            <a:r>
              <a:rPr sz="2100" dirty="0">
                <a:latin typeface="Times New Roman"/>
                <a:cs typeface="Times New Roman"/>
              </a:rPr>
              <a:t>и семейной </a:t>
            </a:r>
            <a:r>
              <a:rPr sz="2100" spc="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принадлежности.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3094" y="1318336"/>
            <a:ext cx="728472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2000" b="1" i="1" dirty="0">
                <a:solidFill>
                  <a:schemeClr val="tx1"/>
                </a:solidFill>
                <a:latin typeface="Times New Roman"/>
                <a:cs typeface="Times New Roman"/>
              </a:rPr>
              <a:t>Основное</a:t>
            </a:r>
            <a:r>
              <a:rPr sz="2000" b="1" i="1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000" b="1" i="1" spc="-15" dirty="0">
                <a:solidFill>
                  <a:schemeClr val="tx1"/>
                </a:solidFill>
                <a:latin typeface="Times New Roman"/>
                <a:cs typeface="Times New Roman"/>
              </a:rPr>
              <a:t>содержание</a:t>
            </a:r>
            <a:r>
              <a:rPr sz="2000" b="1" i="1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000" b="1" i="1" spc="-10" dirty="0">
                <a:solidFill>
                  <a:schemeClr val="tx1"/>
                </a:solidFill>
                <a:latin typeface="Times New Roman"/>
                <a:cs typeface="Times New Roman"/>
              </a:rPr>
              <a:t>образовательной</a:t>
            </a:r>
            <a:r>
              <a:rPr sz="2000" b="1" i="1" spc="-4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000" b="1" i="1" spc="-10" dirty="0">
                <a:solidFill>
                  <a:schemeClr val="tx1"/>
                </a:solidFill>
                <a:latin typeface="Times New Roman"/>
                <a:cs typeface="Times New Roman"/>
              </a:rPr>
              <a:t>деятельности</a:t>
            </a:r>
            <a:r>
              <a:rPr sz="2000" b="1" i="1" spc="-4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chemeClr val="tx1"/>
                </a:solidFill>
                <a:latin typeface="Times New Roman"/>
                <a:cs typeface="Times New Roman"/>
              </a:rPr>
              <a:t>с</a:t>
            </a:r>
            <a:r>
              <a:rPr sz="2000" b="1" i="1" spc="-1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chemeClr val="tx1"/>
                </a:solidFill>
                <a:latin typeface="Times New Roman"/>
                <a:cs typeface="Times New Roman"/>
              </a:rPr>
              <a:t>детьми</a:t>
            </a:r>
            <a:endParaRPr sz="2000" b="1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8942" y="1624050"/>
            <a:ext cx="8197850" cy="405892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0"/>
              </a:spcBef>
            </a:pPr>
            <a:r>
              <a:rPr sz="2000" b="1" i="1" dirty="0">
                <a:latin typeface="Times New Roman"/>
                <a:cs typeface="Times New Roman"/>
              </a:rPr>
              <a:t>младшего</a:t>
            </a:r>
            <a:r>
              <a:rPr sz="2000" b="1" i="1" spc="-45" dirty="0">
                <a:latin typeface="Times New Roman"/>
                <a:cs typeface="Times New Roman"/>
              </a:rPr>
              <a:t> </a:t>
            </a:r>
            <a:r>
              <a:rPr sz="2000" b="1" i="1" spc="-15" dirty="0">
                <a:latin typeface="Times New Roman"/>
                <a:cs typeface="Times New Roman"/>
              </a:rPr>
              <a:t>дошкольного</a:t>
            </a:r>
            <a:r>
              <a:rPr sz="2000" b="1" i="1" spc="-50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возраста</a:t>
            </a:r>
            <a:endParaRPr sz="20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1200"/>
              </a:spcBef>
              <a:buChar char="-"/>
              <a:tabLst>
                <a:tab pos="299085" algn="l"/>
                <a:tab pos="299720" algn="l"/>
              </a:tabLst>
            </a:pPr>
            <a:r>
              <a:rPr sz="2000" spc="-5" dirty="0">
                <a:latin typeface="Times New Roman"/>
                <a:cs typeface="Times New Roman"/>
              </a:rPr>
              <a:t>развитие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детей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НОДА</a:t>
            </a:r>
            <a:r>
              <a:rPr sz="2000" spc="-10" dirty="0">
                <a:latin typeface="Times New Roman"/>
                <a:cs typeface="Times New Roman"/>
              </a:rPr>
              <a:t> познавательной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активности;</a:t>
            </a:r>
          </a:p>
          <a:p>
            <a:pPr marL="299085" indent="-287020">
              <a:lnSpc>
                <a:spcPct val="100000"/>
              </a:lnSpc>
              <a:spcBef>
                <a:spcPts val="1200"/>
              </a:spcBef>
              <a:buChar char="-"/>
              <a:tabLst>
                <a:tab pos="299085" algn="l"/>
                <a:tab pos="299720" algn="l"/>
              </a:tabLst>
            </a:pPr>
            <a:r>
              <a:rPr sz="2000" dirty="0">
                <a:latin typeface="Times New Roman"/>
                <a:cs typeface="Times New Roman"/>
              </a:rPr>
              <a:t>обогащение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их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сенсомоторного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5" dirty="0">
                <a:latin typeface="Times New Roman"/>
                <a:cs typeface="Times New Roman"/>
              </a:rPr>
              <a:t>сенсорного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опыта;</a:t>
            </a:r>
          </a:p>
          <a:p>
            <a:pPr marL="299085" marR="5080" indent="-287020">
              <a:lnSpc>
                <a:spcPct val="150000"/>
              </a:lnSpc>
              <a:buChar char="-"/>
              <a:tabLst>
                <a:tab pos="299085" algn="l"/>
                <a:tab pos="299720" algn="l"/>
                <a:tab pos="2231390" algn="l"/>
                <a:tab pos="4015104" algn="l"/>
                <a:tab pos="8047990" algn="l"/>
              </a:tabLst>
            </a:pPr>
            <a:r>
              <a:rPr sz="2000" dirty="0">
                <a:latin typeface="Times New Roman"/>
                <a:cs typeface="Times New Roman"/>
              </a:rPr>
              <a:t>фо</a:t>
            </a:r>
            <a:r>
              <a:rPr sz="2000" spc="-30" dirty="0">
                <a:latin typeface="Times New Roman"/>
                <a:cs typeface="Times New Roman"/>
              </a:rPr>
              <a:t>р</a:t>
            </a:r>
            <a:r>
              <a:rPr sz="2000" dirty="0">
                <a:latin typeface="Times New Roman"/>
                <a:cs typeface="Times New Roman"/>
              </a:rPr>
              <a:t>ми</a:t>
            </a:r>
            <a:r>
              <a:rPr sz="2000" spc="-10" dirty="0">
                <a:latin typeface="Times New Roman"/>
                <a:cs typeface="Times New Roman"/>
              </a:rPr>
              <a:t>р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20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е	</a:t>
            </a:r>
            <a:r>
              <a:rPr sz="2000" spc="-5" dirty="0">
                <a:latin typeface="Times New Roman"/>
                <a:cs typeface="Times New Roman"/>
              </a:rPr>
              <a:t>пр</a:t>
            </a:r>
            <a:r>
              <a:rPr sz="2000" spc="-25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дп</a:t>
            </a:r>
            <a:r>
              <a:rPr sz="2000" spc="4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-20" dirty="0">
                <a:latin typeface="Times New Roman"/>
                <a:cs typeface="Times New Roman"/>
              </a:rPr>
              <a:t>ы</a:t>
            </a:r>
            <a:r>
              <a:rPr sz="2000" dirty="0">
                <a:latin typeface="Times New Roman"/>
                <a:cs typeface="Times New Roman"/>
              </a:rPr>
              <a:t>лок	</a:t>
            </a:r>
            <a:r>
              <a:rPr sz="2000" spc="-5" dirty="0">
                <a:latin typeface="Times New Roman"/>
                <a:cs typeface="Times New Roman"/>
              </a:rPr>
              <a:t>позна</a:t>
            </a:r>
            <a:r>
              <a:rPr sz="2000" spc="-30" dirty="0">
                <a:latin typeface="Times New Roman"/>
                <a:cs typeface="Times New Roman"/>
              </a:rPr>
              <a:t>в</a:t>
            </a:r>
            <a:r>
              <a:rPr sz="2000" spc="-50" dirty="0">
                <a:latin typeface="Times New Roman"/>
                <a:cs typeface="Times New Roman"/>
              </a:rPr>
              <a:t>а</a:t>
            </a:r>
            <a:r>
              <a:rPr sz="2000" dirty="0">
                <a:latin typeface="Times New Roman"/>
                <a:cs typeface="Times New Roman"/>
              </a:rPr>
              <a:t>тел</a:t>
            </a:r>
            <a:r>
              <a:rPr sz="2000" spc="-10" dirty="0">
                <a:latin typeface="Times New Roman"/>
                <a:cs typeface="Times New Roman"/>
              </a:rPr>
              <a:t>ь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spc="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-</a:t>
            </a:r>
            <a:r>
              <a:rPr sz="2000" spc="-5" dirty="0">
                <a:latin typeface="Times New Roman"/>
                <a:cs typeface="Times New Roman"/>
              </a:rPr>
              <a:t>ис</a:t>
            </a:r>
            <a:r>
              <a:rPr sz="2000" spc="-10" dirty="0">
                <a:latin typeface="Times New Roman"/>
                <a:cs typeface="Times New Roman"/>
              </a:rPr>
              <a:t>с</a:t>
            </a:r>
            <a:r>
              <a:rPr sz="2000" dirty="0">
                <a:latin typeface="Times New Roman"/>
                <a:cs typeface="Times New Roman"/>
              </a:rPr>
              <a:t>л</a:t>
            </a:r>
            <a:r>
              <a:rPr sz="2000" spc="-35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до</a:t>
            </a:r>
            <a:r>
              <a:rPr sz="2000" spc="-30" dirty="0">
                <a:latin typeface="Times New Roman"/>
                <a:cs typeface="Times New Roman"/>
              </a:rPr>
              <a:t>в</a:t>
            </a:r>
            <a:r>
              <a:rPr sz="2000" spc="-50" dirty="0">
                <a:latin typeface="Times New Roman"/>
                <a:cs typeface="Times New Roman"/>
              </a:rPr>
              <a:t>а</a:t>
            </a:r>
            <a:r>
              <a:rPr sz="2000" dirty="0">
                <a:latin typeface="Times New Roman"/>
                <a:cs typeface="Times New Roman"/>
              </a:rPr>
              <a:t>тел</a:t>
            </a:r>
            <a:r>
              <a:rPr sz="2000" spc="-10" dirty="0">
                <a:latin typeface="Times New Roman"/>
                <a:cs typeface="Times New Roman"/>
              </a:rPr>
              <a:t>ь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-100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ой	и  </a:t>
            </a:r>
            <a:r>
              <a:rPr sz="2000" spc="-10" dirty="0">
                <a:latin typeface="Times New Roman"/>
                <a:cs typeface="Times New Roman"/>
              </a:rPr>
              <a:t>конструктивной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деятельности;</a:t>
            </a:r>
          </a:p>
          <a:p>
            <a:pPr marL="299085" indent="-287020">
              <a:lnSpc>
                <a:spcPct val="100000"/>
              </a:lnSpc>
              <a:spcBef>
                <a:spcPts val="1205"/>
              </a:spcBef>
              <a:buChar char="-"/>
              <a:tabLst>
                <a:tab pos="299085" algn="l"/>
                <a:tab pos="299720" algn="l"/>
              </a:tabLst>
            </a:pPr>
            <a:r>
              <a:rPr sz="2000" spc="-5" dirty="0">
                <a:latin typeface="Times New Roman"/>
                <a:cs typeface="Times New Roman"/>
              </a:rPr>
              <a:t>формирование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представлений</a:t>
            </a:r>
            <a:r>
              <a:rPr sz="2000" dirty="0">
                <a:latin typeface="Times New Roman"/>
                <a:cs typeface="Times New Roman"/>
              </a:rPr>
              <a:t> об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окружающем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мире;</a:t>
            </a:r>
          </a:p>
          <a:p>
            <a:pPr marL="299085" indent="-287020">
              <a:lnSpc>
                <a:spcPct val="100000"/>
              </a:lnSpc>
              <a:spcBef>
                <a:spcPts val="1200"/>
              </a:spcBef>
              <a:buChar char="-"/>
              <a:tabLst>
                <a:tab pos="299085" algn="l"/>
                <a:tab pos="299720" algn="l"/>
              </a:tabLst>
            </a:pPr>
            <a:r>
              <a:rPr sz="2000" spc="-5" dirty="0">
                <a:latin typeface="Times New Roman"/>
                <a:cs typeface="Times New Roman"/>
              </a:rPr>
              <a:t>формирование элементарных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математических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представлений.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620"/>
              </a:spcBef>
            </a:pPr>
            <a:r>
              <a:rPr sz="2000" b="1" i="1" dirty="0">
                <a:latin typeface="Times New Roman"/>
                <a:cs typeface="Times New Roman"/>
              </a:rPr>
              <a:t>В программе</a:t>
            </a:r>
            <a:r>
              <a:rPr sz="2000" b="1" i="1" spc="-30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Times New Roman"/>
                <a:cs typeface="Times New Roman"/>
              </a:rPr>
              <a:t>подробно</a:t>
            </a:r>
            <a:r>
              <a:rPr sz="2000" b="1" i="1" spc="-40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Times New Roman"/>
                <a:cs typeface="Times New Roman"/>
              </a:rPr>
              <a:t>расписано</a:t>
            </a:r>
            <a:r>
              <a:rPr sz="2000" b="1" i="1" spc="-40" dirty="0">
                <a:latin typeface="Times New Roman"/>
                <a:cs typeface="Times New Roman"/>
              </a:rPr>
              <a:t> </a:t>
            </a:r>
            <a:r>
              <a:rPr sz="2000" b="1" i="1" spc="-15" dirty="0">
                <a:latin typeface="Times New Roman"/>
                <a:cs typeface="Times New Roman"/>
              </a:rPr>
              <a:t>содержание</a:t>
            </a:r>
            <a:r>
              <a:rPr sz="2000" b="1" i="1" spc="-40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Times New Roman"/>
                <a:cs typeface="Times New Roman"/>
              </a:rPr>
              <a:t>работы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по</a:t>
            </a:r>
            <a:r>
              <a:rPr sz="2000" b="1" i="1" spc="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возрастам.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66389" y="623392"/>
            <a:ext cx="3519804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Times New Roman"/>
                <a:cs typeface="Times New Roman"/>
              </a:rPr>
              <a:t>ПОЗНАВАТЕЛЬНОЕ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РАЗВИТИЕ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72</TotalTime>
  <Words>1624</Words>
  <Application>Microsoft Office PowerPoint</Application>
  <PresentationFormat>Экран (4:3)</PresentationFormat>
  <Paragraphs>285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Базис</vt:lpstr>
      <vt:lpstr>Слайд 1</vt:lpstr>
      <vt:lpstr>Слайд 2</vt:lpstr>
      <vt:lpstr>ЦЕЛЬ ДОСТИГАЕТСЯ ЧЕРЕЗ РЕШЕНИЕ СЛЕДУЮЩИХ ЗАДАЧ:</vt:lpstr>
      <vt:lpstr>Слайд 4</vt:lpstr>
      <vt:lpstr>Слайд 5</vt:lpstr>
      <vt:lpstr>Слайд 6</vt:lpstr>
      <vt:lpstr>СОЦИАЛЬНО-КОММУНИКАТИВНОЕ РАЗВИТИЕ</vt:lpstr>
      <vt:lpstr>Слайд 8</vt:lpstr>
      <vt:lpstr>Основное содержание образовательной деятельности с детьми</vt:lpstr>
      <vt:lpstr>Слайд 10</vt:lpstr>
      <vt:lpstr>Слайд 11</vt:lpstr>
      <vt:lpstr>Слайд 12</vt:lpstr>
      <vt:lpstr>Слайд 13</vt:lpstr>
      <vt:lpstr>Основное содержание образовательной деятельности с детьми старшего дошкольного возраста</vt:lpstr>
      <vt:lpstr>Слайд 15</vt:lpstr>
      <vt:lpstr>ФИЗИЧЕСКОЕ РАЗВИТИЕ</vt:lpstr>
      <vt:lpstr>Слайд 17</vt:lpstr>
      <vt:lpstr>Слайд 18</vt:lpstr>
      <vt:lpstr>КОММУНИКАТИВНО-ДЕЯТЕЛЬНОСТНОЕ (повышение педагогической культуры родителей; вовлечение родителей в  воспитательно-образовательный процесс; создание активной развивающей  среды, обеспечивающей единые подходы к развитию личности в семье и детском коллективе</vt:lpstr>
      <vt:lpstr>Слайд 20</vt:lpstr>
      <vt:lpstr>КОРРЕКЦИОННО-РАЗВИВАЮЩАЯ РАБОТА</vt:lpstr>
      <vt:lpstr>Слайд 22</vt:lpstr>
      <vt:lpstr>Реализацию АООП осуществляют следующие педагоги под общим  руководством методиста старшего воспитателя):</vt:lpstr>
      <vt:lpstr>Слайд 24</vt:lpstr>
      <vt:lpstr>Слайд 25</vt:lpstr>
      <vt:lpstr>В ТЕЧЕНИЕ ДНЯ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деятельность в детском саду  в соответствии с федеральными государственными требованиями</dc:title>
  <dc:creator>Наташенька</dc:creator>
  <cp:lastModifiedBy>User</cp:lastModifiedBy>
  <cp:revision>12</cp:revision>
  <dcterms:created xsi:type="dcterms:W3CDTF">2022-09-15T13:07:44Z</dcterms:created>
  <dcterms:modified xsi:type="dcterms:W3CDTF">2022-09-21T10:40:33Z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2022-09-15T00:00:00Z</vt:filetime>
  </property>
</Properties>
</file>