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2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3" r:id="rId24"/>
    <p:sldId id="284" r:id="rId25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97541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1396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9569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9/20/2022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05622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2713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0389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6263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8668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800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089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1500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7505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1584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4"/>
          <p:cNvGrpSpPr/>
          <p:nvPr/>
        </p:nvGrpSpPr>
        <p:grpSpPr>
          <a:xfrm>
            <a:off x="1310344" y="1967569"/>
            <a:ext cx="6739890" cy="3499485"/>
            <a:chOff x="1310344" y="1967569"/>
            <a:chExt cx="6739890" cy="3499485"/>
          </a:xfrm>
        </p:grpSpPr>
        <p:sp>
          <p:nvSpPr>
            <p:cNvPr id="5" name="object 5"/>
            <p:cNvSpPr/>
            <p:nvPr/>
          </p:nvSpPr>
          <p:spPr>
            <a:xfrm>
              <a:off x="1331595" y="1988819"/>
              <a:ext cx="6697345" cy="3456940"/>
            </a:xfrm>
            <a:custGeom>
              <a:avLst/>
              <a:gdLst/>
              <a:ahLst/>
              <a:cxnLst/>
              <a:rect l="l" t="t" r="r" b="b"/>
              <a:pathLst>
                <a:path w="6697345" h="3456940">
                  <a:moveTo>
                    <a:pt x="6120764" y="0"/>
                  </a:moveTo>
                  <a:lnTo>
                    <a:pt x="576072" y="0"/>
                  </a:lnTo>
                  <a:lnTo>
                    <a:pt x="528827" y="1909"/>
                  </a:lnTo>
                  <a:lnTo>
                    <a:pt x="482635" y="7540"/>
                  </a:lnTo>
                  <a:lnTo>
                    <a:pt x="437641" y="16743"/>
                  </a:lnTo>
                  <a:lnTo>
                    <a:pt x="393996" y="29370"/>
                  </a:lnTo>
                  <a:lnTo>
                    <a:pt x="351847" y="45273"/>
                  </a:lnTo>
                  <a:lnTo>
                    <a:pt x="311342" y="64304"/>
                  </a:lnTo>
                  <a:lnTo>
                    <a:pt x="272631" y="86313"/>
                  </a:lnTo>
                  <a:lnTo>
                    <a:pt x="235860" y="111154"/>
                  </a:lnTo>
                  <a:lnTo>
                    <a:pt x="201179" y="138677"/>
                  </a:lnTo>
                  <a:lnTo>
                    <a:pt x="168735" y="168735"/>
                  </a:lnTo>
                  <a:lnTo>
                    <a:pt x="138677" y="201179"/>
                  </a:lnTo>
                  <a:lnTo>
                    <a:pt x="111154" y="235860"/>
                  </a:lnTo>
                  <a:lnTo>
                    <a:pt x="86313" y="272631"/>
                  </a:lnTo>
                  <a:lnTo>
                    <a:pt x="64304" y="311342"/>
                  </a:lnTo>
                  <a:lnTo>
                    <a:pt x="45273" y="351847"/>
                  </a:lnTo>
                  <a:lnTo>
                    <a:pt x="29370" y="393996"/>
                  </a:lnTo>
                  <a:lnTo>
                    <a:pt x="16743" y="437641"/>
                  </a:lnTo>
                  <a:lnTo>
                    <a:pt x="7540" y="482635"/>
                  </a:lnTo>
                  <a:lnTo>
                    <a:pt x="1909" y="528827"/>
                  </a:lnTo>
                  <a:lnTo>
                    <a:pt x="0" y="576071"/>
                  </a:lnTo>
                  <a:lnTo>
                    <a:pt x="0" y="2880360"/>
                  </a:lnTo>
                  <a:lnTo>
                    <a:pt x="1909" y="2927604"/>
                  </a:lnTo>
                  <a:lnTo>
                    <a:pt x="7540" y="2973796"/>
                  </a:lnTo>
                  <a:lnTo>
                    <a:pt x="16743" y="3018790"/>
                  </a:lnTo>
                  <a:lnTo>
                    <a:pt x="29370" y="3062435"/>
                  </a:lnTo>
                  <a:lnTo>
                    <a:pt x="45273" y="3104584"/>
                  </a:lnTo>
                  <a:lnTo>
                    <a:pt x="64304" y="3145089"/>
                  </a:lnTo>
                  <a:lnTo>
                    <a:pt x="86313" y="3183800"/>
                  </a:lnTo>
                  <a:lnTo>
                    <a:pt x="111154" y="3220571"/>
                  </a:lnTo>
                  <a:lnTo>
                    <a:pt x="138677" y="3255252"/>
                  </a:lnTo>
                  <a:lnTo>
                    <a:pt x="168735" y="3287696"/>
                  </a:lnTo>
                  <a:lnTo>
                    <a:pt x="201179" y="3317754"/>
                  </a:lnTo>
                  <a:lnTo>
                    <a:pt x="235860" y="3345277"/>
                  </a:lnTo>
                  <a:lnTo>
                    <a:pt x="272631" y="3370118"/>
                  </a:lnTo>
                  <a:lnTo>
                    <a:pt x="311342" y="3392127"/>
                  </a:lnTo>
                  <a:lnTo>
                    <a:pt x="351847" y="3411158"/>
                  </a:lnTo>
                  <a:lnTo>
                    <a:pt x="393996" y="3427061"/>
                  </a:lnTo>
                  <a:lnTo>
                    <a:pt x="437641" y="3439688"/>
                  </a:lnTo>
                  <a:lnTo>
                    <a:pt x="482635" y="3448891"/>
                  </a:lnTo>
                  <a:lnTo>
                    <a:pt x="528827" y="3454522"/>
                  </a:lnTo>
                  <a:lnTo>
                    <a:pt x="576072" y="3456431"/>
                  </a:lnTo>
                  <a:lnTo>
                    <a:pt x="6120764" y="3456431"/>
                  </a:lnTo>
                  <a:lnTo>
                    <a:pt x="6168009" y="3454522"/>
                  </a:lnTo>
                  <a:lnTo>
                    <a:pt x="6214201" y="3448891"/>
                  </a:lnTo>
                  <a:lnTo>
                    <a:pt x="6259195" y="3439688"/>
                  </a:lnTo>
                  <a:lnTo>
                    <a:pt x="6302840" y="3427061"/>
                  </a:lnTo>
                  <a:lnTo>
                    <a:pt x="6344989" y="3411158"/>
                  </a:lnTo>
                  <a:lnTo>
                    <a:pt x="6385494" y="3392127"/>
                  </a:lnTo>
                  <a:lnTo>
                    <a:pt x="6424205" y="3370118"/>
                  </a:lnTo>
                  <a:lnTo>
                    <a:pt x="6460976" y="3345277"/>
                  </a:lnTo>
                  <a:lnTo>
                    <a:pt x="6495657" y="3317754"/>
                  </a:lnTo>
                  <a:lnTo>
                    <a:pt x="6528101" y="3287696"/>
                  </a:lnTo>
                  <a:lnTo>
                    <a:pt x="6558159" y="3255252"/>
                  </a:lnTo>
                  <a:lnTo>
                    <a:pt x="6585682" y="3220571"/>
                  </a:lnTo>
                  <a:lnTo>
                    <a:pt x="6610523" y="3183800"/>
                  </a:lnTo>
                  <a:lnTo>
                    <a:pt x="6632532" y="3145089"/>
                  </a:lnTo>
                  <a:lnTo>
                    <a:pt x="6651563" y="3104584"/>
                  </a:lnTo>
                  <a:lnTo>
                    <a:pt x="6667466" y="3062435"/>
                  </a:lnTo>
                  <a:lnTo>
                    <a:pt x="6680093" y="3018790"/>
                  </a:lnTo>
                  <a:lnTo>
                    <a:pt x="6689296" y="2973796"/>
                  </a:lnTo>
                  <a:lnTo>
                    <a:pt x="6694927" y="2927604"/>
                  </a:lnTo>
                  <a:lnTo>
                    <a:pt x="6696836" y="2880360"/>
                  </a:lnTo>
                  <a:lnTo>
                    <a:pt x="6696836" y="576071"/>
                  </a:lnTo>
                  <a:lnTo>
                    <a:pt x="6694927" y="528827"/>
                  </a:lnTo>
                  <a:lnTo>
                    <a:pt x="6689296" y="482635"/>
                  </a:lnTo>
                  <a:lnTo>
                    <a:pt x="6680093" y="437641"/>
                  </a:lnTo>
                  <a:lnTo>
                    <a:pt x="6667466" y="393996"/>
                  </a:lnTo>
                  <a:lnTo>
                    <a:pt x="6651563" y="351847"/>
                  </a:lnTo>
                  <a:lnTo>
                    <a:pt x="6632532" y="311342"/>
                  </a:lnTo>
                  <a:lnTo>
                    <a:pt x="6610523" y="272631"/>
                  </a:lnTo>
                  <a:lnTo>
                    <a:pt x="6585682" y="235860"/>
                  </a:lnTo>
                  <a:lnTo>
                    <a:pt x="6558159" y="201179"/>
                  </a:lnTo>
                  <a:lnTo>
                    <a:pt x="6528101" y="168735"/>
                  </a:lnTo>
                  <a:lnTo>
                    <a:pt x="6495657" y="138677"/>
                  </a:lnTo>
                  <a:lnTo>
                    <a:pt x="6460976" y="111154"/>
                  </a:lnTo>
                  <a:lnTo>
                    <a:pt x="6424205" y="86313"/>
                  </a:lnTo>
                  <a:lnTo>
                    <a:pt x="6385494" y="64304"/>
                  </a:lnTo>
                  <a:lnTo>
                    <a:pt x="6344989" y="45273"/>
                  </a:lnTo>
                  <a:lnTo>
                    <a:pt x="6302840" y="29370"/>
                  </a:lnTo>
                  <a:lnTo>
                    <a:pt x="6259195" y="16743"/>
                  </a:lnTo>
                  <a:lnTo>
                    <a:pt x="6214201" y="7540"/>
                  </a:lnTo>
                  <a:lnTo>
                    <a:pt x="6168009" y="1909"/>
                  </a:lnTo>
                  <a:lnTo>
                    <a:pt x="61207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331595" y="1988819"/>
              <a:ext cx="6697345" cy="3456940"/>
            </a:xfrm>
            <a:custGeom>
              <a:avLst/>
              <a:gdLst/>
              <a:ahLst/>
              <a:cxnLst/>
              <a:rect l="l" t="t" r="r" b="b"/>
              <a:pathLst>
                <a:path w="6697345" h="3456940">
                  <a:moveTo>
                    <a:pt x="0" y="576071"/>
                  </a:moveTo>
                  <a:lnTo>
                    <a:pt x="1909" y="528827"/>
                  </a:lnTo>
                  <a:lnTo>
                    <a:pt x="7540" y="482635"/>
                  </a:lnTo>
                  <a:lnTo>
                    <a:pt x="16743" y="437641"/>
                  </a:lnTo>
                  <a:lnTo>
                    <a:pt x="29370" y="393996"/>
                  </a:lnTo>
                  <a:lnTo>
                    <a:pt x="45273" y="351847"/>
                  </a:lnTo>
                  <a:lnTo>
                    <a:pt x="64304" y="311342"/>
                  </a:lnTo>
                  <a:lnTo>
                    <a:pt x="86313" y="272631"/>
                  </a:lnTo>
                  <a:lnTo>
                    <a:pt x="111154" y="235860"/>
                  </a:lnTo>
                  <a:lnTo>
                    <a:pt x="138677" y="201179"/>
                  </a:lnTo>
                  <a:lnTo>
                    <a:pt x="168735" y="168735"/>
                  </a:lnTo>
                  <a:lnTo>
                    <a:pt x="201179" y="138677"/>
                  </a:lnTo>
                  <a:lnTo>
                    <a:pt x="235860" y="111154"/>
                  </a:lnTo>
                  <a:lnTo>
                    <a:pt x="272631" y="86313"/>
                  </a:lnTo>
                  <a:lnTo>
                    <a:pt x="311342" y="64304"/>
                  </a:lnTo>
                  <a:lnTo>
                    <a:pt x="351847" y="45273"/>
                  </a:lnTo>
                  <a:lnTo>
                    <a:pt x="393996" y="29370"/>
                  </a:lnTo>
                  <a:lnTo>
                    <a:pt x="437641" y="16743"/>
                  </a:lnTo>
                  <a:lnTo>
                    <a:pt x="482635" y="7540"/>
                  </a:lnTo>
                  <a:lnTo>
                    <a:pt x="528827" y="1909"/>
                  </a:lnTo>
                  <a:lnTo>
                    <a:pt x="576072" y="0"/>
                  </a:lnTo>
                  <a:lnTo>
                    <a:pt x="6120764" y="0"/>
                  </a:lnTo>
                  <a:lnTo>
                    <a:pt x="6168009" y="1909"/>
                  </a:lnTo>
                  <a:lnTo>
                    <a:pt x="6214201" y="7540"/>
                  </a:lnTo>
                  <a:lnTo>
                    <a:pt x="6259195" y="16743"/>
                  </a:lnTo>
                  <a:lnTo>
                    <a:pt x="6302840" y="29370"/>
                  </a:lnTo>
                  <a:lnTo>
                    <a:pt x="6344989" y="45273"/>
                  </a:lnTo>
                  <a:lnTo>
                    <a:pt x="6385494" y="64304"/>
                  </a:lnTo>
                  <a:lnTo>
                    <a:pt x="6424205" y="86313"/>
                  </a:lnTo>
                  <a:lnTo>
                    <a:pt x="6460976" y="111154"/>
                  </a:lnTo>
                  <a:lnTo>
                    <a:pt x="6495657" y="138677"/>
                  </a:lnTo>
                  <a:lnTo>
                    <a:pt x="6528101" y="168735"/>
                  </a:lnTo>
                  <a:lnTo>
                    <a:pt x="6558159" y="201179"/>
                  </a:lnTo>
                  <a:lnTo>
                    <a:pt x="6585682" y="235860"/>
                  </a:lnTo>
                  <a:lnTo>
                    <a:pt x="6610523" y="272631"/>
                  </a:lnTo>
                  <a:lnTo>
                    <a:pt x="6632532" y="311342"/>
                  </a:lnTo>
                  <a:lnTo>
                    <a:pt x="6651563" y="351847"/>
                  </a:lnTo>
                  <a:lnTo>
                    <a:pt x="6667466" y="393996"/>
                  </a:lnTo>
                  <a:lnTo>
                    <a:pt x="6680093" y="437641"/>
                  </a:lnTo>
                  <a:lnTo>
                    <a:pt x="6689296" y="482635"/>
                  </a:lnTo>
                  <a:lnTo>
                    <a:pt x="6694927" y="528827"/>
                  </a:lnTo>
                  <a:lnTo>
                    <a:pt x="6696836" y="576071"/>
                  </a:lnTo>
                  <a:lnTo>
                    <a:pt x="6696836" y="2880360"/>
                  </a:lnTo>
                  <a:lnTo>
                    <a:pt x="6694927" y="2927604"/>
                  </a:lnTo>
                  <a:lnTo>
                    <a:pt x="6689296" y="2973796"/>
                  </a:lnTo>
                  <a:lnTo>
                    <a:pt x="6680093" y="3018790"/>
                  </a:lnTo>
                  <a:lnTo>
                    <a:pt x="6667466" y="3062435"/>
                  </a:lnTo>
                  <a:lnTo>
                    <a:pt x="6651563" y="3104584"/>
                  </a:lnTo>
                  <a:lnTo>
                    <a:pt x="6632532" y="3145089"/>
                  </a:lnTo>
                  <a:lnTo>
                    <a:pt x="6610523" y="3183800"/>
                  </a:lnTo>
                  <a:lnTo>
                    <a:pt x="6585682" y="3220571"/>
                  </a:lnTo>
                  <a:lnTo>
                    <a:pt x="6558159" y="3255252"/>
                  </a:lnTo>
                  <a:lnTo>
                    <a:pt x="6528101" y="3287696"/>
                  </a:lnTo>
                  <a:lnTo>
                    <a:pt x="6495657" y="3317754"/>
                  </a:lnTo>
                  <a:lnTo>
                    <a:pt x="6460976" y="3345277"/>
                  </a:lnTo>
                  <a:lnTo>
                    <a:pt x="6424205" y="3370118"/>
                  </a:lnTo>
                  <a:lnTo>
                    <a:pt x="6385494" y="3392127"/>
                  </a:lnTo>
                  <a:lnTo>
                    <a:pt x="6344989" y="3411158"/>
                  </a:lnTo>
                  <a:lnTo>
                    <a:pt x="6302840" y="3427061"/>
                  </a:lnTo>
                  <a:lnTo>
                    <a:pt x="6259195" y="3439688"/>
                  </a:lnTo>
                  <a:lnTo>
                    <a:pt x="6214201" y="3448891"/>
                  </a:lnTo>
                  <a:lnTo>
                    <a:pt x="6168009" y="3454522"/>
                  </a:lnTo>
                  <a:lnTo>
                    <a:pt x="6120764" y="3456431"/>
                  </a:lnTo>
                  <a:lnTo>
                    <a:pt x="576072" y="3456431"/>
                  </a:lnTo>
                  <a:lnTo>
                    <a:pt x="528827" y="3454522"/>
                  </a:lnTo>
                  <a:lnTo>
                    <a:pt x="482635" y="3448891"/>
                  </a:lnTo>
                  <a:lnTo>
                    <a:pt x="437641" y="3439688"/>
                  </a:lnTo>
                  <a:lnTo>
                    <a:pt x="393996" y="3427061"/>
                  </a:lnTo>
                  <a:lnTo>
                    <a:pt x="351847" y="3411158"/>
                  </a:lnTo>
                  <a:lnTo>
                    <a:pt x="311342" y="3392127"/>
                  </a:lnTo>
                  <a:lnTo>
                    <a:pt x="272631" y="3370118"/>
                  </a:lnTo>
                  <a:lnTo>
                    <a:pt x="235860" y="3345277"/>
                  </a:lnTo>
                  <a:lnTo>
                    <a:pt x="201179" y="3317754"/>
                  </a:lnTo>
                  <a:lnTo>
                    <a:pt x="168735" y="3287696"/>
                  </a:lnTo>
                  <a:lnTo>
                    <a:pt x="138677" y="3255252"/>
                  </a:lnTo>
                  <a:lnTo>
                    <a:pt x="111154" y="3220571"/>
                  </a:lnTo>
                  <a:lnTo>
                    <a:pt x="86313" y="3183800"/>
                  </a:lnTo>
                  <a:lnTo>
                    <a:pt x="64304" y="3145089"/>
                  </a:lnTo>
                  <a:lnTo>
                    <a:pt x="45273" y="3104584"/>
                  </a:lnTo>
                  <a:lnTo>
                    <a:pt x="29370" y="3062435"/>
                  </a:lnTo>
                  <a:lnTo>
                    <a:pt x="16743" y="3018790"/>
                  </a:lnTo>
                  <a:lnTo>
                    <a:pt x="7540" y="2973796"/>
                  </a:lnTo>
                  <a:lnTo>
                    <a:pt x="1909" y="2927604"/>
                  </a:lnTo>
                  <a:lnTo>
                    <a:pt x="0" y="2880360"/>
                  </a:lnTo>
                  <a:lnTo>
                    <a:pt x="0" y="576071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587500" y="2015769"/>
            <a:ext cx="6184900" cy="3226435"/>
          </a:xfrm>
          <a:prstGeom prst="rect">
            <a:avLst/>
          </a:prstGeom>
        </p:spPr>
        <p:txBody>
          <a:bodyPr vert="horz" wrap="square" lIns="0" tIns="2260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780"/>
              </a:spcBef>
            </a:pPr>
            <a:r>
              <a:rPr sz="2800" b="1" spc="-20" dirty="0">
                <a:latin typeface="Times New Roman"/>
                <a:cs typeface="Times New Roman"/>
              </a:rPr>
              <a:t>ПРЕЗЕНТАЦИЯ</a:t>
            </a:r>
            <a:endParaRPr sz="2800" dirty="0">
              <a:latin typeface="Times New Roman"/>
              <a:cs typeface="Times New Roman"/>
            </a:endParaRPr>
          </a:p>
          <a:p>
            <a:pPr marL="12700" marR="5080" indent="-1905" algn="ctr">
              <a:lnSpc>
                <a:spcPct val="150000"/>
              </a:lnSpc>
            </a:pPr>
            <a:r>
              <a:rPr sz="2800" b="1" spc="-30" dirty="0">
                <a:latin typeface="Times New Roman"/>
                <a:cs typeface="Times New Roman"/>
              </a:rPr>
              <a:t>АДАПТИРОВАННОЙ</a:t>
            </a:r>
            <a:r>
              <a:rPr sz="2800" b="1" spc="3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ОСНОВНОЙ 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70" dirty="0">
                <a:latin typeface="Times New Roman"/>
                <a:cs typeface="Times New Roman"/>
              </a:rPr>
              <a:t>ОБРАЗОВАТЕЛЬНОЙ</a:t>
            </a:r>
            <a:r>
              <a:rPr sz="2800" b="1" spc="15" dirty="0">
                <a:latin typeface="Times New Roman"/>
                <a:cs typeface="Times New Roman"/>
              </a:rPr>
              <a:t> </a:t>
            </a:r>
            <a:r>
              <a:rPr sz="2800" b="1" spc="-50" dirty="0">
                <a:latin typeface="Times New Roman"/>
                <a:cs typeface="Times New Roman"/>
              </a:rPr>
              <a:t>ПРОГРАММЫ </a:t>
            </a:r>
            <a:r>
              <a:rPr sz="2800" b="1" spc="-68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ДЛЯ</a:t>
            </a:r>
            <a:r>
              <a:rPr sz="2800" b="1" spc="-10" dirty="0">
                <a:latin typeface="Times New Roman"/>
                <a:cs typeface="Times New Roman"/>
              </a:rPr>
              <a:t> ДЕТЕЙ</a:t>
            </a:r>
            <a:r>
              <a:rPr sz="2800" b="1" spc="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С</a:t>
            </a:r>
            <a:r>
              <a:rPr sz="2800" b="1" spc="10" dirty="0">
                <a:latin typeface="Times New Roman"/>
                <a:cs typeface="Times New Roman"/>
              </a:rPr>
              <a:t> </a:t>
            </a:r>
            <a:r>
              <a:rPr sz="2800" b="1" spc="-30" dirty="0">
                <a:latin typeface="Times New Roman"/>
                <a:cs typeface="Times New Roman"/>
              </a:rPr>
              <a:t>ТЯЖЕЛЫМИ</a:t>
            </a:r>
            <a:endParaRPr sz="2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680"/>
              </a:spcBef>
            </a:pPr>
            <a:r>
              <a:rPr sz="2800" b="1" spc="-15" dirty="0">
                <a:latin typeface="Times New Roman"/>
                <a:cs typeface="Times New Roman"/>
              </a:rPr>
              <a:t>НАРУШЕНИЯМИ</a:t>
            </a:r>
            <a:r>
              <a:rPr sz="2800" b="1" spc="5" dirty="0">
                <a:latin typeface="Times New Roman"/>
                <a:cs typeface="Times New Roman"/>
              </a:rPr>
              <a:t> </a:t>
            </a:r>
            <a:r>
              <a:rPr lang="ru-RU" sz="2800" b="1" spc="5" dirty="0" smtClean="0">
                <a:latin typeface="Times New Roman"/>
                <a:cs typeface="Times New Roman"/>
              </a:rPr>
              <a:t> </a:t>
            </a:r>
            <a:r>
              <a:rPr sz="2800" b="1" spc="-10" dirty="0" smtClean="0">
                <a:latin typeface="Times New Roman"/>
                <a:cs typeface="Times New Roman"/>
              </a:rPr>
              <a:t>РЕЧИ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47800" y="584935"/>
            <a:ext cx="6629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Структурное подразделение дошкольного образования муниципального автономного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Яровской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средней общеобразовательной школы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Тюменского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43609" y="1056106"/>
            <a:ext cx="72008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000" b="1" spc="-10" dirty="0">
                <a:solidFill>
                  <a:srgbClr val="000000"/>
                </a:solidFill>
              </a:rPr>
              <a:t>СОЦИАЛЬНО-КОММУНИКАТИВНОЕ</a:t>
            </a:r>
            <a:r>
              <a:rPr sz="2000" b="1" spc="-105" dirty="0">
                <a:solidFill>
                  <a:srgbClr val="000000"/>
                </a:solidFill>
              </a:rPr>
              <a:t> </a:t>
            </a:r>
            <a:r>
              <a:rPr sz="2000" b="1" spc="-35" dirty="0">
                <a:solidFill>
                  <a:srgbClr val="000000"/>
                </a:solidFill>
              </a:rPr>
              <a:t>РАЗВИТИЕ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368677" y="412200"/>
            <a:ext cx="8371840" cy="650240"/>
            <a:chOff x="368677" y="412200"/>
            <a:chExt cx="8371840" cy="650240"/>
          </a:xfrm>
        </p:grpSpPr>
        <p:sp>
          <p:nvSpPr>
            <p:cNvPr id="4" name="object 4"/>
            <p:cNvSpPr/>
            <p:nvPr/>
          </p:nvSpPr>
          <p:spPr>
            <a:xfrm>
              <a:off x="389928" y="433450"/>
              <a:ext cx="8329295" cy="607695"/>
            </a:xfrm>
            <a:custGeom>
              <a:avLst/>
              <a:gdLst/>
              <a:ahLst/>
              <a:cxnLst/>
              <a:rect l="l" t="t" r="r" b="b"/>
              <a:pathLst>
                <a:path w="8329295" h="607694">
                  <a:moveTo>
                    <a:pt x="8227656" y="0"/>
                  </a:moveTo>
                  <a:lnTo>
                    <a:pt x="101244" y="0"/>
                  </a:lnTo>
                  <a:lnTo>
                    <a:pt x="61834" y="7957"/>
                  </a:lnTo>
                  <a:lnTo>
                    <a:pt x="29652" y="29654"/>
                  </a:lnTo>
                  <a:lnTo>
                    <a:pt x="7955" y="61829"/>
                  </a:lnTo>
                  <a:lnTo>
                    <a:pt x="0" y="101219"/>
                  </a:lnTo>
                  <a:lnTo>
                    <a:pt x="0" y="506095"/>
                  </a:lnTo>
                  <a:lnTo>
                    <a:pt x="7955" y="545558"/>
                  </a:lnTo>
                  <a:lnTo>
                    <a:pt x="29652" y="577770"/>
                  </a:lnTo>
                  <a:lnTo>
                    <a:pt x="61834" y="599481"/>
                  </a:lnTo>
                  <a:lnTo>
                    <a:pt x="101244" y="607440"/>
                  </a:lnTo>
                  <a:lnTo>
                    <a:pt x="8227656" y="607440"/>
                  </a:lnTo>
                  <a:lnTo>
                    <a:pt x="8267046" y="599481"/>
                  </a:lnTo>
                  <a:lnTo>
                    <a:pt x="8299221" y="577770"/>
                  </a:lnTo>
                  <a:lnTo>
                    <a:pt x="8320918" y="545558"/>
                  </a:lnTo>
                  <a:lnTo>
                    <a:pt x="8328875" y="506095"/>
                  </a:lnTo>
                  <a:lnTo>
                    <a:pt x="8328875" y="101219"/>
                  </a:lnTo>
                  <a:lnTo>
                    <a:pt x="8320918" y="61829"/>
                  </a:lnTo>
                  <a:lnTo>
                    <a:pt x="8299221" y="29654"/>
                  </a:lnTo>
                  <a:lnTo>
                    <a:pt x="8267046" y="7957"/>
                  </a:lnTo>
                  <a:lnTo>
                    <a:pt x="82276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89928" y="433450"/>
              <a:ext cx="8329295" cy="607695"/>
            </a:xfrm>
            <a:custGeom>
              <a:avLst/>
              <a:gdLst/>
              <a:ahLst/>
              <a:cxnLst/>
              <a:rect l="l" t="t" r="r" b="b"/>
              <a:pathLst>
                <a:path w="8329295" h="607694">
                  <a:moveTo>
                    <a:pt x="0" y="101219"/>
                  </a:moveTo>
                  <a:lnTo>
                    <a:pt x="7955" y="61829"/>
                  </a:lnTo>
                  <a:lnTo>
                    <a:pt x="29652" y="29654"/>
                  </a:lnTo>
                  <a:lnTo>
                    <a:pt x="61834" y="7957"/>
                  </a:lnTo>
                  <a:lnTo>
                    <a:pt x="101244" y="0"/>
                  </a:lnTo>
                  <a:lnTo>
                    <a:pt x="8227656" y="0"/>
                  </a:lnTo>
                  <a:lnTo>
                    <a:pt x="8267046" y="7957"/>
                  </a:lnTo>
                  <a:lnTo>
                    <a:pt x="8299221" y="29654"/>
                  </a:lnTo>
                  <a:lnTo>
                    <a:pt x="8320918" y="61829"/>
                  </a:lnTo>
                  <a:lnTo>
                    <a:pt x="8328875" y="101219"/>
                  </a:lnTo>
                  <a:lnTo>
                    <a:pt x="8328875" y="506095"/>
                  </a:lnTo>
                  <a:lnTo>
                    <a:pt x="8320918" y="545558"/>
                  </a:lnTo>
                  <a:lnTo>
                    <a:pt x="8299221" y="577770"/>
                  </a:lnTo>
                  <a:lnTo>
                    <a:pt x="8267046" y="599481"/>
                  </a:lnTo>
                  <a:lnTo>
                    <a:pt x="8227656" y="607440"/>
                  </a:lnTo>
                  <a:lnTo>
                    <a:pt x="101244" y="607440"/>
                  </a:lnTo>
                  <a:lnTo>
                    <a:pt x="61834" y="599481"/>
                  </a:lnTo>
                  <a:lnTo>
                    <a:pt x="29652" y="577770"/>
                  </a:lnTo>
                  <a:lnTo>
                    <a:pt x="7955" y="545558"/>
                  </a:lnTo>
                  <a:lnTo>
                    <a:pt x="0" y="506095"/>
                  </a:lnTo>
                  <a:lnTo>
                    <a:pt x="0" y="101219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1273302" y="474725"/>
            <a:ext cx="655828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47495" marR="5080" indent="-1535430">
              <a:lnSpc>
                <a:spcPct val="100000"/>
              </a:lnSpc>
              <a:spcBef>
                <a:spcPts val="95"/>
              </a:spcBef>
            </a:pPr>
            <a:r>
              <a:rPr sz="1600" b="1" spc="-25" dirty="0">
                <a:latin typeface="Times New Roman"/>
                <a:cs typeface="Times New Roman"/>
              </a:rPr>
              <a:t>СОДЕРЖАНИЕ</a:t>
            </a:r>
            <a:r>
              <a:rPr sz="1600" b="1" spc="30" dirty="0">
                <a:latin typeface="Times New Roman"/>
                <a:cs typeface="Times New Roman"/>
              </a:rPr>
              <a:t> </a:t>
            </a:r>
            <a:r>
              <a:rPr sz="1600" b="1" spc="-40" dirty="0">
                <a:latin typeface="Times New Roman"/>
                <a:cs typeface="Times New Roman"/>
              </a:rPr>
              <a:t>ОБРАЗОВАТЕЛЬНОЙ</a:t>
            </a:r>
            <a:r>
              <a:rPr sz="1600" b="1" spc="5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ДЕЯТЕЛЬНОСТИ</a:t>
            </a:r>
            <a:r>
              <a:rPr sz="1600" b="1" spc="2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С </a:t>
            </a:r>
            <a:r>
              <a:rPr sz="1600" b="1" spc="-15" dirty="0">
                <a:latin typeface="Times New Roman"/>
                <a:cs typeface="Times New Roman"/>
              </a:rPr>
              <a:t>ДЕТЬМИ </a:t>
            </a:r>
            <a:r>
              <a:rPr sz="1600" b="1" spc="-385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ДОШКОЛЬНОГО</a:t>
            </a:r>
            <a:r>
              <a:rPr sz="1600" b="1" spc="40" dirty="0">
                <a:latin typeface="Times New Roman"/>
                <a:cs typeface="Times New Roman"/>
              </a:rPr>
              <a:t> </a:t>
            </a:r>
            <a:r>
              <a:rPr sz="1600" b="1" spc="-55" dirty="0">
                <a:latin typeface="Times New Roman"/>
                <a:cs typeface="Times New Roman"/>
              </a:rPr>
              <a:t>ВОЗРАСТА</a:t>
            </a:r>
            <a:r>
              <a:rPr sz="1600" b="1" spc="1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С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ТНР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02107" y="1445767"/>
            <a:ext cx="8174355" cy="49314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1130">
              <a:lnSpc>
                <a:spcPct val="100000"/>
              </a:lnSpc>
              <a:spcBef>
                <a:spcPts val="95"/>
              </a:spcBef>
            </a:pPr>
            <a:r>
              <a:rPr sz="1600" b="1" i="1" spc="-10" dirty="0">
                <a:latin typeface="Times New Roman"/>
                <a:cs typeface="Times New Roman"/>
              </a:rPr>
              <a:t>Основными</a:t>
            </a:r>
            <a:r>
              <a:rPr sz="1600" b="1" i="1" spc="40" dirty="0">
                <a:latin typeface="Times New Roman"/>
                <a:cs typeface="Times New Roman"/>
              </a:rPr>
              <a:t> </a:t>
            </a:r>
            <a:r>
              <a:rPr sz="1600" b="1" i="1" spc="-10" dirty="0">
                <a:latin typeface="Times New Roman"/>
                <a:cs typeface="Times New Roman"/>
              </a:rPr>
              <a:t>задачами</a:t>
            </a:r>
            <a:r>
              <a:rPr sz="1600" b="1" i="1" spc="20" dirty="0">
                <a:latin typeface="Times New Roman"/>
                <a:cs typeface="Times New Roman"/>
              </a:rPr>
              <a:t> </a:t>
            </a:r>
            <a:r>
              <a:rPr sz="1600" b="1" i="1" spc="-15" dirty="0">
                <a:latin typeface="Times New Roman"/>
                <a:cs typeface="Times New Roman"/>
              </a:rPr>
              <a:t>образовательной</a:t>
            </a:r>
            <a:r>
              <a:rPr sz="1600" b="1" i="1" spc="35" dirty="0">
                <a:latin typeface="Times New Roman"/>
                <a:cs typeface="Times New Roman"/>
              </a:rPr>
              <a:t> </a:t>
            </a:r>
            <a:r>
              <a:rPr sz="1600" b="1" i="1" spc="-15" dirty="0">
                <a:latin typeface="Times New Roman"/>
                <a:cs typeface="Times New Roman"/>
              </a:rPr>
              <a:t>деятельности</a:t>
            </a:r>
            <a:r>
              <a:rPr sz="1600" b="1" i="1" spc="75" dirty="0">
                <a:latin typeface="Times New Roman"/>
                <a:cs typeface="Times New Roman"/>
              </a:rPr>
              <a:t> </a:t>
            </a:r>
            <a:r>
              <a:rPr sz="1600" b="1" i="1" spc="-10" dirty="0">
                <a:latin typeface="Times New Roman"/>
                <a:cs typeface="Times New Roman"/>
              </a:rPr>
              <a:t>являются</a:t>
            </a:r>
            <a:r>
              <a:rPr sz="1600" b="1" i="1" spc="35" dirty="0">
                <a:latin typeface="Times New Roman"/>
                <a:cs typeface="Times New Roman"/>
              </a:rPr>
              <a:t> </a:t>
            </a:r>
            <a:r>
              <a:rPr sz="1600" b="1" i="1" spc="-15" dirty="0">
                <a:latin typeface="Times New Roman"/>
                <a:cs typeface="Times New Roman"/>
              </a:rPr>
              <a:t>создание</a:t>
            </a:r>
            <a:r>
              <a:rPr sz="1600" b="1" i="1" spc="25" dirty="0">
                <a:latin typeface="Times New Roman"/>
                <a:cs typeface="Times New Roman"/>
              </a:rPr>
              <a:t> </a:t>
            </a:r>
            <a:r>
              <a:rPr sz="1600" b="1" i="1" spc="-5" dirty="0">
                <a:latin typeface="Times New Roman"/>
                <a:cs typeface="Times New Roman"/>
              </a:rPr>
              <a:t>условий</a:t>
            </a:r>
            <a:r>
              <a:rPr sz="1600" b="1" i="1" spc="35" dirty="0">
                <a:latin typeface="Times New Roman"/>
                <a:cs typeface="Times New Roman"/>
              </a:rPr>
              <a:t> </a:t>
            </a:r>
            <a:r>
              <a:rPr sz="1600" b="1" i="1" spc="-10" dirty="0">
                <a:latin typeface="Times New Roman"/>
                <a:cs typeface="Times New Roman"/>
              </a:rPr>
              <a:t>для:</a:t>
            </a:r>
            <a:endParaRPr sz="1600" dirty="0">
              <a:latin typeface="Times New Roman"/>
              <a:cs typeface="Times New Roman"/>
            </a:endParaRPr>
          </a:p>
          <a:p>
            <a:pPr marL="299085" marR="5080" indent="-287020">
              <a:lnSpc>
                <a:spcPts val="2110"/>
              </a:lnSpc>
              <a:spcBef>
                <a:spcPts val="140"/>
              </a:spcBef>
              <a:buFont typeface="Arial MT"/>
              <a:buChar char="•"/>
              <a:tabLst>
                <a:tab pos="299085" algn="l"/>
                <a:tab pos="299720" algn="l"/>
                <a:tab pos="1327785" algn="l"/>
                <a:tab pos="1955800" algn="l"/>
                <a:tab pos="2214880" algn="l"/>
                <a:tab pos="3422015" algn="l"/>
                <a:tab pos="4512945" algn="l"/>
                <a:tab pos="4756785" algn="l"/>
                <a:tab pos="5876290" algn="l"/>
                <a:tab pos="6828790" algn="l"/>
                <a:tab pos="8039100" algn="l"/>
              </a:tabLst>
            </a:pPr>
            <a:r>
              <a:rPr sz="1800" spc="10" dirty="0">
                <a:latin typeface="Times New Roman"/>
                <a:cs typeface="Times New Roman"/>
              </a:rPr>
              <a:t>у</a:t>
            </a:r>
            <a:r>
              <a:rPr sz="1800" spc="-10" dirty="0">
                <a:latin typeface="Times New Roman"/>
                <a:cs typeface="Times New Roman"/>
              </a:rPr>
              <a:t>св</a:t>
            </a:r>
            <a:r>
              <a:rPr sz="1800" spc="20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ения	</a:t>
            </a:r>
            <a:r>
              <a:rPr sz="1800" spc="-5" dirty="0">
                <a:latin typeface="Times New Roman"/>
                <a:cs typeface="Times New Roman"/>
              </a:rPr>
              <a:t>но</a:t>
            </a:r>
            <a:r>
              <a:rPr sz="1800" spc="-30" dirty="0">
                <a:latin typeface="Times New Roman"/>
                <a:cs typeface="Times New Roman"/>
              </a:rPr>
              <a:t>р</a:t>
            </a:r>
            <a:r>
              <a:rPr sz="1800" dirty="0">
                <a:latin typeface="Times New Roman"/>
                <a:cs typeface="Times New Roman"/>
              </a:rPr>
              <a:t>м	и	</a:t>
            </a:r>
            <a:r>
              <a:rPr sz="1800" spc="-5" dirty="0">
                <a:latin typeface="Times New Roman"/>
                <a:cs typeface="Times New Roman"/>
              </a:rPr>
              <a:t>ценн</a:t>
            </a:r>
            <a:r>
              <a:rPr sz="1800" spc="40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стей,	</a:t>
            </a:r>
            <a:r>
              <a:rPr sz="1800" spc="-5" dirty="0">
                <a:latin typeface="Times New Roman"/>
                <a:cs typeface="Times New Roman"/>
              </a:rPr>
              <a:t>пр</a:t>
            </a:r>
            <a:r>
              <a:rPr sz="1800" spc="-10" dirty="0">
                <a:latin typeface="Times New Roman"/>
                <a:cs typeface="Times New Roman"/>
              </a:rPr>
              <a:t>и</a:t>
            </a:r>
            <a:r>
              <a:rPr sz="1800" spc="-5" dirty="0">
                <a:latin typeface="Times New Roman"/>
                <a:cs typeface="Times New Roman"/>
              </a:rPr>
              <a:t>няты</a:t>
            </a:r>
            <a:r>
              <a:rPr sz="1800" dirty="0">
                <a:latin typeface="Times New Roman"/>
                <a:cs typeface="Times New Roman"/>
              </a:rPr>
              <a:t>х	в	общ</a:t>
            </a:r>
            <a:r>
              <a:rPr sz="1800" spc="50" dirty="0">
                <a:latin typeface="Times New Roman"/>
                <a:cs typeface="Times New Roman"/>
              </a:rPr>
              <a:t>е</a:t>
            </a:r>
            <a:r>
              <a:rPr sz="1800" spc="-10" dirty="0">
                <a:latin typeface="Times New Roman"/>
                <a:cs typeface="Times New Roman"/>
              </a:rPr>
              <a:t>с</a:t>
            </a:r>
            <a:r>
              <a:rPr sz="1800" dirty="0">
                <a:latin typeface="Times New Roman"/>
                <a:cs typeface="Times New Roman"/>
              </a:rPr>
              <a:t>тв</a:t>
            </a:r>
            <a:r>
              <a:rPr sz="1800" spc="-15" dirty="0">
                <a:latin typeface="Times New Roman"/>
                <a:cs typeface="Times New Roman"/>
              </a:rPr>
              <a:t>е</a:t>
            </a:r>
            <a:r>
              <a:rPr sz="1800" dirty="0">
                <a:latin typeface="Times New Roman"/>
                <a:cs typeface="Times New Roman"/>
              </a:rPr>
              <a:t>,	</a:t>
            </a:r>
            <a:r>
              <a:rPr sz="1800" spc="-5" dirty="0">
                <a:latin typeface="Times New Roman"/>
                <a:cs typeface="Times New Roman"/>
              </a:rPr>
              <a:t>вк</a:t>
            </a:r>
            <a:r>
              <a:rPr sz="1800" spc="-10" dirty="0">
                <a:latin typeface="Times New Roman"/>
                <a:cs typeface="Times New Roman"/>
              </a:rPr>
              <a:t>л</a:t>
            </a:r>
            <a:r>
              <a:rPr sz="1800" spc="-75" dirty="0">
                <a:latin typeface="Times New Roman"/>
                <a:cs typeface="Times New Roman"/>
              </a:rPr>
              <a:t>ю</a:t>
            </a:r>
            <a:r>
              <a:rPr sz="1800" spc="-10" dirty="0">
                <a:latin typeface="Times New Roman"/>
                <a:cs typeface="Times New Roman"/>
              </a:rPr>
              <a:t>ч</a:t>
            </a:r>
            <a:r>
              <a:rPr sz="1800" dirty="0">
                <a:latin typeface="Times New Roman"/>
                <a:cs typeface="Times New Roman"/>
              </a:rPr>
              <a:t>ая	мор</a:t>
            </a:r>
            <a:r>
              <a:rPr sz="1800" spc="15" dirty="0">
                <a:latin typeface="Times New Roman"/>
                <a:cs typeface="Times New Roman"/>
              </a:rPr>
              <a:t>а</a:t>
            </a:r>
            <a:r>
              <a:rPr sz="1800" dirty="0">
                <a:latin typeface="Times New Roman"/>
                <a:cs typeface="Times New Roman"/>
              </a:rPr>
              <a:t>льные	и  </a:t>
            </a:r>
            <a:r>
              <a:rPr sz="1800" spc="-5" dirty="0">
                <a:latin typeface="Times New Roman"/>
                <a:cs typeface="Times New Roman"/>
              </a:rPr>
              <a:t>нравственные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ценности;</a:t>
            </a:r>
          </a:p>
          <a:p>
            <a:pPr marL="299085" marR="5080" indent="-287020">
              <a:lnSpc>
                <a:spcPts val="2110"/>
              </a:lnSpc>
              <a:spcBef>
                <a:spcPts val="100"/>
              </a:spcBef>
              <a:buFont typeface="Arial MT"/>
              <a:buChar char="•"/>
              <a:tabLst>
                <a:tab pos="299085" algn="l"/>
                <a:tab pos="299720" algn="l"/>
                <a:tab pos="1359535" algn="l"/>
                <a:tab pos="2413000" algn="l"/>
                <a:tab pos="2731135" algn="l"/>
                <a:tab pos="4478020" algn="l"/>
                <a:tab pos="5435600" algn="l"/>
                <a:tab pos="5734050" algn="l"/>
                <a:tab pos="6360795" algn="l"/>
                <a:tab pos="6773545" algn="l"/>
                <a:tab pos="8039100" algn="l"/>
              </a:tabLst>
            </a:pPr>
            <a:r>
              <a:rPr sz="1800" dirty="0">
                <a:latin typeface="Times New Roman"/>
                <a:cs typeface="Times New Roman"/>
              </a:rPr>
              <a:t>разви</a:t>
            </a:r>
            <a:r>
              <a:rPr sz="1800" spc="5" dirty="0">
                <a:latin typeface="Times New Roman"/>
                <a:cs typeface="Times New Roman"/>
              </a:rPr>
              <a:t>т</a:t>
            </a:r>
            <a:r>
              <a:rPr sz="1800" spc="-5" dirty="0">
                <a:latin typeface="Times New Roman"/>
                <a:cs typeface="Times New Roman"/>
              </a:rPr>
              <a:t>и</a:t>
            </a:r>
            <a:r>
              <a:rPr sz="1800" dirty="0">
                <a:latin typeface="Times New Roman"/>
                <a:cs typeface="Times New Roman"/>
              </a:rPr>
              <a:t>я	об</a:t>
            </a:r>
            <a:r>
              <a:rPr sz="1800" spc="-15" dirty="0">
                <a:latin typeface="Times New Roman"/>
                <a:cs typeface="Times New Roman"/>
              </a:rPr>
              <a:t>щ</a:t>
            </a:r>
            <a:r>
              <a:rPr sz="1800" dirty="0">
                <a:latin typeface="Times New Roman"/>
                <a:cs typeface="Times New Roman"/>
              </a:rPr>
              <a:t>ения	и	</a:t>
            </a:r>
            <a:r>
              <a:rPr sz="1800" spc="-5" dirty="0">
                <a:latin typeface="Times New Roman"/>
                <a:cs typeface="Times New Roman"/>
              </a:rPr>
              <a:t>взаи</a:t>
            </a:r>
            <a:r>
              <a:rPr sz="1800" spc="-15" dirty="0">
                <a:latin typeface="Times New Roman"/>
                <a:cs typeface="Times New Roman"/>
              </a:rPr>
              <a:t>м</a:t>
            </a:r>
            <a:r>
              <a:rPr sz="1800" spc="-50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дейс</a:t>
            </a:r>
            <a:r>
              <a:rPr sz="1800" spc="5" dirty="0">
                <a:latin typeface="Times New Roman"/>
                <a:cs typeface="Times New Roman"/>
              </a:rPr>
              <a:t>т</a:t>
            </a:r>
            <a:r>
              <a:rPr sz="1800" spc="-5" dirty="0">
                <a:latin typeface="Times New Roman"/>
                <a:cs typeface="Times New Roman"/>
              </a:rPr>
              <a:t>ви</a:t>
            </a:r>
            <a:r>
              <a:rPr sz="1800" dirty="0">
                <a:latin typeface="Times New Roman"/>
                <a:cs typeface="Times New Roman"/>
              </a:rPr>
              <a:t>я	ре</a:t>
            </a:r>
            <a:r>
              <a:rPr sz="1800" spc="-40" dirty="0">
                <a:latin typeface="Times New Roman"/>
                <a:cs typeface="Times New Roman"/>
              </a:rPr>
              <a:t>б</a:t>
            </a:r>
            <a:r>
              <a:rPr sz="1800" dirty="0">
                <a:latin typeface="Times New Roman"/>
                <a:cs typeface="Times New Roman"/>
              </a:rPr>
              <a:t>ен</a:t>
            </a:r>
            <a:r>
              <a:rPr sz="1800" spc="-25" dirty="0">
                <a:latin typeface="Times New Roman"/>
                <a:cs typeface="Times New Roman"/>
              </a:rPr>
              <a:t>к</a:t>
            </a:r>
            <a:r>
              <a:rPr sz="1800" dirty="0">
                <a:latin typeface="Times New Roman"/>
                <a:cs typeface="Times New Roman"/>
              </a:rPr>
              <a:t>а	с	ТНР	</a:t>
            </a:r>
            <a:r>
              <a:rPr sz="1800" spc="5" dirty="0">
                <a:latin typeface="Times New Roman"/>
                <a:cs typeface="Times New Roman"/>
              </a:rPr>
              <a:t>с</a:t>
            </a:r>
            <a:r>
              <a:rPr sz="1800" dirty="0">
                <a:latin typeface="Times New Roman"/>
                <a:cs typeface="Times New Roman"/>
              </a:rPr>
              <a:t>о	</a:t>
            </a:r>
            <a:r>
              <a:rPr sz="1800" spc="-5" dirty="0">
                <a:latin typeface="Times New Roman"/>
                <a:cs typeface="Times New Roman"/>
              </a:rPr>
              <a:t>взр</a:t>
            </a:r>
            <a:r>
              <a:rPr sz="1800" spc="40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5" dirty="0">
                <a:latin typeface="Times New Roman"/>
                <a:cs typeface="Times New Roman"/>
              </a:rPr>
              <a:t>л</a:t>
            </a:r>
            <a:r>
              <a:rPr sz="1800" dirty="0">
                <a:latin typeface="Times New Roman"/>
                <a:cs typeface="Times New Roman"/>
              </a:rPr>
              <a:t>ыми	и  </a:t>
            </a:r>
            <a:r>
              <a:rPr sz="1800" spc="-5" dirty="0">
                <a:latin typeface="Times New Roman"/>
                <a:cs typeface="Times New Roman"/>
              </a:rPr>
              <a:t>сверстниками;</a:t>
            </a:r>
            <a:endParaRPr sz="1800" dirty="0">
              <a:latin typeface="Times New Roman"/>
              <a:cs typeface="Times New Roman"/>
            </a:endParaRPr>
          </a:p>
          <a:p>
            <a:pPr marL="299085" marR="6350" indent="-287020">
              <a:lnSpc>
                <a:spcPts val="2110"/>
              </a:lnSpc>
              <a:spcBef>
                <a:spcPts val="100"/>
              </a:spcBef>
              <a:buFont typeface="Arial MT"/>
              <a:buChar char="•"/>
              <a:tabLst>
                <a:tab pos="299085" algn="l"/>
                <a:tab pos="299720" algn="l"/>
                <a:tab pos="1792605" algn="l"/>
                <a:tab pos="4004310" algn="l"/>
                <a:tab pos="6292215" algn="l"/>
                <a:tab pos="6696075" algn="l"/>
              </a:tabLst>
            </a:pP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30" dirty="0">
                <a:latin typeface="Times New Roman"/>
                <a:cs typeface="Times New Roman"/>
              </a:rPr>
              <a:t>т</a:t>
            </a:r>
            <a:r>
              <a:rPr sz="1800" dirty="0">
                <a:latin typeface="Times New Roman"/>
                <a:cs typeface="Times New Roman"/>
              </a:rPr>
              <a:t>ано</a:t>
            </a:r>
            <a:r>
              <a:rPr sz="1800" spc="-20" dirty="0">
                <a:latin typeface="Times New Roman"/>
                <a:cs typeface="Times New Roman"/>
              </a:rPr>
              <a:t>в</a:t>
            </a:r>
            <a:r>
              <a:rPr sz="1800" dirty="0">
                <a:latin typeface="Times New Roman"/>
                <a:cs typeface="Times New Roman"/>
              </a:rPr>
              <a:t>л</a:t>
            </a:r>
            <a:r>
              <a:rPr sz="1800" spc="5" dirty="0">
                <a:latin typeface="Times New Roman"/>
                <a:cs typeface="Times New Roman"/>
              </a:rPr>
              <a:t>е</a:t>
            </a:r>
            <a:r>
              <a:rPr sz="1800" spc="-5" dirty="0">
                <a:latin typeface="Times New Roman"/>
                <a:cs typeface="Times New Roman"/>
              </a:rPr>
              <a:t>н</a:t>
            </a:r>
            <a:r>
              <a:rPr sz="1800" spc="-10" dirty="0">
                <a:latin typeface="Times New Roman"/>
                <a:cs typeface="Times New Roman"/>
              </a:rPr>
              <a:t>и</a:t>
            </a:r>
            <a:r>
              <a:rPr sz="1800" dirty="0">
                <a:latin typeface="Times New Roman"/>
                <a:cs typeface="Times New Roman"/>
              </a:rPr>
              <a:t>я	</a:t>
            </a:r>
            <a:r>
              <a:rPr sz="1800" spc="25" dirty="0">
                <a:latin typeface="Times New Roman"/>
                <a:cs typeface="Times New Roman"/>
              </a:rPr>
              <a:t>с</a:t>
            </a:r>
            <a:r>
              <a:rPr sz="1800" dirty="0">
                <a:latin typeface="Times New Roman"/>
                <a:cs typeface="Times New Roman"/>
              </a:rPr>
              <a:t>ам</a:t>
            </a:r>
            <a:r>
              <a:rPr sz="1800" spc="35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-15" dirty="0">
                <a:latin typeface="Times New Roman"/>
                <a:cs typeface="Times New Roman"/>
              </a:rPr>
              <a:t>т</a:t>
            </a:r>
            <a:r>
              <a:rPr sz="1800" spc="-40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я</a:t>
            </a:r>
            <a:r>
              <a:rPr sz="1800" spc="-10" dirty="0">
                <a:latin typeface="Times New Roman"/>
                <a:cs typeface="Times New Roman"/>
              </a:rPr>
              <a:t>т</a:t>
            </a:r>
            <a:r>
              <a:rPr sz="1800" dirty="0">
                <a:latin typeface="Times New Roman"/>
                <a:cs typeface="Times New Roman"/>
              </a:rPr>
              <a:t>е</a:t>
            </a:r>
            <a:r>
              <a:rPr sz="1800" spc="5" dirty="0">
                <a:latin typeface="Times New Roman"/>
                <a:cs typeface="Times New Roman"/>
              </a:rPr>
              <a:t>л</a:t>
            </a:r>
            <a:r>
              <a:rPr sz="1800" spc="-5" dirty="0">
                <a:latin typeface="Times New Roman"/>
                <a:cs typeface="Times New Roman"/>
              </a:rPr>
              <a:t>ь</a:t>
            </a:r>
            <a:r>
              <a:rPr sz="1800" spc="-10" dirty="0">
                <a:latin typeface="Times New Roman"/>
                <a:cs typeface="Times New Roman"/>
              </a:rPr>
              <a:t>н</a:t>
            </a:r>
            <a:r>
              <a:rPr sz="1800" spc="45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5" dirty="0">
                <a:latin typeface="Times New Roman"/>
                <a:cs typeface="Times New Roman"/>
              </a:rPr>
              <a:t>т</a:t>
            </a:r>
            <a:r>
              <a:rPr sz="1800" spc="-5" dirty="0">
                <a:latin typeface="Times New Roman"/>
                <a:cs typeface="Times New Roman"/>
              </a:rPr>
              <a:t>и</a:t>
            </a:r>
            <a:r>
              <a:rPr sz="1800" dirty="0">
                <a:latin typeface="Times New Roman"/>
                <a:cs typeface="Times New Roman"/>
              </a:rPr>
              <a:t>,	</a:t>
            </a:r>
            <a:r>
              <a:rPr sz="1800" spc="-15" dirty="0">
                <a:latin typeface="Times New Roman"/>
                <a:cs typeface="Times New Roman"/>
              </a:rPr>
              <a:t>ц</a:t>
            </a:r>
            <a:r>
              <a:rPr sz="1800" dirty="0">
                <a:latin typeface="Times New Roman"/>
                <a:cs typeface="Times New Roman"/>
              </a:rPr>
              <a:t>е</a:t>
            </a:r>
            <a:r>
              <a:rPr sz="1800" spc="5" dirty="0">
                <a:latin typeface="Times New Roman"/>
                <a:cs typeface="Times New Roman"/>
              </a:rPr>
              <a:t>л</a:t>
            </a:r>
            <a:r>
              <a:rPr sz="1800" dirty="0">
                <a:latin typeface="Times New Roman"/>
                <a:cs typeface="Times New Roman"/>
              </a:rPr>
              <a:t>ен</a:t>
            </a:r>
            <a:r>
              <a:rPr sz="1800" spc="-20" dirty="0">
                <a:latin typeface="Times New Roman"/>
                <a:cs typeface="Times New Roman"/>
              </a:rPr>
              <a:t>а</a:t>
            </a:r>
            <a:r>
              <a:rPr sz="1800" spc="-5" dirty="0">
                <a:latin typeface="Times New Roman"/>
                <a:cs typeface="Times New Roman"/>
              </a:rPr>
              <a:t>п</a:t>
            </a:r>
            <a:r>
              <a:rPr sz="1800" spc="-15" dirty="0">
                <a:latin typeface="Times New Roman"/>
                <a:cs typeface="Times New Roman"/>
              </a:rPr>
              <a:t>р</a:t>
            </a:r>
            <a:r>
              <a:rPr sz="1800" dirty="0">
                <a:latin typeface="Times New Roman"/>
                <a:cs typeface="Times New Roman"/>
              </a:rPr>
              <a:t>а</a:t>
            </a:r>
            <a:r>
              <a:rPr sz="1800" spc="-20" dirty="0">
                <a:latin typeface="Times New Roman"/>
                <a:cs typeface="Times New Roman"/>
              </a:rPr>
              <a:t>в</a:t>
            </a:r>
            <a:r>
              <a:rPr sz="1800" dirty="0">
                <a:latin typeface="Times New Roman"/>
                <a:cs typeface="Times New Roman"/>
              </a:rPr>
              <a:t>л</a:t>
            </a:r>
            <a:r>
              <a:rPr sz="1800" spc="5" dirty="0">
                <a:latin typeface="Times New Roman"/>
                <a:cs typeface="Times New Roman"/>
              </a:rPr>
              <a:t>е</a:t>
            </a:r>
            <a:r>
              <a:rPr sz="1800" spc="-5" dirty="0">
                <a:latin typeface="Times New Roman"/>
                <a:cs typeface="Times New Roman"/>
              </a:rPr>
              <a:t>н</a:t>
            </a:r>
            <a:r>
              <a:rPr sz="1800" spc="-10" dirty="0">
                <a:latin typeface="Times New Roman"/>
                <a:cs typeface="Times New Roman"/>
              </a:rPr>
              <a:t>н</a:t>
            </a:r>
            <a:r>
              <a:rPr sz="1800" spc="45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5" dirty="0">
                <a:latin typeface="Times New Roman"/>
                <a:cs typeface="Times New Roman"/>
              </a:rPr>
              <a:t>т</a:t>
            </a:r>
            <a:r>
              <a:rPr sz="1800" dirty="0">
                <a:latin typeface="Times New Roman"/>
                <a:cs typeface="Times New Roman"/>
              </a:rPr>
              <a:t>и	и	</a:t>
            </a:r>
            <a:r>
              <a:rPr sz="1800" spc="25" dirty="0">
                <a:latin typeface="Times New Roman"/>
                <a:cs typeface="Times New Roman"/>
              </a:rPr>
              <a:t>с</a:t>
            </a:r>
            <a:r>
              <a:rPr sz="1800" spc="-10" dirty="0">
                <a:latin typeface="Times New Roman"/>
                <a:cs typeface="Times New Roman"/>
              </a:rPr>
              <a:t>а</a:t>
            </a:r>
            <a:r>
              <a:rPr sz="1800" dirty="0">
                <a:latin typeface="Times New Roman"/>
                <a:cs typeface="Times New Roman"/>
              </a:rPr>
              <a:t>морег</a:t>
            </a:r>
            <a:r>
              <a:rPr sz="1800" spc="-75" dirty="0">
                <a:latin typeface="Times New Roman"/>
                <a:cs typeface="Times New Roman"/>
              </a:rPr>
              <a:t>у</a:t>
            </a:r>
            <a:r>
              <a:rPr sz="1800" dirty="0">
                <a:latin typeface="Times New Roman"/>
                <a:cs typeface="Times New Roman"/>
              </a:rPr>
              <a:t>ля</a:t>
            </a:r>
            <a:r>
              <a:rPr sz="1800" spc="-15" dirty="0">
                <a:latin typeface="Times New Roman"/>
                <a:cs typeface="Times New Roman"/>
              </a:rPr>
              <a:t>ц</a:t>
            </a:r>
            <a:r>
              <a:rPr sz="1800" spc="-5" dirty="0">
                <a:latin typeface="Times New Roman"/>
                <a:cs typeface="Times New Roman"/>
              </a:rPr>
              <a:t>ии  собственных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действий;</a:t>
            </a:r>
            <a:endParaRPr sz="1800" dirty="0">
              <a:latin typeface="Times New Roman"/>
              <a:cs typeface="Times New Roman"/>
            </a:endParaRPr>
          </a:p>
          <a:p>
            <a:pPr marL="299085" indent="-287020">
              <a:lnSpc>
                <a:spcPts val="2105"/>
              </a:lnSpc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sz="1800" dirty="0">
                <a:latin typeface="Times New Roman"/>
                <a:cs typeface="Times New Roman"/>
              </a:rPr>
              <a:t>развития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эмоциональной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отзывчивости,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сопереживания,</a:t>
            </a:r>
            <a:endParaRPr sz="1800" dirty="0">
              <a:latin typeface="Times New Roman"/>
              <a:cs typeface="Times New Roman"/>
            </a:endParaRPr>
          </a:p>
          <a:p>
            <a:pPr marL="299085" marR="6350" indent="-287020">
              <a:lnSpc>
                <a:spcPts val="2110"/>
              </a:lnSpc>
              <a:spcBef>
                <a:spcPts val="160"/>
              </a:spcBef>
              <a:buFont typeface="Arial MT"/>
              <a:buChar char="•"/>
              <a:tabLst>
                <a:tab pos="299085" algn="l"/>
                <a:tab pos="299720" algn="l"/>
                <a:tab pos="1882775" algn="l"/>
                <a:tab pos="3127375" algn="l"/>
                <a:tab pos="3397250" algn="l"/>
                <a:tab pos="4688205" algn="l"/>
                <a:tab pos="6156325" algn="l"/>
                <a:tab pos="6532880" algn="l"/>
                <a:tab pos="8037195" algn="l"/>
              </a:tabLst>
            </a:pPr>
            <a:r>
              <a:rPr sz="1800" dirty="0">
                <a:latin typeface="Times New Roman"/>
                <a:cs typeface="Times New Roman"/>
              </a:rPr>
              <a:t>фо</a:t>
            </a:r>
            <a:r>
              <a:rPr sz="1800" spc="-30" dirty="0">
                <a:latin typeface="Times New Roman"/>
                <a:cs typeface="Times New Roman"/>
              </a:rPr>
              <a:t>р</a:t>
            </a:r>
            <a:r>
              <a:rPr sz="1800" dirty="0">
                <a:latin typeface="Times New Roman"/>
                <a:cs typeface="Times New Roman"/>
              </a:rPr>
              <a:t>миро</a:t>
            </a:r>
            <a:r>
              <a:rPr sz="1800" spc="-25" dirty="0">
                <a:latin typeface="Times New Roman"/>
                <a:cs typeface="Times New Roman"/>
              </a:rPr>
              <a:t>в</a:t>
            </a:r>
            <a:r>
              <a:rPr sz="1800" dirty="0">
                <a:latin typeface="Times New Roman"/>
                <a:cs typeface="Times New Roman"/>
              </a:rPr>
              <a:t>ания	</a:t>
            </a:r>
            <a:r>
              <a:rPr sz="1800" spc="-45" dirty="0">
                <a:latin typeface="Times New Roman"/>
                <a:cs typeface="Times New Roman"/>
              </a:rPr>
              <a:t>г</a:t>
            </a:r>
            <a:r>
              <a:rPr sz="1800" spc="-25" dirty="0">
                <a:latin typeface="Times New Roman"/>
                <a:cs typeface="Times New Roman"/>
              </a:rPr>
              <a:t>о</a:t>
            </a:r>
            <a:r>
              <a:rPr sz="1800" spc="-20" dirty="0">
                <a:latin typeface="Times New Roman"/>
                <a:cs typeface="Times New Roman"/>
              </a:rPr>
              <a:t>т</a:t>
            </a:r>
            <a:r>
              <a:rPr sz="1800" dirty="0">
                <a:latin typeface="Times New Roman"/>
                <a:cs typeface="Times New Roman"/>
              </a:rPr>
              <a:t>овн</a:t>
            </a:r>
            <a:r>
              <a:rPr sz="1800" spc="30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5" dirty="0">
                <a:latin typeface="Times New Roman"/>
                <a:cs typeface="Times New Roman"/>
              </a:rPr>
              <a:t>т</a:t>
            </a:r>
            <a:r>
              <a:rPr sz="1800" dirty="0">
                <a:latin typeface="Times New Roman"/>
                <a:cs typeface="Times New Roman"/>
              </a:rPr>
              <a:t>и	к	со</a:t>
            </a:r>
            <a:r>
              <a:rPr sz="1800" spc="-30" dirty="0">
                <a:latin typeface="Times New Roman"/>
                <a:cs typeface="Times New Roman"/>
              </a:rPr>
              <a:t>в</a:t>
            </a:r>
            <a:r>
              <a:rPr sz="1800" dirty="0">
                <a:latin typeface="Times New Roman"/>
                <a:cs typeface="Times New Roman"/>
              </a:rPr>
              <a:t>м</a:t>
            </a:r>
            <a:r>
              <a:rPr sz="1800" spc="35" dirty="0">
                <a:latin typeface="Times New Roman"/>
                <a:cs typeface="Times New Roman"/>
              </a:rPr>
              <a:t>е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5" dirty="0">
                <a:latin typeface="Times New Roman"/>
                <a:cs typeface="Times New Roman"/>
              </a:rPr>
              <a:t>т</a:t>
            </a:r>
            <a:r>
              <a:rPr sz="1800" spc="-5" dirty="0">
                <a:latin typeface="Times New Roman"/>
                <a:cs typeface="Times New Roman"/>
              </a:rPr>
              <a:t>но</a:t>
            </a:r>
            <a:r>
              <a:rPr sz="1800" dirty="0">
                <a:latin typeface="Times New Roman"/>
                <a:cs typeface="Times New Roman"/>
              </a:rPr>
              <a:t>й	деяте</a:t>
            </a:r>
            <a:r>
              <a:rPr sz="1800" spc="5" dirty="0">
                <a:latin typeface="Times New Roman"/>
                <a:cs typeface="Times New Roman"/>
              </a:rPr>
              <a:t>л</a:t>
            </a:r>
            <a:r>
              <a:rPr sz="1800" spc="-5" dirty="0">
                <a:latin typeface="Times New Roman"/>
                <a:cs typeface="Times New Roman"/>
              </a:rPr>
              <a:t>ь</a:t>
            </a:r>
            <a:r>
              <a:rPr sz="1800" spc="-10" dirty="0">
                <a:latin typeface="Times New Roman"/>
                <a:cs typeface="Times New Roman"/>
              </a:rPr>
              <a:t>н</a:t>
            </a:r>
            <a:r>
              <a:rPr sz="1800" spc="45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5" dirty="0">
                <a:latin typeface="Times New Roman"/>
                <a:cs typeface="Times New Roman"/>
              </a:rPr>
              <a:t>т</a:t>
            </a:r>
            <a:r>
              <a:rPr sz="1800" dirty="0">
                <a:latin typeface="Times New Roman"/>
                <a:cs typeface="Times New Roman"/>
              </a:rPr>
              <a:t>и	</a:t>
            </a:r>
            <a:r>
              <a:rPr sz="1800" spc="5" dirty="0">
                <a:latin typeface="Times New Roman"/>
                <a:cs typeface="Times New Roman"/>
              </a:rPr>
              <a:t>с</a:t>
            </a:r>
            <a:r>
              <a:rPr sz="1800" dirty="0">
                <a:latin typeface="Times New Roman"/>
                <a:cs typeface="Times New Roman"/>
              </a:rPr>
              <a:t>о	с</a:t>
            </a:r>
            <a:r>
              <a:rPr sz="1800" spc="-20" dirty="0">
                <a:latin typeface="Times New Roman"/>
                <a:cs typeface="Times New Roman"/>
              </a:rPr>
              <a:t>в</a:t>
            </a:r>
            <a:r>
              <a:rPr sz="1800" dirty="0">
                <a:latin typeface="Times New Roman"/>
                <a:cs typeface="Times New Roman"/>
              </a:rPr>
              <a:t>ер</a:t>
            </a:r>
            <a:r>
              <a:rPr sz="1800" spc="5" dirty="0">
                <a:latin typeface="Times New Roman"/>
                <a:cs typeface="Times New Roman"/>
              </a:rPr>
              <a:t>с</a:t>
            </a:r>
            <a:r>
              <a:rPr sz="1800" dirty="0">
                <a:latin typeface="Times New Roman"/>
                <a:cs typeface="Times New Roman"/>
              </a:rPr>
              <a:t>тни</a:t>
            </a:r>
            <a:r>
              <a:rPr sz="1800" spc="-40" dirty="0">
                <a:latin typeface="Times New Roman"/>
                <a:cs typeface="Times New Roman"/>
              </a:rPr>
              <a:t>к</a:t>
            </a:r>
            <a:r>
              <a:rPr sz="1800" spc="-10" dirty="0">
                <a:latin typeface="Times New Roman"/>
                <a:cs typeface="Times New Roman"/>
              </a:rPr>
              <a:t>а</a:t>
            </a:r>
            <a:r>
              <a:rPr sz="1800" dirty="0">
                <a:latin typeface="Times New Roman"/>
                <a:cs typeface="Times New Roman"/>
              </a:rPr>
              <a:t>ми	и  взрослыми,</a:t>
            </a:r>
          </a:p>
          <a:p>
            <a:pPr marL="299085" indent="-287020">
              <a:lnSpc>
                <a:spcPts val="2125"/>
              </a:lnSpc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sz="1800" spc="-5" dirty="0">
                <a:latin typeface="Times New Roman"/>
                <a:cs typeface="Times New Roman"/>
              </a:rPr>
              <a:t>формирования</a:t>
            </a:r>
            <a:r>
              <a:rPr sz="1800" spc="36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уважительного</a:t>
            </a:r>
            <a:r>
              <a:rPr sz="1800" spc="3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отношения</a:t>
            </a:r>
            <a:r>
              <a:rPr sz="1800" spc="38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36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чувства</a:t>
            </a:r>
            <a:r>
              <a:rPr sz="1800" spc="38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принадлежности</a:t>
            </a:r>
            <a:r>
              <a:rPr sz="1800" spc="38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к</a:t>
            </a:r>
            <a:r>
              <a:rPr sz="1800" spc="3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своей</a:t>
            </a:r>
          </a:p>
          <a:p>
            <a:pPr marL="299085">
              <a:lnSpc>
                <a:spcPts val="2135"/>
              </a:lnSpc>
            </a:pPr>
            <a:r>
              <a:rPr sz="1800" spc="5" dirty="0">
                <a:latin typeface="Times New Roman"/>
                <a:cs typeface="Times New Roman"/>
              </a:rPr>
              <a:t>семье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к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сообществу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детей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взрослых в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Организации;</a:t>
            </a:r>
            <a:endParaRPr sz="1800" dirty="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sz="1800" spc="-5" dirty="0">
                <a:latin typeface="Times New Roman"/>
                <a:cs typeface="Times New Roman"/>
              </a:rPr>
              <a:t>формирования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позитивных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установок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к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различным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видам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труда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5" dirty="0">
                <a:latin typeface="Times New Roman"/>
                <a:cs typeface="Times New Roman"/>
              </a:rPr>
              <a:t> творчества;</a:t>
            </a:r>
            <a:endParaRPr sz="1800" dirty="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sz="1800" spc="-5" dirty="0">
                <a:latin typeface="Times New Roman"/>
                <a:cs typeface="Times New Roman"/>
              </a:rPr>
              <a:t>формирования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основ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безопасного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поведения </a:t>
            </a:r>
            <a:r>
              <a:rPr sz="1800" dirty="0">
                <a:latin typeface="Times New Roman"/>
                <a:cs typeface="Times New Roman"/>
              </a:rPr>
              <a:t>в </a:t>
            </a:r>
            <a:r>
              <a:rPr sz="1800" spc="-40" dirty="0">
                <a:latin typeface="Times New Roman"/>
                <a:cs typeface="Times New Roman"/>
              </a:rPr>
              <a:t>быту,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социуме,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природе;</a:t>
            </a:r>
            <a:endParaRPr sz="1800" dirty="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sz="1800" dirty="0">
                <a:latin typeface="Times New Roman"/>
                <a:cs typeface="Times New Roman"/>
              </a:rPr>
              <a:t>развития</a:t>
            </a:r>
            <a:r>
              <a:rPr sz="1800" spc="-15" dirty="0">
                <a:latin typeface="Times New Roman"/>
                <a:cs typeface="Times New Roman"/>
              </a:rPr>
              <a:t> коммуникативных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социальных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навыков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ребенка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-5" dirty="0">
                <a:latin typeface="Times New Roman"/>
                <a:cs typeface="Times New Roman"/>
              </a:rPr>
              <a:t> ТНР;</a:t>
            </a:r>
            <a:endParaRPr sz="1800" dirty="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spcBef>
                <a:spcPts val="50"/>
              </a:spcBef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sz="1800" dirty="0">
                <a:latin typeface="Times New Roman"/>
                <a:cs typeface="Times New Roman"/>
              </a:rPr>
              <a:t>развития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игровой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деятельности.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800" dirty="0">
              <a:latin typeface="Times New Roman"/>
              <a:cs typeface="Times New Roman"/>
            </a:endParaRPr>
          </a:p>
          <a:p>
            <a:pPr marL="866140">
              <a:lnSpc>
                <a:spcPct val="100000"/>
              </a:lnSpc>
            </a:pPr>
            <a:r>
              <a:rPr sz="1800" b="1" i="1" dirty="0">
                <a:latin typeface="Times New Roman"/>
                <a:cs typeface="Times New Roman"/>
              </a:rPr>
              <a:t>В</a:t>
            </a:r>
            <a:r>
              <a:rPr sz="1800" b="1" i="1" spc="-15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программе</a:t>
            </a:r>
            <a:r>
              <a:rPr sz="1800" b="1" i="1" spc="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подробно</a:t>
            </a:r>
            <a:r>
              <a:rPr sz="1800" b="1" i="1" spc="10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расписаны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задачи</a:t>
            </a:r>
            <a:r>
              <a:rPr sz="1800" b="1" i="1" spc="-10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работы по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возрастам</a:t>
            </a: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988934" y="5255514"/>
            <a:ext cx="6864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latin typeface="Times New Roman"/>
                <a:cs typeface="Times New Roman"/>
              </a:rPr>
              <a:t>р</a:t>
            </a:r>
            <a:r>
              <a:rPr sz="1800" spc="-5" dirty="0">
                <a:latin typeface="Times New Roman"/>
                <a:cs typeface="Times New Roman"/>
              </a:rPr>
              <a:t>ис</a:t>
            </a:r>
            <a:r>
              <a:rPr sz="1800" spc="-25" dirty="0">
                <a:latin typeface="Times New Roman"/>
                <a:cs typeface="Times New Roman"/>
              </a:rPr>
              <a:t>к</a:t>
            </a:r>
            <a:r>
              <a:rPr sz="1800" dirty="0">
                <a:latin typeface="Times New Roman"/>
                <a:cs typeface="Times New Roman"/>
              </a:rPr>
              <a:t>ах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8942" y="5217464"/>
            <a:ext cx="7354570" cy="9632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0" marR="15240" indent="-108585">
              <a:lnSpc>
                <a:spcPct val="113900"/>
              </a:lnSpc>
              <a:spcBef>
                <a:spcPts val="100"/>
              </a:spcBef>
              <a:buFont typeface="Arial MT"/>
              <a:buChar char="•"/>
              <a:tabLst>
                <a:tab pos="121285" algn="l"/>
                <a:tab pos="1177925" algn="l"/>
                <a:tab pos="2815590" algn="l"/>
                <a:tab pos="3121660" algn="l"/>
                <a:tab pos="4546600" algn="l"/>
                <a:tab pos="5328920" algn="l"/>
                <a:tab pos="5636895" algn="l"/>
                <a:tab pos="7208520" algn="l"/>
              </a:tabLst>
            </a:pPr>
            <a:r>
              <a:rPr sz="1800" dirty="0">
                <a:latin typeface="Times New Roman"/>
                <a:cs typeface="Times New Roman"/>
              </a:rPr>
              <a:t>разви</a:t>
            </a:r>
            <a:r>
              <a:rPr sz="1800" spc="5" dirty="0">
                <a:latin typeface="Times New Roman"/>
                <a:cs typeface="Times New Roman"/>
              </a:rPr>
              <a:t>т</a:t>
            </a:r>
            <a:r>
              <a:rPr sz="1800" spc="-5" dirty="0">
                <a:latin typeface="Times New Roman"/>
                <a:cs typeface="Times New Roman"/>
              </a:rPr>
              <a:t>и</a:t>
            </a:r>
            <a:r>
              <a:rPr sz="1800" dirty="0">
                <a:latin typeface="Times New Roman"/>
                <a:cs typeface="Times New Roman"/>
              </a:rPr>
              <a:t>я	</a:t>
            </a:r>
            <a:r>
              <a:rPr sz="1800" spc="-5" dirty="0">
                <a:latin typeface="Times New Roman"/>
                <a:cs typeface="Times New Roman"/>
              </a:rPr>
              <a:t>пр</a:t>
            </a:r>
            <a:r>
              <a:rPr sz="1800" spc="-25" dirty="0">
                <a:latin typeface="Times New Roman"/>
                <a:cs typeface="Times New Roman"/>
              </a:rPr>
              <a:t>е</a:t>
            </a:r>
            <a:r>
              <a:rPr sz="1800" spc="-20" dirty="0">
                <a:latin typeface="Times New Roman"/>
                <a:cs typeface="Times New Roman"/>
              </a:rPr>
              <a:t>д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30" dirty="0">
                <a:latin typeface="Times New Roman"/>
                <a:cs typeface="Times New Roman"/>
              </a:rPr>
              <a:t>т</a:t>
            </a:r>
            <a:r>
              <a:rPr sz="1800" dirty="0">
                <a:latin typeface="Times New Roman"/>
                <a:cs typeface="Times New Roman"/>
              </a:rPr>
              <a:t>а</a:t>
            </a:r>
            <a:r>
              <a:rPr sz="1800" spc="-20" dirty="0">
                <a:latin typeface="Times New Roman"/>
                <a:cs typeface="Times New Roman"/>
              </a:rPr>
              <a:t>в</a:t>
            </a:r>
            <a:r>
              <a:rPr sz="1800" spc="-15" dirty="0">
                <a:latin typeface="Times New Roman"/>
                <a:cs typeface="Times New Roman"/>
              </a:rPr>
              <a:t>л</a:t>
            </a:r>
            <a:r>
              <a:rPr sz="1800" dirty="0">
                <a:latin typeface="Times New Roman"/>
                <a:cs typeface="Times New Roman"/>
              </a:rPr>
              <a:t>ений	о	</a:t>
            </a:r>
            <a:r>
              <a:rPr sz="1800" spc="-5" dirty="0">
                <a:latin typeface="Times New Roman"/>
                <a:cs typeface="Times New Roman"/>
              </a:rPr>
              <a:t>ви</a:t>
            </a:r>
            <a:r>
              <a:rPr sz="1800" spc="-30" dirty="0">
                <a:latin typeface="Times New Roman"/>
                <a:cs typeface="Times New Roman"/>
              </a:rPr>
              <a:t>р</a:t>
            </a:r>
            <a:r>
              <a:rPr sz="1800" spc="-35" dirty="0">
                <a:latin typeface="Times New Roman"/>
                <a:cs typeface="Times New Roman"/>
              </a:rPr>
              <a:t>т</a:t>
            </a:r>
            <a:r>
              <a:rPr sz="1800" dirty="0">
                <a:latin typeface="Times New Roman"/>
                <a:cs typeface="Times New Roman"/>
              </a:rPr>
              <a:t>у</a:t>
            </a:r>
            <a:r>
              <a:rPr sz="1800" spc="10" dirty="0">
                <a:latin typeface="Times New Roman"/>
                <a:cs typeface="Times New Roman"/>
              </a:rPr>
              <a:t>а</a:t>
            </a:r>
            <a:r>
              <a:rPr sz="1800" dirty="0">
                <a:latin typeface="Times New Roman"/>
                <a:cs typeface="Times New Roman"/>
              </a:rPr>
              <a:t>ль</a:t>
            </a:r>
            <a:r>
              <a:rPr sz="1800" spc="-10" dirty="0">
                <a:latin typeface="Times New Roman"/>
                <a:cs typeface="Times New Roman"/>
              </a:rPr>
              <a:t>н</a:t>
            </a:r>
            <a:r>
              <a:rPr sz="1800" dirty="0">
                <a:latin typeface="Times New Roman"/>
                <a:cs typeface="Times New Roman"/>
              </a:rPr>
              <a:t>ой	</a:t>
            </a:r>
            <a:r>
              <a:rPr sz="1800" spc="-10" dirty="0">
                <a:latin typeface="Times New Roman"/>
                <a:cs typeface="Times New Roman"/>
              </a:rPr>
              <a:t>с</a:t>
            </a:r>
            <a:r>
              <a:rPr sz="1800" dirty="0">
                <a:latin typeface="Times New Roman"/>
                <a:cs typeface="Times New Roman"/>
              </a:rPr>
              <a:t>р</a:t>
            </a:r>
            <a:r>
              <a:rPr sz="1800" spc="-20" dirty="0">
                <a:latin typeface="Times New Roman"/>
                <a:cs typeface="Times New Roman"/>
              </a:rPr>
              <a:t>е</a:t>
            </a:r>
            <a:r>
              <a:rPr sz="1800" dirty="0">
                <a:latin typeface="Times New Roman"/>
                <a:cs typeface="Times New Roman"/>
              </a:rPr>
              <a:t>де,	о	</a:t>
            </a:r>
            <a:r>
              <a:rPr sz="1800" spc="-10" dirty="0">
                <a:latin typeface="Times New Roman"/>
                <a:cs typeface="Times New Roman"/>
              </a:rPr>
              <a:t>в</a:t>
            </a:r>
            <a:r>
              <a:rPr sz="1800" dirty="0">
                <a:latin typeface="Times New Roman"/>
                <a:cs typeface="Times New Roman"/>
              </a:rPr>
              <a:t>о</a:t>
            </a:r>
            <a:r>
              <a:rPr sz="1800" spc="-30" dirty="0">
                <a:latin typeface="Times New Roman"/>
                <a:cs typeface="Times New Roman"/>
              </a:rPr>
              <a:t>з</a:t>
            </a:r>
            <a:r>
              <a:rPr sz="1800" dirty="0">
                <a:latin typeface="Times New Roman"/>
                <a:cs typeface="Times New Roman"/>
              </a:rPr>
              <a:t>м</a:t>
            </a:r>
            <a:r>
              <a:rPr sz="1800" spc="-60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жн</a:t>
            </a:r>
            <a:r>
              <a:rPr sz="1800" spc="45" dirty="0">
                <a:latin typeface="Times New Roman"/>
                <a:cs typeface="Times New Roman"/>
              </a:rPr>
              <a:t>о</a:t>
            </a:r>
            <a:r>
              <a:rPr sz="1800" spc="-10" dirty="0">
                <a:latin typeface="Times New Roman"/>
                <a:cs typeface="Times New Roman"/>
              </a:rPr>
              <a:t>с</a:t>
            </a:r>
            <a:r>
              <a:rPr sz="1800" spc="-20" dirty="0">
                <a:latin typeface="Times New Roman"/>
                <a:cs typeface="Times New Roman"/>
              </a:rPr>
              <a:t>т</a:t>
            </a:r>
            <a:r>
              <a:rPr sz="1800" dirty="0">
                <a:latin typeface="Times New Roman"/>
                <a:cs typeface="Times New Roman"/>
              </a:rPr>
              <a:t>ях	и  Интернета.</a:t>
            </a:r>
            <a:endParaRPr sz="1800">
              <a:latin typeface="Times New Roman"/>
              <a:cs typeface="Times New Roman"/>
            </a:endParaRPr>
          </a:p>
          <a:p>
            <a:pPr marL="847725">
              <a:lnSpc>
                <a:spcPct val="100000"/>
              </a:lnSpc>
              <a:spcBef>
                <a:spcPts val="300"/>
              </a:spcBef>
            </a:pPr>
            <a:r>
              <a:rPr sz="1800" b="1" i="1" dirty="0">
                <a:latin typeface="Times New Roman"/>
                <a:cs typeface="Times New Roman"/>
              </a:rPr>
              <a:t>В</a:t>
            </a:r>
            <a:r>
              <a:rPr sz="1800" b="1" i="1" spc="-15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программе</a:t>
            </a:r>
            <a:r>
              <a:rPr sz="1800" b="1" i="1" spc="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подробно</a:t>
            </a:r>
            <a:r>
              <a:rPr sz="1800" b="1" i="1" spc="1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расписаны</a:t>
            </a:r>
            <a:r>
              <a:rPr sz="1800" b="1" i="1" spc="-5" dirty="0">
                <a:latin typeface="Times New Roman"/>
                <a:cs typeface="Times New Roman"/>
              </a:rPr>
              <a:t> задачи</a:t>
            </a:r>
            <a:r>
              <a:rPr sz="1800" b="1" i="1" spc="-10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работы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по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возрастам.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8942" y="384302"/>
            <a:ext cx="8197850" cy="4859020"/>
          </a:xfrm>
          <a:prstGeom prst="rect">
            <a:avLst/>
          </a:prstGeom>
        </p:spPr>
        <p:txBody>
          <a:bodyPr vert="horz" wrap="square" lIns="0" tIns="121285" rIns="0" bIns="0" rtlCol="0">
            <a:spAutoFit/>
          </a:bodyPr>
          <a:lstStyle/>
          <a:p>
            <a:pPr marR="323215" algn="ctr">
              <a:lnSpc>
                <a:spcPct val="100000"/>
              </a:lnSpc>
              <a:spcBef>
                <a:spcPts val="955"/>
              </a:spcBef>
            </a:pPr>
            <a:r>
              <a:rPr sz="1800" b="1" spc="-25" dirty="0">
                <a:latin typeface="Times New Roman"/>
                <a:cs typeface="Times New Roman"/>
              </a:rPr>
              <a:t>ПОЗНАВАТЕЛЬНОЕ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spc="-35" dirty="0">
                <a:latin typeface="Times New Roman"/>
                <a:cs typeface="Times New Roman"/>
              </a:rPr>
              <a:t>РАЗВИТИЕ</a:t>
            </a:r>
            <a:endParaRPr sz="1800">
              <a:latin typeface="Times New Roman"/>
              <a:cs typeface="Times New Roman"/>
            </a:endParaRPr>
          </a:p>
          <a:p>
            <a:pPr marL="2995295" marR="307975" indent="-2684145">
              <a:lnSpc>
                <a:spcPct val="113900"/>
              </a:lnSpc>
              <a:spcBef>
                <a:spcPts val="555"/>
              </a:spcBef>
            </a:pPr>
            <a:r>
              <a:rPr sz="1800" b="1" i="1" spc="-5" dirty="0">
                <a:latin typeface="Times New Roman"/>
                <a:cs typeface="Times New Roman"/>
              </a:rPr>
              <a:t>Основными задачами </a:t>
            </a:r>
            <a:r>
              <a:rPr sz="1800" b="1" i="1" spc="-10" dirty="0">
                <a:latin typeface="Times New Roman"/>
                <a:cs typeface="Times New Roman"/>
              </a:rPr>
              <a:t>образовательной деятельности </a:t>
            </a:r>
            <a:r>
              <a:rPr sz="1800" b="1" i="1" dirty="0">
                <a:latin typeface="Times New Roman"/>
                <a:cs typeface="Times New Roman"/>
              </a:rPr>
              <a:t>с </a:t>
            </a:r>
            <a:r>
              <a:rPr sz="1800" b="1" i="1" spc="-5" dirty="0">
                <a:latin typeface="Times New Roman"/>
                <a:cs typeface="Times New Roman"/>
              </a:rPr>
              <a:t>детьми являются </a:t>
            </a:r>
            <a:r>
              <a:rPr sz="1800" b="1" i="1" spc="-434" dirty="0">
                <a:latin typeface="Times New Roman"/>
                <a:cs typeface="Times New Roman"/>
              </a:rPr>
              <a:t> </a:t>
            </a:r>
            <a:r>
              <a:rPr sz="1800" b="1" i="1" spc="-15" dirty="0">
                <a:latin typeface="Times New Roman"/>
                <a:cs typeface="Times New Roman"/>
              </a:rPr>
              <a:t>создание </a:t>
            </a:r>
            <a:r>
              <a:rPr sz="1800" b="1" i="1" spc="-5" dirty="0">
                <a:latin typeface="Times New Roman"/>
                <a:cs typeface="Times New Roman"/>
              </a:rPr>
              <a:t>условий</a:t>
            </a:r>
            <a:r>
              <a:rPr sz="1800" b="1" i="1" spc="-15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для:</a:t>
            </a:r>
            <a:endParaRPr sz="1800">
              <a:latin typeface="Times New Roman"/>
              <a:cs typeface="Times New Roman"/>
            </a:endParaRPr>
          </a:p>
          <a:p>
            <a:pPr marL="120650" indent="-108585">
              <a:lnSpc>
                <a:spcPct val="100000"/>
              </a:lnSpc>
              <a:spcBef>
                <a:spcPts val="300"/>
              </a:spcBef>
              <a:buFont typeface="Arial MT"/>
              <a:buChar char="•"/>
              <a:tabLst>
                <a:tab pos="121285" algn="l"/>
              </a:tabLst>
            </a:pPr>
            <a:r>
              <a:rPr sz="1800" dirty="0">
                <a:latin typeface="Times New Roman"/>
                <a:cs typeface="Times New Roman"/>
              </a:rPr>
              <a:t>развития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интересов детей,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любознательности</a:t>
            </a:r>
            <a:r>
              <a:rPr sz="1800" dirty="0">
                <a:latin typeface="Times New Roman"/>
                <a:cs typeface="Times New Roman"/>
              </a:rPr>
              <a:t> 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познавательной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мотивации;</a:t>
            </a:r>
            <a:endParaRPr sz="1800">
              <a:latin typeface="Times New Roman"/>
              <a:cs typeface="Times New Roman"/>
            </a:endParaRPr>
          </a:p>
          <a:p>
            <a:pPr marL="120650" indent="-108585">
              <a:lnSpc>
                <a:spcPct val="100000"/>
              </a:lnSpc>
              <a:spcBef>
                <a:spcPts val="315"/>
              </a:spcBef>
              <a:buFont typeface="Arial MT"/>
              <a:buChar char="•"/>
              <a:tabLst>
                <a:tab pos="121285" algn="l"/>
              </a:tabLst>
            </a:pPr>
            <a:r>
              <a:rPr sz="1800" spc="-5" dirty="0">
                <a:latin typeface="Times New Roman"/>
                <a:cs typeface="Times New Roman"/>
              </a:rPr>
              <a:t>формирования</a:t>
            </a:r>
            <a:r>
              <a:rPr sz="1800" spc="-10" dirty="0">
                <a:latin typeface="Times New Roman"/>
                <a:cs typeface="Times New Roman"/>
              </a:rPr>
              <a:t> познавательных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действий,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становления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сознания;</a:t>
            </a:r>
            <a:endParaRPr sz="1800">
              <a:latin typeface="Times New Roman"/>
              <a:cs typeface="Times New Roman"/>
            </a:endParaRPr>
          </a:p>
          <a:p>
            <a:pPr marL="120650" indent="-108585">
              <a:lnSpc>
                <a:spcPct val="100000"/>
              </a:lnSpc>
              <a:spcBef>
                <a:spcPts val="300"/>
              </a:spcBef>
              <a:buFont typeface="Arial MT"/>
              <a:buChar char="•"/>
              <a:tabLst>
                <a:tab pos="121285" algn="l"/>
              </a:tabLst>
            </a:pPr>
            <a:r>
              <a:rPr sz="1800" dirty="0">
                <a:latin typeface="Times New Roman"/>
                <a:cs typeface="Times New Roman"/>
              </a:rPr>
              <a:t>развития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воображения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15" dirty="0">
                <a:latin typeface="Times New Roman"/>
                <a:cs typeface="Times New Roman"/>
              </a:rPr>
              <a:t>творческой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активности;</a:t>
            </a:r>
            <a:endParaRPr sz="1800">
              <a:latin typeface="Times New Roman"/>
              <a:cs typeface="Times New Roman"/>
            </a:endParaRPr>
          </a:p>
          <a:p>
            <a:pPr marL="120650" marR="6350" indent="-108585" algn="just">
              <a:lnSpc>
                <a:spcPct val="113900"/>
              </a:lnSpc>
              <a:buFont typeface="Arial MT"/>
              <a:buChar char="•"/>
              <a:tabLst>
                <a:tab pos="121285" algn="l"/>
              </a:tabLst>
            </a:pPr>
            <a:r>
              <a:rPr sz="1800" spc="-5" dirty="0">
                <a:latin typeface="Times New Roman"/>
                <a:cs typeface="Times New Roman"/>
              </a:rPr>
              <a:t>формирования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первичных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представлений</a:t>
            </a:r>
            <a:r>
              <a:rPr sz="1800" dirty="0">
                <a:latin typeface="Times New Roman"/>
                <a:cs typeface="Times New Roman"/>
              </a:rPr>
              <a:t> о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себе,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других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людях,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объектах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окружающего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мира,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свойствах</a:t>
            </a:r>
            <a:r>
              <a:rPr sz="1800" dirty="0">
                <a:latin typeface="Times New Roman"/>
                <a:cs typeface="Times New Roman"/>
              </a:rPr>
              <a:t> 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отношениях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объектов</a:t>
            </a:r>
            <a:r>
              <a:rPr sz="1800" spc="-10" dirty="0">
                <a:latin typeface="Times New Roman"/>
                <a:cs typeface="Times New Roman"/>
              </a:rPr>
              <a:t> окружающего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мира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(форме,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цвете,</a:t>
            </a:r>
            <a:r>
              <a:rPr sz="1800" spc="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размере,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материале,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звучании,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ритме,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темпе,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количестве,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числе,</a:t>
            </a:r>
            <a:endParaRPr sz="1800">
              <a:latin typeface="Times New Roman"/>
              <a:cs typeface="Times New Roman"/>
            </a:endParaRPr>
          </a:p>
          <a:p>
            <a:pPr marL="120650" marR="6350" algn="just">
              <a:lnSpc>
                <a:spcPct val="113900"/>
              </a:lnSpc>
              <a:spcBef>
                <a:spcPts val="10"/>
              </a:spcBef>
            </a:pPr>
            <a:r>
              <a:rPr sz="1800" spc="-5" dirty="0">
                <a:latin typeface="Times New Roman"/>
                <a:cs typeface="Times New Roman"/>
              </a:rPr>
              <a:t>части</a:t>
            </a:r>
            <a:r>
              <a:rPr sz="1800" dirty="0">
                <a:latin typeface="Times New Roman"/>
                <a:cs typeface="Times New Roman"/>
              </a:rPr>
              <a:t> 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целом,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пространстве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времени,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движении</a:t>
            </a:r>
            <a:r>
              <a:rPr sz="1800" dirty="0">
                <a:latin typeface="Times New Roman"/>
                <a:cs typeface="Times New Roman"/>
              </a:rPr>
              <a:t> 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покое,</a:t>
            </a:r>
            <a:r>
              <a:rPr sz="1800" spc="4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причинах</a:t>
            </a:r>
            <a:r>
              <a:rPr sz="1800" spc="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следствиях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др.),</a:t>
            </a:r>
            <a:endParaRPr sz="1800">
              <a:latin typeface="Times New Roman"/>
              <a:cs typeface="Times New Roman"/>
            </a:endParaRPr>
          </a:p>
          <a:p>
            <a:pPr marL="120650" indent="-108585" algn="just">
              <a:lnSpc>
                <a:spcPct val="100000"/>
              </a:lnSpc>
              <a:spcBef>
                <a:spcPts val="300"/>
              </a:spcBef>
              <a:buFont typeface="Arial MT"/>
              <a:buChar char="•"/>
              <a:tabLst>
                <a:tab pos="121285" algn="l"/>
              </a:tabLst>
            </a:pPr>
            <a:r>
              <a:rPr sz="1800" spc="-5" dirty="0">
                <a:latin typeface="Times New Roman"/>
                <a:cs typeface="Times New Roman"/>
              </a:rPr>
              <a:t>формирования</a:t>
            </a:r>
            <a:r>
              <a:rPr sz="1800" spc="12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первичных</a:t>
            </a:r>
            <a:r>
              <a:rPr sz="1800" spc="128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представлений</a:t>
            </a:r>
            <a:r>
              <a:rPr sz="1800" spc="129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  </a:t>
            </a:r>
            <a:r>
              <a:rPr sz="1800" spc="3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малой</a:t>
            </a:r>
            <a:r>
              <a:rPr sz="1800" spc="128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родине</a:t>
            </a:r>
            <a:r>
              <a:rPr sz="1800" spc="420" dirty="0">
                <a:latin typeface="Times New Roman"/>
                <a:cs typeface="Times New Roman"/>
              </a:rPr>
              <a:t>  </a:t>
            </a:r>
            <a:r>
              <a:rPr sz="1800" dirty="0">
                <a:latin typeface="Times New Roman"/>
                <a:cs typeface="Times New Roman"/>
              </a:rPr>
              <a:t>и  </a:t>
            </a:r>
            <a:r>
              <a:rPr sz="1800" spc="3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Отечестве,</a:t>
            </a:r>
            <a:endParaRPr sz="1800">
              <a:latin typeface="Times New Roman"/>
              <a:cs typeface="Times New Roman"/>
            </a:endParaRPr>
          </a:p>
          <a:p>
            <a:pPr marL="120650" algn="just">
              <a:lnSpc>
                <a:spcPct val="100000"/>
              </a:lnSpc>
              <a:spcBef>
                <a:spcPts val="305"/>
              </a:spcBef>
            </a:pPr>
            <a:r>
              <a:rPr sz="1800" spc="-5" dirty="0">
                <a:latin typeface="Times New Roman"/>
                <a:cs typeface="Times New Roman"/>
              </a:rPr>
              <a:t>представлений</a:t>
            </a:r>
            <a:r>
              <a:rPr sz="1800" spc="3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</a:t>
            </a:r>
            <a:r>
              <a:rPr sz="1800" spc="33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социокультурных</a:t>
            </a:r>
            <a:r>
              <a:rPr sz="1800" spc="3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ценностях</a:t>
            </a:r>
            <a:r>
              <a:rPr sz="1800" spc="32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нашего</a:t>
            </a:r>
            <a:r>
              <a:rPr sz="1800" spc="33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народа,</a:t>
            </a:r>
            <a:r>
              <a:rPr sz="1800" spc="3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об</a:t>
            </a:r>
            <a:r>
              <a:rPr sz="1800" spc="32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отечественных</a:t>
            </a:r>
            <a:endParaRPr sz="1800">
              <a:latin typeface="Times New Roman"/>
              <a:cs typeface="Times New Roman"/>
            </a:endParaRPr>
          </a:p>
          <a:p>
            <a:pPr marL="120650" marR="5080" algn="just">
              <a:lnSpc>
                <a:spcPts val="2470"/>
              </a:lnSpc>
              <a:spcBef>
                <a:spcPts val="90"/>
              </a:spcBef>
            </a:pPr>
            <a:r>
              <a:rPr sz="1800" dirty="0">
                <a:latin typeface="Times New Roman"/>
                <a:cs typeface="Times New Roman"/>
              </a:rPr>
              <a:t>традициях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праздниках,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планете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Земля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как</a:t>
            </a:r>
            <a:r>
              <a:rPr sz="1800" spc="-5" dirty="0">
                <a:latin typeface="Times New Roman"/>
                <a:cs typeface="Times New Roman"/>
              </a:rPr>
              <a:t> общем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доме</a:t>
            </a:r>
            <a:r>
              <a:rPr sz="1800" spc="434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людей,</a:t>
            </a:r>
            <a:r>
              <a:rPr sz="1800" spc="4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об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особенностях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ее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природы,</a:t>
            </a:r>
            <a:r>
              <a:rPr sz="1800" spc="-5" dirty="0">
                <a:latin typeface="Times New Roman"/>
                <a:cs typeface="Times New Roman"/>
              </a:rPr>
              <a:t> многообразии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стран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10" dirty="0">
                <a:latin typeface="Times New Roman"/>
                <a:cs typeface="Times New Roman"/>
              </a:rPr>
              <a:t>народов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мира;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9740" y="678307"/>
            <a:ext cx="8197215" cy="5237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Times New Roman"/>
                <a:cs typeface="Times New Roman"/>
              </a:rPr>
              <a:t>РЕЧЕВОЕ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spc="-35" dirty="0">
                <a:latin typeface="Times New Roman"/>
                <a:cs typeface="Times New Roman"/>
              </a:rPr>
              <a:t>РАЗВИТИЕ</a:t>
            </a: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650" dirty="0">
              <a:latin typeface="Times New Roman"/>
              <a:cs typeface="Times New Roman"/>
            </a:endParaRPr>
          </a:p>
          <a:p>
            <a:pPr marL="12700" marR="6350" indent="449580">
              <a:lnSpc>
                <a:spcPct val="113999"/>
              </a:lnSpc>
            </a:pPr>
            <a:r>
              <a:rPr sz="1800" b="1" i="1" spc="-5" dirty="0">
                <a:latin typeface="Times New Roman"/>
                <a:cs typeface="Times New Roman"/>
              </a:rPr>
              <a:t>Основными</a:t>
            </a:r>
            <a:r>
              <a:rPr sz="1800" b="1" i="1" spc="290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задачами</a:t>
            </a:r>
            <a:r>
              <a:rPr sz="1800" b="1" i="1" spc="29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образовательной</a:t>
            </a:r>
            <a:r>
              <a:rPr sz="1800" b="1" i="1" spc="29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деятельности</a:t>
            </a:r>
            <a:r>
              <a:rPr sz="1800" b="1" i="1" spc="285" dirty="0">
                <a:latin typeface="Times New Roman"/>
                <a:cs typeface="Times New Roman"/>
              </a:rPr>
              <a:t> </a:t>
            </a:r>
            <a:r>
              <a:rPr sz="1800" b="1" i="1" dirty="0">
                <a:latin typeface="Times New Roman"/>
                <a:cs typeface="Times New Roman"/>
              </a:rPr>
              <a:t>с</a:t>
            </a:r>
            <a:r>
              <a:rPr sz="1800" b="1" i="1" spc="290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детьми</a:t>
            </a:r>
            <a:r>
              <a:rPr sz="1800" b="1" i="1" spc="29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является </a:t>
            </a:r>
            <a:r>
              <a:rPr sz="1800" b="1" i="1" spc="-434" dirty="0">
                <a:latin typeface="Times New Roman"/>
                <a:cs typeface="Times New Roman"/>
              </a:rPr>
              <a:t> </a:t>
            </a:r>
            <a:r>
              <a:rPr sz="1800" b="1" i="1" spc="-15" dirty="0">
                <a:latin typeface="Times New Roman"/>
                <a:cs typeface="Times New Roman"/>
              </a:rPr>
              <a:t>создание</a:t>
            </a:r>
            <a:r>
              <a:rPr sz="1800" b="1" i="1" spc="-10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условий</a:t>
            </a:r>
            <a:r>
              <a:rPr sz="1800" b="1" i="1" spc="-15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для:</a:t>
            </a:r>
            <a:endParaRPr sz="1800" dirty="0">
              <a:latin typeface="Times New Roman"/>
              <a:cs typeface="Times New Roman"/>
            </a:endParaRPr>
          </a:p>
          <a:p>
            <a:pPr marL="120650" indent="-108585">
              <a:lnSpc>
                <a:spcPct val="100000"/>
              </a:lnSpc>
              <a:spcBef>
                <a:spcPts val="300"/>
              </a:spcBef>
              <a:buFont typeface="Arial MT"/>
              <a:buChar char="•"/>
              <a:tabLst>
                <a:tab pos="121285" algn="l"/>
              </a:tabLst>
            </a:pPr>
            <a:r>
              <a:rPr sz="1800" spc="-5" dirty="0">
                <a:latin typeface="Times New Roman"/>
                <a:cs typeface="Times New Roman"/>
              </a:rPr>
              <a:t>овладения </a:t>
            </a:r>
            <a:r>
              <a:rPr sz="1800" spc="-15" dirty="0">
                <a:latin typeface="Times New Roman"/>
                <a:cs typeface="Times New Roman"/>
              </a:rPr>
              <a:t>речью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как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средством </a:t>
            </a:r>
            <a:r>
              <a:rPr sz="1800" spc="-5" dirty="0">
                <a:latin typeface="Times New Roman"/>
                <a:cs typeface="Times New Roman"/>
              </a:rPr>
              <a:t>общения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20" dirty="0">
                <a:latin typeface="Times New Roman"/>
                <a:cs typeface="Times New Roman"/>
              </a:rPr>
              <a:t>культуры;</a:t>
            </a:r>
            <a:endParaRPr sz="1800" dirty="0">
              <a:latin typeface="Times New Roman"/>
              <a:cs typeface="Times New Roman"/>
            </a:endParaRPr>
          </a:p>
          <a:p>
            <a:pPr marL="120650" indent="-108585">
              <a:lnSpc>
                <a:spcPct val="100000"/>
              </a:lnSpc>
              <a:spcBef>
                <a:spcPts val="315"/>
              </a:spcBef>
              <a:buFont typeface="Arial MT"/>
              <a:buChar char="•"/>
              <a:tabLst>
                <a:tab pos="121285" algn="l"/>
              </a:tabLst>
            </a:pPr>
            <a:r>
              <a:rPr sz="1800" dirty="0">
                <a:latin typeface="Times New Roman"/>
                <a:cs typeface="Times New Roman"/>
              </a:rPr>
              <a:t>обогащения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активного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словаря;</a:t>
            </a:r>
            <a:endParaRPr sz="1800" dirty="0">
              <a:latin typeface="Times New Roman"/>
              <a:cs typeface="Times New Roman"/>
            </a:endParaRPr>
          </a:p>
          <a:p>
            <a:pPr marL="120650" indent="-108585">
              <a:lnSpc>
                <a:spcPct val="100000"/>
              </a:lnSpc>
              <a:spcBef>
                <a:spcPts val="300"/>
              </a:spcBef>
              <a:buFont typeface="Arial MT"/>
              <a:buChar char="•"/>
              <a:tabLst>
                <a:tab pos="121285" algn="l"/>
              </a:tabLst>
            </a:pPr>
            <a:r>
              <a:rPr sz="1800" dirty="0">
                <a:latin typeface="Times New Roman"/>
                <a:cs typeface="Times New Roman"/>
              </a:rPr>
              <a:t>развития</a:t>
            </a:r>
            <a:r>
              <a:rPr sz="1800" spc="3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связной,</a:t>
            </a:r>
            <a:r>
              <a:rPr sz="1800" spc="3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грамматически</a:t>
            </a:r>
            <a:r>
              <a:rPr sz="1800" spc="3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правильной</a:t>
            </a:r>
            <a:r>
              <a:rPr sz="1800" spc="3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диалогической</a:t>
            </a:r>
            <a:r>
              <a:rPr sz="1800" spc="3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3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монологической</a:t>
            </a:r>
            <a:endParaRPr sz="1800" dirty="0">
              <a:latin typeface="Times New Roman"/>
              <a:cs typeface="Times New Roman"/>
            </a:endParaRPr>
          </a:p>
          <a:p>
            <a:pPr marL="120650">
              <a:lnSpc>
                <a:spcPct val="100000"/>
              </a:lnSpc>
              <a:spcBef>
                <a:spcPts val="300"/>
              </a:spcBef>
            </a:pPr>
            <a:r>
              <a:rPr sz="1800" spc="-15" dirty="0">
                <a:latin typeface="Times New Roman"/>
                <a:cs typeface="Times New Roman"/>
              </a:rPr>
              <a:t>речи;</a:t>
            </a:r>
            <a:endParaRPr sz="1800" dirty="0">
              <a:latin typeface="Times New Roman"/>
              <a:cs typeface="Times New Roman"/>
            </a:endParaRPr>
          </a:p>
          <a:p>
            <a:pPr marL="120650" indent="-108585">
              <a:lnSpc>
                <a:spcPct val="100000"/>
              </a:lnSpc>
              <a:spcBef>
                <a:spcPts val="300"/>
              </a:spcBef>
              <a:buFont typeface="Arial MT"/>
              <a:buChar char="•"/>
              <a:tabLst>
                <a:tab pos="121285" algn="l"/>
              </a:tabLst>
            </a:pPr>
            <a:r>
              <a:rPr sz="1800" dirty="0">
                <a:latin typeface="Times New Roman"/>
                <a:cs typeface="Times New Roman"/>
              </a:rPr>
              <a:t>развития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речевого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творчества;</a:t>
            </a:r>
            <a:endParaRPr sz="1800" dirty="0">
              <a:latin typeface="Times New Roman"/>
              <a:cs typeface="Times New Roman"/>
            </a:endParaRPr>
          </a:p>
          <a:p>
            <a:pPr marL="120650" indent="-108585">
              <a:lnSpc>
                <a:spcPct val="100000"/>
              </a:lnSpc>
              <a:spcBef>
                <a:spcPts val="300"/>
              </a:spcBef>
              <a:buFont typeface="Arial MT"/>
              <a:buChar char="•"/>
              <a:tabLst>
                <a:tab pos="121285" algn="l"/>
              </a:tabLst>
            </a:pPr>
            <a:r>
              <a:rPr sz="1800" dirty="0">
                <a:latin typeface="Times New Roman"/>
                <a:cs typeface="Times New Roman"/>
              </a:rPr>
              <a:t>развития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звуковой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интонационной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культуры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речи,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фонематического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слуха;</a:t>
            </a:r>
          </a:p>
          <a:p>
            <a:pPr marL="120650" indent="-108585">
              <a:lnSpc>
                <a:spcPct val="100000"/>
              </a:lnSpc>
              <a:spcBef>
                <a:spcPts val="315"/>
              </a:spcBef>
              <a:buFont typeface="Arial MT"/>
              <a:buChar char="•"/>
              <a:tabLst>
                <a:tab pos="121285" algn="l"/>
              </a:tabLst>
            </a:pPr>
            <a:r>
              <a:rPr sz="1800" spc="-20" dirty="0">
                <a:latin typeface="Times New Roman"/>
                <a:cs typeface="Times New Roman"/>
              </a:rPr>
              <a:t>знакомства</a:t>
            </a:r>
            <a:r>
              <a:rPr sz="1800" dirty="0">
                <a:latin typeface="Times New Roman"/>
                <a:cs typeface="Times New Roman"/>
              </a:rPr>
              <a:t> с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книжной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культурой,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детской </a:t>
            </a:r>
            <a:r>
              <a:rPr sz="1800" spc="-5" dirty="0">
                <a:latin typeface="Times New Roman"/>
                <a:cs typeface="Times New Roman"/>
              </a:rPr>
              <a:t>литературой;</a:t>
            </a:r>
            <a:endParaRPr sz="1800" dirty="0">
              <a:latin typeface="Times New Roman"/>
              <a:cs typeface="Times New Roman"/>
            </a:endParaRPr>
          </a:p>
          <a:p>
            <a:pPr marL="120650" marR="5080" indent="-108585" algn="just">
              <a:lnSpc>
                <a:spcPct val="113900"/>
              </a:lnSpc>
              <a:buFont typeface="Arial MT"/>
              <a:buChar char="•"/>
              <a:tabLst>
                <a:tab pos="121285" algn="l"/>
              </a:tabLst>
            </a:pPr>
            <a:r>
              <a:rPr sz="1800" dirty="0">
                <a:latin typeface="Times New Roman"/>
                <a:cs typeface="Times New Roman"/>
              </a:rPr>
              <a:t>развития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понимания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на</a:t>
            </a:r>
            <a:r>
              <a:rPr sz="1800" spc="-5" dirty="0">
                <a:latin typeface="Times New Roman"/>
                <a:cs typeface="Times New Roman"/>
              </a:rPr>
              <a:t> слух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текстов</a:t>
            </a:r>
            <a:r>
              <a:rPr sz="1800" spc="-5" dirty="0">
                <a:latin typeface="Times New Roman"/>
                <a:cs typeface="Times New Roman"/>
              </a:rPr>
              <a:t> различных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жанров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детской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литературы; </a:t>
            </a:r>
            <a:r>
              <a:rPr sz="1800" spc="-5" dirty="0">
                <a:latin typeface="Times New Roman"/>
                <a:cs typeface="Times New Roman"/>
              </a:rPr>
              <a:t> формирование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звуковой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аналитико-синтетической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активности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как</a:t>
            </a:r>
            <a:r>
              <a:rPr sz="1800" spc="-5" dirty="0">
                <a:latin typeface="Times New Roman"/>
                <a:cs typeface="Times New Roman"/>
              </a:rPr>
              <a:t> предпосылки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обучения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грамоте;</a:t>
            </a:r>
            <a:endParaRPr sz="1800" dirty="0">
              <a:latin typeface="Times New Roman"/>
              <a:cs typeface="Times New Roman"/>
            </a:endParaRPr>
          </a:p>
          <a:p>
            <a:pPr marL="120650" indent="-108585" algn="just">
              <a:lnSpc>
                <a:spcPct val="100000"/>
              </a:lnSpc>
              <a:spcBef>
                <a:spcPts val="300"/>
              </a:spcBef>
              <a:buFont typeface="Arial MT"/>
              <a:buChar char="•"/>
              <a:tabLst>
                <a:tab pos="121285" algn="l"/>
              </a:tabLst>
            </a:pPr>
            <a:r>
              <a:rPr sz="1800" spc="-10" dirty="0">
                <a:latin typeface="Times New Roman"/>
                <a:cs typeface="Times New Roman"/>
              </a:rPr>
              <a:t>профилактики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речевых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нарушений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5" dirty="0">
                <a:latin typeface="Times New Roman"/>
                <a:cs typeface="Times New Roman"/>
              </a:rPr>
              <a:t> их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системных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последствий.</a:t>
            </a: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4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b="1" i="1" dirty="0">
                <a:latin typeface="Times New Roman"/>
                <a:cs typeface="Times New Roman"/>
              </a:rPr>
              <a:t>В</a:t>
            </a:r>
            <a:r>
              <a:rPr sz="1800" b="1" i="1" spc="-15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программе</a:t>
            </a:r>
            <a:r>
              <a:rPr sz="1800" b="1" i="1" spc="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подробно</a:t>
            </a:r>
            <a:r>
              <a:rPr sz="1800" b="1" i="1" spc="1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расписаны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задачи</a:t>
            </a:r>
            <a:r>
              <a:rPr sz="1800" b="1" i="1" spc="-15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работы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по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возрастам.</a:t>
            </a: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14490" y="4747336"/>
            <a:ext cx="19558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19910" algn="l"/>
              </a:tabLst>
            </a:pPr>
            <a:r>
              <a:rPr sz="1800" spc="-5" dirty="0">
                <a:latin typeface="Times New Roman"/>
                <a:cs typeface="Times New Roman"/>
              </a:rPr>
              <a:t>и</a:t>
            </a:r>
            <a:r>
              <a:rPr sz="1800" spc="-10" dirty="0">
                <a:latin typeface="Times New Roman"/>
                <a:cs typeface="Times New Roman"/>
              </a:rPr>
              <a:t>н</a:t>
            </a:r>
            <a:r>
              <a:rPr sz="1800" spc="-5" dirty="0">
                <a:latin typeface="Times New Roman"/>
                <a:cs typeface="Times New Roman"/>
              </a:rPr>
              <a:t>и</a:t>
            </a:r>
            <a:r>
              <a:rPr sz="1800" spc="-10" dirty="0">
                <a:latin typeface="Times New Roman"/>
                <a:cs typeface="Times New Roman"/>
              </a:rPr>
              <a:t>ц</a:t>
            </a:r>
            <a:r>
              <a:rPr sz="1800" spc="-5" dirty="0">
                <a:latin typeface="Times New Roman"/>
                <a:cs typeface="Times New Roman"/>
              </a:rPr>
              <a:t>и</a:t>
            </a:r>
            <a:r>
              <a:rPr sz="1800" spc="-50" dirty="0">
                <a:latin typeface="Times New Roman"/>
                <a:cs typeface="Times New Roman"/>
              </a:rPr>
              <a:t>а</a:t>
            </a:r>
            <a:r>
              <a:rPr sz="1800" dirty="0">
                <a:latin typeface="Times New Roman"/>
                <a:cs typeface="Times New Roman"/>
              </a:rPr>
              <a:t>тивн</a:t>
            </a:r>
            <a:r>
              <a:rPr sz="1800" spc="40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5" dirty="0">
                <a:latin typeface="Times New Roman"/>
                <a:cs typeface="Times New Roman"/>
              </a:rPr>
              <a:t>т</a:t>
            </a:r>
            <a:r>
              <a:rPr sz="1800" dirty="0">
                <a:latin typeface="Times New Roman"/>
                <a:cs typeface="Times New Roman"/>
              </a:rPr>
              <a:t>и	и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0882" y="4610054"/>
            <a:ext cx="5978525" cy="848994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80"/>
              </a:spcBef>
              <a:tabLst>
                <a:tab pos="1080770" algn="l"/>
                <a:tab pos="2519680" algn="l"/>
                <a:tab pos="2830830" algn="l"/>
                <a:tab pos="4141470" algn="l"/>
              </a:tabLst>
            </a:pPr>
            <a:r>
              <a:rPr sz="1800" dirty="0">
                <a:latin typeface="Times New Roman"/>
                <a:cs typeface="Times New Roman"/>
              </a:rPr>
              <a:t>развития	потребности	в	</a:t>
            </a:r>
            <a:r>
              <a:rPr sz="1800" spc="-20" dirty="0">
                <a:latin typeface="Times New Roman"/>
                <a:cs typeface="Times New Roman"/>
              </a:rPr>
              <a:t>творческом	</a:t>
            </a:r>
            <a:r>
              <a:rPr sz="1800" spc="-5" dirty="0">
                <a:latin typeface="Times New Roman"/>
                <a:cs typeface="Times New Roman"/>
              </a:rPr>
              <a:t>самовыражении,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sz="1800" dirty="0">
                <a:latin typeface="Times New Roman"/>
                <a:cs typeface="Times New Roman"/>
              </a:rPr>
              <a:t>самостоятельности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воплощении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художественного </a:t>
            </a:r>
            <a:r>
              <a:rPr sz="1800" dirty="0">
                <a:latin typeface="Times New Roman"/>
                <a:cs typeface="Times New Roman"/>
              </a:rPr>
              <a:t>замысла.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09497" y="5936386"/>
            <a:ext cx="65227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latin typeface="Times New Roman"/>
                <a:cs typeface="Times New Roman"/>
              </a:rPr>
              <a:t>В</a:t>
            </a:r>
            <a:r>
              <a:rPr sz="1800" b="1" i="1" spc="-10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программе</a:t>
            </a:r>
            <a:r>
              <a:rPr sz="1800" b="1" i="1" spc="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подробно</a:t>
            </a:r>
            <a:r>
              <a:rPr sz="1800" b="1" i="1" spc="20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расписаны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задачи работы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по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возрастам.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4370" y="810514"/>
            <a:ext cx="8196580" cy="3825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2565" algn="ctr">
              <a:lnSpc>
                <a:spcPct val="100000"/>
              </a:lnSpc>
              <a:spcBef>
                <a:spcPts val="100"/>
              </a:spcBef>
            </a:pPr>
            <a:r>
              <a:rPr sz="1800" b="1" spc="-15" dirty="0">
                <a:latin typeface="Times New Roman"/>
                <a:cs typeface="Times New Roman"/>
              </a:rPr>
              <a:t>ХУДОЖЕСТВЕННО-ЭСТЕТИЧЕСКОЕ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spc="-35" dirty="0">
                <a:latin typeface="Times New Roman"/>
                <a:cs typeface="Times New Roman"/>
              </a:rPr>
              <a:t>РАЗВИТИЕ</a:t>
            </a: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550" dirty="0">
              <a:latin typeface="Times New Roman"/>
              <a:cs typeface="Times New Roman"/>
            </a:endParaRPr>
          </a:p>
          <a:p>
            <a:pPr marL="12700" marR="5715" indent="449580" algn="just">
              <a:lnSpc>
                <a:spcPct val="150000"/>
              </a:lnSpc>
            </a:pPr>
            <a:r>
              <a:rPr sz="1800" b="1" i="1" spc="-5" dirty="0">
                <a:latin typeface="Times New Roman"/>
                <a:cs typeface="Times New Roman"/>
              </a:rPr>
              <a:t>Основными задачами </a:t>
            </a:r>
            <a:r>
              <a:rPr sz="1800" b="1" i="1" spc="-10" dirty="0">
                <a:latin typeface="Times New Roman"/>
                <a:cs typeface="Times New Roman"/>
              </a:rPr>
              <a:t>образовательной деятельности </a:t>
            </a:r>
            <a:r>
              <a:rPr sz="1800" b="1" i="1" dirty="0">
                <a:latin typeface="Times New Roman"/>
                <a:cs typeface="Times New Roman"/>
              </a:rPr>
              <a:t>с </a:t>
            </a:r>
            <a:r>
              <a:rPr sz="1800" b="1" i="1" spc="-10" dirty="0">
                <a:latin typeface="Times New Roman"/>
                <a:cs typeface="Times New Roman"/>
              </a:rPr>
              <a:t>детьми являются </a:t>
            </a:r>
            <a:r>
              <a:rPr sz="1800" b="1" i="1" spc="-5" dirty="0">
                <a:latin typeface="Times New Roman"/>
                <a:cs typeface="Times New Roman"/>
              </a:rPr>
              <a:t> </a:t>
            </a:r>
            <a:r>
              <a:rPr sz="1800" b="1" i="1" spc="-15" dirty="0">
                <a:latin typeface="Times New Roman"/>
                <a:cs typeface="Times New Roman"/>
              </a:rPr>
              <a:t>создание </a:t>
            </a:r>
            <a:r>
              <a:rPr sz="1800" b="1" i="1" spc="-5" dirty="0">
                <a:latin typeface="Times New Roman"/>
                <a:cs typeface="Times New Roman"/>
              </a:rPr>
              <a:t>условий</a:t>
            </a:r>
            <a:r>
              <a:rPr sz="1800" b="1" i="1" spc="-10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для:</a:t>
            </a:r>
            <a:endParaRPr sz="1800" dirty="0">
              <a:latin typeface="Times New Roman"/>
              <a:cs typeface="Times New Roman"/>
            </a:endParaRPr>
          </a:p>
          <a:p>
            <a:pPr marL="299085" marR="5080" indent="-287020" algn="just">
              <a:lnSpc>
                <a:spcPct val="150000"/>
              </a:lnSpc>
              <a:buFont typeface="Arial MT"/>
              <a:buChar char="•"/>
              <a:tabLst>
                <a:tab pos="299720" algn="l"/>
              </a:tabLst>
            </a:pPr>
            <a:r>
              <a:rPr sz="1800" dirty="0">
                <a:latin typeface="Times New Roman"/>
                <a:cs typeface="Times New Roman"/>
              </a:rPr>
              <a:t>развития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у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детей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интереса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к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эстетической</a:t>
            </a:r>
            <a:r>
              <a:rPr sz="1800" spc="-5" dirty="0">
                <a:latin typeface="Times New Roman"/>
                <a:cs typeface="Times New Roman"/>
              </a:rPr>
              <a:t> стороне</a:t>
            </a:r>
            <a:r>
              <a:rPr sz="1800" dirty="0">
                <a:latin typeface="Times New Roman"/>
                <a:cs typeface="Times New Roman"/>
              </a:rPr>
              <a:t> действительности,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ознакомления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разными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видами</a:t>
            </a:r>
            <a:r>
              <a:rPr sz="1800" dirty="0">
                <a:latin typeface="Times New Roman"/>
                <a:cs typeface="Times New Roman"/>
              </a:rPr>
              <a:t> 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жанрами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искусства</a:t>
            </a:r>
            <a:r>
              <a:rPr sz="1800" spc="-5" dirty="0">
                <a:latin typeface="Times New Roman"/>
                <a:cs typeface="Times New Roman"/>
              </a:rPr>
              <a:t> (словесного,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музыкального,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изобразительного),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том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числе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народного</a:t>
            </a:r>
            <a:r>
              <a:rPr sz="1800" spc="-5" dirty="0">
                <a:latin typeface="Times New Roman"/>
                <a:cs typeface="Times New Roman"/>
              </a:rPr>
              <a:t> творчества;</a:t>
            </a:r>
            <a:endParaRPr sz="1800" dirty="0">
              <a:latin typeface="Times New Roman"/>
              <a:cs typeface="Times New Roman"/>
            </a:endParaRPr>
          </a:p>
          <a:p>
            <a:pPr marL="299085" indent="-287020" algn="just">
              <a:lnSpc>
                <a:spcPct val="100000"/>
              </a:lnSpc>
              <a:spcBef>
                <a:spcPts val="1085"/>
              </a:spcBef>
              <a:buFont typeface="Arial MT"/>
              <a:buChar char="•"/>
              <a:tabLst>
                <a:tab pos="299720" algn="l"/>
              </a:tabLst>
            </a:pPr>
            <a:r>
              <a:rPr sz="1800" dirty="0">
                <a:latin typeface="Times New Roman"/>
                <a:cs typeface="Times New Roman"/>
              </a:rPr>
              <a:t>развития</a:t>
            </a:r>
            <a:r>
              <a:rPr sz="1800" spc="765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способности </a:t>
            </a:r>
            <a:r>
              <a:rPr sz="1800" spc="3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к</a:t>
            </a:r>
            <a:r>
              <a:rPr sz="1800" spc="77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восприятию</a:t>
            </a:r>
            <a:r>
              <a:rPr sz="1800" spc="77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музыки,</a:t>
            </a:r>
            <a:r>
              <a:rPr sz="1800" spc="77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художественной</a:t>
            </a:r>
            <a:r>
              <a:rPr sz="1800" spc="77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литературы,</a:t>
            </a:r>
            <a:endParaRPr sz="1800" dirty="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1080"/>
              </a:spcBef>
            </a:pPr>
            <a:r>
              <a:rPr sz="1800" spc="-5" dirty="0">
                <a:latin typeface="Times New Roman"/>
                <a:cs typeface="Times New Roman"/>
              </a:rPr>
              <a:t>фольклора;</a:t>
            </a:r>
            <a:endParaRPr sz="1800" dirty="0">
              <a:latin typeface="Times New Roman"/>
              <a:cs typeface="Times New Roman"/>
            </a:endParaRPr>
          </a:p>
          <a:p>
            <a:pPr marL="299085" indent="-287020" algn="just">
              <a:lnSpc>
                <a:spcPct val="100000"/>
              </a:lnSpc>
              <a:spcBef>
                <a:spcPts val="1080"/>
              </a:spcBef>
              <a:buFont typeface="Arial MT"/>
              <a:buChar char="•"/>
              <a:tabLst>
                <a:tab pos="299720" algn="l"/>
              </a:tabLst>
            </a:pPr>
            <a:r>
              <a:rPr sz="1800" spc="-5" dirty="0">
                <a:latin typeface="Times New Roman"/>
                <a:cs typeface="Times New Roman"/>
              </a:rPr>
              <a:t>приобщения</a:t>
            </a:r>
            <a:r>
              <a:rPr sz="1800" spc="12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к  </a:t>
            </a:r>
            <a:r>
              <a:rPr sz="1800" spc="3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разным  </a:t>
            </a:r>
            <a:r>
              <a:rPr sz="1800" spc="3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видам</a:t>
            </a:r>
            <a:r>
              <a:rPr sz="1800" spc="121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художественно-эстетической</a:t>
            </a:r>
            <a:r>
              <a:rPr sz="1800" spc="12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деятельности,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3151" y="590550"/>
            <a:ext cx="8197215" cy="5632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Times New Roman"/>
                <a:cs typeface="Times New Roman"/>
              </a:rPr>
              <a:t>ФИЗИЧЕСКОЕ </a:t>
            </a:r>
            <a:r>
              <a:rPr sz="1800" b="1" spc="-40" dirty="0">
                <a:latin typeface="Times New Roman"/>
                <a:cs typeface="Times New Roman"/>
              </a:rPr>
              <a:t>РАЗВИТИЕ</a:t>
            </a:r>
            <a:endParaRPr sz="1800">
              <a:latin typeface="Times New Roman"/>
              <a:cs typeface="Times New Roman"/>
            </a:endParaRPr>
          </a:p>
          <a:p>
            <a:pPr marL="12700" marR="8255" indent="449580">
              <a:lnSpc>
                <a:spcPct val="150100"/>
              </a:lnSpc>
              <a:spcBef>
                <a:spcPts val="440"/>
              </a:spcBef>
            </a:pPr>
            <a:r>
              <a:rPr sz="1800" b="1" i="1" spc="-5" dirty="0">
                <a:latin typeface="Times New Roman"/>
                <a:cs typeface="Times New Roman"/>
              </a:rPr>
              <a:t>Основными</a:t>
            </a:r>
            <a:r>
              <a:rPr sz="1800" b="1" i="1" spc="325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задачами</a:t>
            </a:r>
            <a:r>
              <a:rPr sz="1800" b="1" i="1" spc="32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образовательной</a:t>
            </a:r>
            <a:r>
              <a:rPr sz="1800" b="1" i="1" spc="32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деятельности</a:t>
            </a:r>
            <a:r>
              <a:rPr sz="1800" b="1" i="1" spc="330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являются</a:t>
            </a:r>
            <a:r>
              <a:rPr sz="1800" b="1" i="1" spc="330" dirty="0">
                <a:latin typeface="Times New Roman"/>
                <a:cs typeface="Times New Roman"/>
              </a:rPr>
              <a:t> </a:t>
            </a:r>
            <a:r>
              <a:rPr sz="1800" b="1" i="1" spc="-20" dirty="0">
                <a:latin typeface="Times New Roman"/>
                <a:cs typeface="Times New Roman"/>
              </a:rPr>
              <a:t>создание </a:t>
            </a:r>
            <a:r>
              <a:rPr sz="1800" b="1" i="1" spc="-434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условий</a:t>
            </a:r>
            <a:r>
              <a:rPr sz="1800" b="1" i="1" spc="-20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для:</a:t>
            </a:r>
            <a:endParaRPr sz="180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spcBef>
                <a:spcPts val="1080"/>
              </a:spcBef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sz="1800" dirty="0">
                <a:latin typeface="Times New Roman"/>
                <a:cs typeface="Times New Roman"/>
              </a:rPr>
              <a:t>становления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у детей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ценностей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здорового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образа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жизни;</a:t>
            </a:r>
            <a:endParaRPr sz="180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spcBef>
                <a:spcPts val="1080"/>
              </a:spcBef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sz="1800" spc="-5" dirty="0">
                <a:latin typeface="Times New Roman"/>
                <a:cs typeface="Times New Roman"/>
              </a:rPr>
              <a:t>овладение</a:t>
            </a:r>
            <a:r>
              <a:rPr sz="1800" spc="4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элементарными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нормами</a:t>
            </a:r>
            <a:r>
              <a:rPr sz="1800" spc="4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4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правилами</a:t>
            </a:r>
            <a:r>
              <a:rPr sz="1800" spc="45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здорового</a:t>
            </a:r>
            <a:r>
              <a:rPr sz="1800" spc="4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образа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жизни</a:t>
            </a:r>
            <a:r>
              <a:rPr sz="1800" spc="4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(в</a:t>
            </a:r>
            <a:endParaRPr sz="180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1085"/>
              </a:spcBef>
              <a:tabLst>
                <a:tab pos="1318260" algn="l"/>
                <a:tab pos="2797175" algn="l"/>
                <a:tab pos="3743325" algn="l"/>
                <a:tab pos="5159375" algn="l"/>
                <a:tab pos="5664200" algn="l"/>
                <a:tab pos="7250430" algn="l"/>
              </a:tabLst>
            </a:pPr>
            <a:r>
              <a:rPr sz="1800" dirty="0">
                <a:latin typeface="Times New Roman"/>
                <a:cs typeface="Times New Roman"/>
              </a:rPr>
              <a:t>питании,	</a:t>
            </a:r>
            <a:r>
              <a:rPr sz="1800" spc="-10" dirty="0">
                <a:latin typeface="Times New Roman"/>
                <a:cs typeface="Times New Roman"/>
              </a:rPr>
              <a:t>двигательном	</a:t>
            </a:r>
            <a:r>
              <a:rPr sz="1800" spc="-5" dirty="0">
                <a:latin typeface="Times New Roman"/>
                <a:cs typeface="Times New Roman"/>
              </a:rPr>
              <a:t>режиме,	закаливании,	при	</a:t>
            </a:r>
            <a:r>
              <a:rPr sz="1800" spc="-10" dirty="0">
                <a:latin typeface="Times New Roman"/>
                <a:cs typeface="Times New Roman"/>
              </a:rPr>
              <a:t>формировании	</a:t>
            </a:r>
            <a:r>
              <a:rPr sz="1800" spc="-5" dirty="0">
                <a:latin typeface="Times New Roman"/>
                <a:cs typeface="Times New Roman"/>
              </a:rPr>
              <a:t>полезных</a:t>
            </a:r>
            <a:endParaRPr sz="180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1080"/>
              </a:spcBef>
            </a:pPr>
            <a:r>
              <a:rPr sz="1800" spc="-5" dirty="0">
                <a:latin typeface="Times New Roman"/>
                <a:cs typeface="Times New Roman"/>
              </a:rPr>
              <a:t>привычек);</a:t>
            </a:r>
            <a:endParaRPr sz="180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spcBef>
                <a:spcPts val="1080"/>
              </a:spcBef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sz="1800" dirty="0">
                <a:latin typeface="Times New Roman"/>
                <a:cs typeface="Times New Roman"/>
              </a:rPr>
              <a:t>развития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представлений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своем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теле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5" dirty="0">
                <a:latin typeface="Times New Roman"/>
                <a:cs typeface="Times New Roman"/>
              </a:rPr>
              <a:t>своих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физических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возможностях;</a:t>
            </a:r>
            <a:endParaRPr sz="180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spcBef>
                <a:spcPts val="1080"/>
              </a:spcBef>
              <a:buFont typeface="Arial MT"/>
              <a:buChar char="•"/>
              <a:tabLst>
                <a:tab pos="299085" algn="l"/>
                <a:tab pos="299720" algn="l"/>
                <a:tab pos="1892935" algn="l"/>
                <a:tab pos="3525520" algn="l"/>
                <a:tab pos="4358005" algn="l"/>
                <a:tab pos="4716145" algn="l"/>
                <a:tab pos="6871334" algn="l"/>
              </a:tabLst>
            </a:pPr>
            <a:r>
              <a:rPr sz="1800" spc="-5" dirty="0">
                <a:latin typeface="Times New Roman"/>
                <a:cs typeface="Times New Roman"/>
              </a:rPr>
              <a:t>приобретения	</a:t>
            </a:r>
            <a:r>
              <a:rPr sz="1800" spc="-10" dirty="0">
                <a:latin typeface="Times New Roman"/>
                <a:cs typeface="Times New Roman"/>
              </a:rPr>
              <a:t>двигательного	</a:t>
            </a:r>
            <a:r>
              <a:rPr sz="1800" dirty="0">
                <a:latin typeface="Times New Roman"/>
                <a:cs typeface="Times New Roman"/>
              </a:rPr>
              <a:t>опыта	и	</a:t>
            </a:r>
            <a:r>
              <a:rPr sz="1800" spc="-5" dirty="0">
                <a:latin typeface="Times New Roman"/>
                <a:cs typeface="Times New Roman"/>
              </a:rPr>
              <a:t>совершенствования	</a:t>
            </a:r>
            <a:r>
              <a:rPr sz="1800" spc="-10" dirty="0">
                <a:latin typeface="Times New Roman"/>
                <a:cs typeface="Times New Roman"/>
              </a:rPr>
              <a:t>двигательной</a:t>
            </a:r>
            <a:endParaRPr sz="180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1080"/>
              </a:spcBef>
            </a:pPr>
            <a:r>
              <a:rPr sz="1800" dirty="0">
                <a:latin typeface="Times New Roman"/>
                <a:cs typeface="Times New Roman"/>
              </a:rPr>
              <a:t>активности;</a:t>
            </a:r>
            <a:endParaRPr sz="1800">
              <a:latin typeface="Times New Roman"/>
              <a:cs typeface="Times New Roman"/>
            </a:endParaRPr>
          </a:p>
          <a:p>
            <a:pPr marL="299085" marR="6350" indent="-287020">
              <a:lnSpc>
                <a:spcPts val="3240"/>
              </a:lnSpc>
              <a:spcBef>
                <a:spcPts val="290"/>
              </a:spcBef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sz="1800" spc="-5" dirty="0">
                <a:latin typeface="Times New Roman"/>
                <a:cs typeface="Times New Roman"/>
              </a:rPr>
              <a:t>формирования</a:t>
            </a:r>
            <a:r>
              <a:rPr sz="1800" spc="16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начальных</a:t>
            </a:r>
            <a:r>
              <a:rPr sz="1800" spc="1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представлений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</a:t>
            </a:r>
            <a:r>
              <a:rPr sz="1800" spc="19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некоторых</a:t>
            </a:r>
            <a:r>
              <a:rPr sz="1800" spc="19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видах</a:t>
            </a:r>
            <a:r>
              <a:rPr sz="1800" spc="1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спорта,</a:t>
            </a:r>
            <a:r>
              <a:rPr sz="1800" spc="19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овладения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подвижными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играми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-5" dirty="0">
                <a:latin typeface="Times New Roman"/>
                <a:cs typeface="Times New Roman"/>
              </a:rPr>
              <a:t> правилами.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9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b="1" i="1" dirty="0">
                <a:latin typeface="Times New Roman"/>
                <a:cs typeface="Times New Roman"/>
              </a:rPr>
              <a:t>В</a:t>
            </a:r>
            <a:r>
              <a:rPr sz="1800" b="1" i="1" spc="-10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программе</a:t>
            </a:r>
            <a:r>
              <a:rPr sz="1800" b="1" i="1" spc="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подробно</a:t>
            </a:r>
            <a:r>
              <a:rPr sz="1800" b="1" i="1" spc="20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расписаны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задачи</a:t>
            </a:r>
            <a:r>
              <a:rPr sz="1800" b="1" i="1" spc="-10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работы</a:t>
            </a:r>
            <a:r>
              <a:rPr sz="1800" b="1" i="1" spc="5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по</a:t>
            </a:r>
            <a:r>
              <a:rPr sz="1800" b="1" i="1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возрастам.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558853" y="3664394"/>
            <a:ext cx="2994025" cy="1186815"/>
            <a:chOff x="5558853" y="3664394"/>
            <a:chExt cx="2994025" cy="1186815"/>
          </a:xfrm>
        </p:grpSpPr>
        <p:sp>
          <p:nvSpPr>
            <p:cNvPr id="3" name="object 3"/>
            <p:cNvSpPr/>
            <p:nvPr/>
          </p:nvSpPr>
          <p:spPr>
            <a:xfrm>
              <a:off x="5580125" y="3685667"/>
              <a:ext cx="2951480" cy="1144270"/>
            </a:xfrm>
            <a:custGeom>
              <a:avLst/>
              <a:gdLst/>
              <a:ahLst/>
              <a:cxnLst/>
              <a:rect l="l" t="t" r="r" b="b"/>
              <a:pathLst>
                <a:path w="2951479" h="1144270">
                  <a:moveTo>
                    <a:pt x="2760599" y="0"/>
                  </a:moveTo>
                  <a:lnTo>
                    <a:pt x="190626" y="0"/>
                  </a:lnTo>
                  <a:lnTo>
                    <a:pt x="146917" y="5034"/>
                  </a:lnTo>
                  <a:lnTo>
                    <a:pt x="106792" y="19378"/>
                  </a:lnTo>
                  <a:lnTo>
                    <a:pt x="71398" y="41887"/>
                  </a:lnTo>
                  <a:lnTo>
                    <a:pt x="41877" y="71422"/>
                  </a:lnTo>
                  <a:lnTo>
                    <a:pt x="19375" y="106839"/>
                  </a:lnTo>
                  <a:lnTo>
                    <a:pt x="5034" y="146997"/>
                  </a:lnTo>
                  <a:lnTo>
                    <a:pt x="0" y="190753"/>
                  </a:lnTo>
                  <a:lnTo>
                    <a:pt x="0" y="953388"/>
                  </a:lnTo>
                  <a:lnTo>
                    <a:pt x="5034" y="997098"/>
                  </a:lnTo>
                  <a:lnTo>
                    <a:pt x="19375" y="1037223"/>
                  </a:lnTo>
                  <a:lnTo>
                    <a:pt x="41877" y="1072617"/>
                  </a:lnTo>
                  <a:lnTo>
                    <a:pt x="71398" y="1102138"/>
                  </a:lnTo>
                  <a:lnTo>
                    <a:pt x="106792" y="1124640"/>
                  </a:lnTo>
                  <a:lnTo>
                    <a:pt x="146917" y="1138981"/>
                  </a:lnTo>
                  <a:lnTo>
                    <a:pt x="190626" y="1144015"/>
                  </a:lnTo>
                  <a:lnTo>
                    <a:pt x="2760599" y="1144015"/>
                  </a:lnTo>
                  <a:lnTo>
                    <a:pt x="2804308" y="1138981"/>
                  </a:lnTo>
                  <a:lnTo>
                    <a:pt x="2844433" y="1124640"/>
                  </a:lnTo>
                  <a:lnTo>
                    <a:pt x="2879827" y="1102138"/>
                  </a:lnTo>
                  <a:lnTo>
                    <a:pt x="2909348" y="1072617"/>
                  </a:lnTo>
                  <a:lnTo>
                    <a:pt x="2931850" y="1037223"/>
                  </a:lnTo>
                  <a:lnTo>
                    <a:pt x="2946191" y="997098"/>
                  </a:lnTo>
                  <a:lnTo>
                    <a:pt x="2951226" y="953388"/>
                  </a:lnTo>
                  <a:lnTo>
                    <a:pt x="2951226" y="190753"/>
                  </a:lnTo>
                  <a:lnTo>
                    <a:pt x="2946191" y="146997"/>
                  </a:lnTo>
                  <a:lnTo>
                    <a:pt x="2931850" y="106839"/>
                  </a:lnTo>
                  <a:lnTo>
                    <a:pt x="2909348" y="71422"/>
                  </a:lnTo>
                  <a:lnTo>
                    <a:pt x="2879827" y="41887"/>
                  </a:lnTo>
                  <a:lnTo>
                    <a:pt x="2844433" y="19378"/>
                  </a:lnTo>
                  <a:lnTo>
                    <a:pt x="2804308" y="5034"/>
                  </a:lnTo>
                  <a:lnTo>
                    <a:pt x="276059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580125" y="3685667"/>
              <a:ext cx="2951480" cy="1144270"/>
            </a:xfrm>
            <a:custGeom>
              <a:avLst/>
              <a:gdLst/>
              <a:ahLst/>
              <a:cxnLst/>
              <a:rect l="l" t="t" r="r" b="b"/>
              <a:pathLst>
                <a:path w="2951479" h="1144270">
                  <a:moveTo>
                    <a:pt x="0" y="190753"/>
                  </a:moveTo>
                  <a:lnTo>
                    <a:pt x="5034" y="146997"/>
                  </a:lnTo>
                  <a:lnTo>
                    <a:pt x="19375" y="106839"/>
                  </a:lnTo>
                  <a:lnTo>
                    <a:pt x="41877" y="71422"/>
                  </a:lnTo>
                  <a:lnTo>
                    <a:pt x="71398" y="41887"/>
                  </a:lnTo>
                  <a:lnTo>
                    <a:pt x="106792" y="19378"/>
                  </a:lnTo>
                  <a:lnTo>
                    <a:pt x="146917" y="5034"/>
                  </a:lnTo>
                  <a:lnTo>
                    <a:pt x="190626" y="0"/>
                  </a:lnTo>
                  <a:lnTo>
                    <a:pt x="2760599" y="0"/>
                  </a:lnTo>
                  <a:lnTo>
                    <a:pt x="2804308" y="5034"/>
                  </a:lnTo>
                  <a:lnTo>
                    <a:pt x="2844433" y="19378"/>
                  </a:lnTo>
                  <a:lnTo>
                    <a:pt x="2879827" y="41887"/>
                  </a:lnTo>
                  <a:lnTo>
                    <a:pt x="2909348" y="71422"/>
                  </a:lnTo>
                  <a:lnTo>
                    <a:pt x="2931850" y="106839"/>
                  </a:lnTo>
                  <a:lnTo>
                    <a:pt x="2946191" y="146997"/>
                  </a:lnTo>
                  <a:lnTo>
                    <a:pt x="2951226" y="190753"/>
                  </a:lnTo>
                  <a:lnTo>
                    <a:pt x="2951226" y="953388"/>
                  </a:lnTo>
                  <a:lnTo>
                    <a:pt x="2946191" y="997098"/>
                  </a:lnTo>
                  <a:lnTo>
                    <a:pt x="2931850" y="1037223"/>
                  </a:lnTo>
                  <a:lnTo>
                    <a:pt x="2909348" y="1072617"/>
                  </a:lnTo>
                  <a:lnTo>
                    <a:pt x="2879827" y="1102138"/>
                  </a:lnTo>
                  <a:lnTo>
                    <a:pt x="2844433" y="1124640"/>
                  </a:lnTo>
                  <a:lnTo>
                    <a:pt x="2804308" y="1138981"/>
                  </a:lnTo>
                  <a:lnTo>
                    <a:pt x="2760599" y="1144015"/>
                  </a:lnTo>
                  <a:lnTo>
                    <a:pt x="190626" y="1144015"/>
                  </a:lnTo>
                  <a:lnTo>
                    <a:pt x="146917" y="1138981"/>
                  </a:lnTo>
                  <a:lnTo>
                    <a:pt x="106792" y="1124640"/>
                  </a:lnTo>
                  <a:lnTo>
                    <a:pt x="71398" y="1102138"/>
                  </a:lnTo>
                  <a:lnTo>
                    <a:pt x="41877" y="1072617"/>
                  </a:lnTo>
                  <a:lnTo>
                    <a:pt x="19375" y="1037223"/>
                  </a:lnTo>
                  <a:lnTo>
                    <a:pt x="5034" y="997098"/>
                  </a:lnTo>
                  <a:lnTo>
                    <a:pt x="0" y="953388"/>
                  </a:lnTo>
                  <a:lnTo>
                    <a:pt x="0" y="190753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5751067" y="3813175"/>
            <a:ext cx="2611120" cy="875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1400" spc="5" dirty="0">
                <a:latin typeface="Times New Roman"/>
                <a:cs typeface="Times New Roman"/>
              </a:rPr>
              <a:t>взрослый</a:t>
            </a:r>
            <a:r>
              <a:rPr sz="1400" spc="-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сопереживает</a:t>
            </a:r>
            <a:r>
              <a:rPr sz="1400" spc="-5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ребенку</a:t>
            </a:r>
            <a:r>
              <a:rPr sz="1400" spc="-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радости </a:t>
            </a:r>
            <a:r>
              <a:rPr sz="1400" dirty="0">
                <a:latin typeface="Times New Roman"/>
                <a:cs typeface="Times New Roman"/>
              </a:rPr>
              <a:t>и </a:t>
            </a:r>
            <a:r>
              <a:rPr sz="1400" spc="-5" dirty="0">
                <a:latin typeface="Times New Roman"/>
                <a:cs typeface="Times New Roman"/>
              </a:rPr>
              <a:t>огорчениях, оказывает 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поддержку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при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Times New Roman"/>
                <a:cs typeface="Times New Roman"/>
              </a:rPr>
              <a:t>затруднениях,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645"/>
              </a:lnSpc>
            </a:pPr>
            <a:r>
              <a:rPr sz="1400" spc="-15" dirty="0">
                <a:latin typeface="Times New Roman"/>
                <a:cs typeface="Times New Roman"/>
              </a:rPr>
              <a:t>участвует</a:t>
            </a:r>
            <a:r>
              <a:rPr sz="1400" spc="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его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играх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занятиях.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521449" y="599376"/>
            <a:ext cx="2343785" cy="874394"/>
            <a:chOff x="521449" y="599376"/>
            <a:chExt cx="2343785" cy="874394"/>
          </a:xfrm>
        </p:grpSpPr>
        <p:sp>
          <p:nvSpPr>
            <p:cNvPr id="7" name="object 7"/>
            <p:cNvSpPr/>
            <p:nvPr/>
          </p:nvSpPr>
          <p:spPr>
            <a:xfrm>
              <a:off x="542721" y="620648"/>
              <a:ext cx="2301240" cy="831850"/>
            </a:xfrm>
            <a:custGeom>
              <a:avLst/>
              <a:gdLst/>
              <a:ahLst/>
              <a:cxnLst/>
              <a:rect l="l" t="t" r="r" b="b"/>
              <a:pathLst>
                <a:path w="2301240" h="831850">
                  <a:moveTo>
                    <a:pt x="2162505" y="0"/>
                  </a:moveTo>
                  <a:lnTo>
                    <a:pt x="138595" y="0"/>
                  </a:lnTo>
                  <a:lnTo>
                    <a:pt x="94788" y="7071"/>
                  </a:lnTo>
                  <a:lnTo>
                    <a:pt x="56743" y="26761"/>
                  </a:lnTo>
                  <a:lnTo>
                    <a:pt x="26741" y="56784"/>
                  </a:lnTo>
                  <a:lnTo>
                    <a:pt x="7065" y="94853"/>
                  </a:lnTo>
                  <a:lnTo>
                    <a:pt x="0" y="138684"/>
                  </a:lnTo>
                  <a:lnTo>
                    <a:pt x="0" y="693038"/>
                  </a:lnTo>
                  <a:lnTo>
                    <a:pt x="7065" y="736856"/>
                  </a:lnTo>
                  <a:lnTo>
                    <a:pt x="26741" y="774894"/>
                  </a:lnTo>
                  <a:lnTo>
                    <a:pt x="56743" y="804879"/>
                  </a:lnTo>
                  <a:lnTo>
                    <a:pt x="94788" y="824537"/>
                  </a:lnTo>
                  <a:lnTo>
                    <a:pt x="138595" y="831596"/>
                  </a:lnTo>
                  <a:lnTo>
                    <a:pt x="2162505" y="831596"/>
                  </a:lnTo>
                  <a:lnTo>
                    <a:pt x="2206322" y="824537"/>
                  </a:lnTo>
                  <a:lnTo>
                    <a:pt x="2244360" y="804879"/>
                  </a:lnTo>
                  <a:lnTo>
                    <a:pt x="2274345" y="774894"/>
                  </a:lnTo>
                  <a:lnTo>
                    <a:pt x="2294004" y="736856"/>
                  </a:lnTo>
                  <a:lnTo>
                    <a:pt x="2301062" y="693038"/>
                  </a:lnTo>
                  <a:lnTo>
                    <a:pt x="2301062" y="138684"/>
                  </a:lnTo>
                  <a:lnTo>
                    <a:pt x="2294004" y="94853"/>
                  </a:lnTo>
                  <a:lnTo>
                    <a:pt x="2274345" y="56784"/>
                  </a:lnTo>
                  <a:lnTo>
                    <a:pt x="2244360" y="26761"/>
                  </a:lnTo>
                  <a:lnTo>
                    <a:pt x="2206322" y="7071"/>
                  </a:lnTo>
                  <a:lnTo>
                    <a:pt x="21625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42721" y="620648"/>
              <a:ext cx="2301240" cy="831850"/>
            </a:xfrm>
            <a:custGeom>
              <a:avLst/>
              <a:gdLst/>
              <a:ahLst/>
              <a:cxnLst/>
              <a:rect l="l" t="t" r="r" b="b"/>
              <a:pathLst>
                <a:path w="2301240" h="831850">
                  <a:moveTo>
                    <a:pt x="0" y="138684"/>
                  </a:moveTo>
                  <a:lnTo>
                    <a:pt x="7065" y="94853"/>
                  </a:lnTo>
                  <a:lnTo>
                    <a:pt x="26741" y="56784"/>
                  </a:lnTo>
                  <a:lnTo>
                    <a:pt x="56743" y="26761"/>
                  </a:lnTo>
                  <a:lnTo>
                    <a:pt x="94788" y="7071"/>
                  </a:lnTo>
                  <a:lnTo>
                    <a:pt x="138595" y="0"/>
                  </a:lnTo>
                  <a:lnTo>
                    <a:pt x="2162505" y="0"/>
                  </a:lnTo>
                  <a:lnTo>
                    <a:pt x="2206322" y="7071"/>
                  </a:lnTo>
                  <a:lnTo>
                    <a:pt x="2244360" y="26761"/>
                  </a:lnTo>
                  <a:lnTo>
                    <a:pt x="2274345" y="56784"/>
                  </a:lnTo>
                  <a:lnTo>
                    <a:pt x="2294004" y="94853"/>
                  </a:lnTo>
                  <a:lnTo>
                    <a:pt x="2301062" y="138684"/>
                  </a:lnTo>
                  <a:lnTo>
                    <a:pt x="2301062" y="693038"/>
                  </a:lnTo>
                  <a:lnTo>
                    <a:pt x="2294004" y="736856"/>
                  </a:lnTo>
                  <a:lnTo>
                    <a:pt x="2274345" y="774894"/>
                  </a:lnTo>
                  <a:lnTo>
                    <a:pt x="2244360" y="804879"/>
                  </a:lnTo>
                  <a:lnTo>
                    <a:pt x="2206322" y="824537"/>
                  </a:lnTo>
                  <a:lnTo>
                    <a:pt x="2162505" y="831596"/>
                  </a:lnTo>
                  <a:lnTo>
                    <a:pt x="138595" y="831596"/>
                  </a:lnTo>
                  <a:lnTo>
                    <a:pt x="94788" y="824537"/>
                  </a:lnTo>
                  <a:lnTo>
                    <a:pt x="56743" y="804879"/>
                  </a:lnTo>
                  <a:lnTo>
                    <a:pt x="26741" y="774894"/>
                  </a:lnTo>
                  <a:lnTo>
                    <a:pt x="7065" y="736856"/>
                  </a:lnTo>
                  <a:lnTo>
                    <a:pt x="0" y="693038"/>
                  </a:lnTo>
                  <a:lnTo>
                    <a:pt x="0" y="138684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683463" y="804418"/>
            <a:ext cx="2018030" cy="448309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02235" marR="5080" indent="-90170">
              <a:lnSpc>
                <a:spcPts val="1639"/>
              </a:lnSpc>
              <a:spcBef>
                <a:spcPts val="190"/>
              </a:spcBef>
            </a:pPr>
            <a:r>
              <a:rPr sz="1400" spc="-5" dirty="0">
                <a:latin typeface="Times New Roman"/>
                <a:cs typeface="Times New Roman"/>
              </a:rPr>
              <a:t>индивидуальный</a:t>
            </a:r>
            <a:r>
              <a:rPr sz="1400" spc="-50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подход</a:t>
            </a:r>
            <a:r>
              <a:rPr sz="1400" spc="-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к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каждому</a:t>
            </a:r>
            <a:r>
              <a:rPr sz="1400" spc="-5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ребенку</a:t>
            </a:r>
            <a:r>
              <a:rPr sz="1400" spc="-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ТНР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6278943" y="584136"/>
            <a:ext cx="2499995" cy="889635"/>
            <a:chOff x="6278943" y="584136"/>
            <a:chExt cx="2499995" cy="889635"/>
          </a:xfrm>
        </p:grpSpPr>
        <p:sp>
          <p:nvSpPr>
            <p:cNvPr id="11" name="object 11"/>
            <p:cNvSpPr/>
            <p:nvPr/>
          </p:nvSpPr>
          <p:spPr>
            <a:xfrm>
              <a:off x="6300215" y="605408"/>
              <a:ext cx="2457450" cy="847090"/>
            </a:xfrm>
            <a:custGeom>
              <a:avLst/>
              <a:gdLst/>
              <a:ahLst/>
              <a:cxnLst/>
              <a:rect l="l" t="t" r="r" b="b"/>
              <a:pathLst>
                <a:path w="2457450" h="847090">
                  <a:moveTo>
                    <a:pt x="2316099" y="0"/>
                  </a:moveTo>
                  <a:lnTo>
                    <a:pt x="141097" y="0"/>
                  </a:lnTo>
                  <a:lnTo>
                    <a:pt x="96479" y="7201"/>
                  </a:lnTo>
                  <a:lnTo>
                    <a:pt x="57744" y="27253"/>
                  </a:lnTo>
                  <a:lnTo>
                    <a:pt x="27208" y="57826"/>
                  </a:lnTo>
                  <a:lnTo>
                    <a:pt x="7188" y="96593"/>
                  </a:lnTo>
                  <a:lnTo>
                    <a:pt x="0" y="141224"/>
                  </a:lnTo>
                  <a:lnTo>
                    <a:pt x="0" y="705738"/>
                  </a:lnTo>
                  <a:lnTo>
                    <a:pt x="7188" y="750356"/>
                  </a:lnTo>
                  <a:lnTo>
                    <a:pt x="27208" y="789091"/>
                  </a:lnTo>
                  <a:lnTo>
                    <a:pt x="57744" y="819627"/>
                  </a:lnTo>
                  <a:lnTo>
                    <a:pt x="96479" y="839647"/>
                  </a:lnTo>
                  <a:lnTo>
                    <a:pt x="141097" y="846836"/>
                  </a:lnTo>
                  <a:lnTo>
                    <a:pt x="2316099" y="846836"/>
                  </a:lnTo>
                  <a:lnTo>
                    <a:pt x="2360729" y="839647"/>
                  </a:lnTo>
                  <a:lnTo>
                    <a:pt x="2399496" y="819627"/>
                  </a:lnTo>
                  <a:lnTo>
                    <a:pt x="2430069" y="789091"/>
                  </a:lnTo>
                  <a:lnTo>
                    <a:pt x="2450121" y="750356"/>
                  </a:lnTo>
                  <a:lnTo>
                    <a:pt x="2457323" y="705738"/>
                  </a:lnTo>
                  <a:lnTo>
                    <a:pt x="2457323" y="141224"/>
                  </a:lnTo>
                  <a:lnTo>
                    <a:pt x="2450121" y="96593"/>
                  </a:lnTo>
                  <a:lnTo>
                    <a:pt x="2430069" y="57826"/>
                  </a:lnTo>
                  <a:lnTo>
                    <a:pt x="2399496" y="27253"/>
                  </a:lnTo>
                  <a:lnTo>
                    <a:pt x="2360729" y="7201"/>
                  </a:lnTo>
                  <a:lnTo>
                    <a:pt x="231609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300215" y="605408"/>
              <a:ext cx="2457450" cy="847090"/>
            </a:xfrm>
            <a:custGeom>
              <a:avLst/>
              <a:gdLst/>
              <a:ahLst/>
              <a:cxnLst/>
              <a:rect l="l" t="t" r="r" b="b"/>
              <a:pathLst>
                <a:path w="2457450" h="847090">
                  <a:moveTo>
                    <a:pt x="0" y="141224"/>
                  </a:moveTo>
                  <a:lnTo>
                    <a:pt x="7188" y="96593"/>
                  </a:lnTo>
                  <a:lnTo>
                    <a:pt x="27208" y="57826"/>
                  </a:lnTo>
                  <a:lnTo>
                    <a:pt x="57744" y="27253"/>
                  </a:lnTo>
                  <a:lnTo>
                    <a:pt x="96479" y="7201"/>
                  </a:lnTo>
                  <a:lnTo>
                    <a:pt x="141097" y="0"/>
                  </a:lnTo>
                  <a:lnTo>
                    <a:pt x="2316099" y="0"/>
                  </a:lnTo>
                  <a:lnTo>
                    <a:pt x="2360729" y="7201"/>
                  </a:lnTo>
                  <a:lnTo>
                    <a:pt x="2399496" y="27253"/>
                  </a:lnTo>
                  <a:lnTo>
                    <a:pt x="2430069" y="57826"/>
                  </a:lnTo>
                  <a:lnTo>
                    <a:pt x="2450121" y="96593"/>
                  </a:lnTo>
                  <a:lnTo>
                    <a:pt x="2457323" y="141224"/>
                  </a:lnTo>
                  <a:lnTo>
                    <a:pt x="2457323" y="705738"/>
                  </a:lnTo>
                  <a:lnTo>
                    <a:pt x="2450121" y="750356"/>
                  </a:lnTo>
                  <a:lnTo>
                    <a:pt x="2430069" y="789091"/>
                  </a:lnTo>
                  <a:lnTo>
                    <a:pt x="2399496" y="819627"/>
                  </a:lnTo>
                  <a:lnTo>
                    <a:pt x="2360729" y="839647"/>
                  </a:lnTo>
                  <a:lnTo>
                    <a:pt x="2316099" y="846836"/>
                  </a:lnTo>
                  <a:lnTo>
                    <a:pt x="141097" y="846836"/>
                  </a:lnTo>
                  <a:lnTo>
                    <a:pt x="96479" y="839647"/>
                  </a:lnTo>
                  <a:lnTo>
                    <a:pt x="57744" y="819627"/>
                  </a:lnTo>
                  <a:lnTo>
                    <a:pt x="27208" y="789091"/>
                  </a:lnTo>
                  <a:lnTo>
                    <a:pt x="7188" y="750356"/>
                  </a:lnTo>
                  <a:lnTo>
                    <a:pt x="0" y="705738"/>
                  </a:lnTo>
                  <a:lnTo>
                    <a:pt x="0" y="141224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6429502" y="583438"/>
            <a:ext cx="2200910" cy="8756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центре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внимания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личность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ребенка,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его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чувства,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660"/>
              </a:lnSpc>
            </a:pPr>
            <a:r>
              <a:rPr sz="1400" dirty="0">
                <a:latin typeface="Times New Roman"/>
                <a:cs typeface="Times New Roman"/>
              </a:rPr>
              <a:t>переживания,</a:t>
            </a:r>
            <a:r>
              <a:rPr sz="1400" spc="-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стремления,</a:t>
            </a:r>
            <a:endParaRPr sz="1400">
              <a:latin typeface="Times New Roman"/>
              <a:cs typeface="Times New Roman"/>
            </a:endParaRPr>
          </a:p>
          <a:p>
            <a:pPr marL="1270" algn="ctr">
              <a:lnSpc>
                <a:spcPts val="1660"/>
              </a:lnSpc>
            </a:pPr>
            <a:r>
              <a:rPr sz="1400" spc="-5" dirty="0">
                <a:latin typeface="Times New Roman"/>
                <a:cs typeface="Times New Roman"/>
              </a:rPr>
              <a:t>мотивы.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2992691" y="599376"/>
            <a:ext cx="3185160" cy="874394"/>
            <a:chOff x="2992691" y="599376"/>
            <a:chExt cx="3185160" cy="874394"/>
          </a:xfrm>
        </p:grpSpPr>
        <p:sp>
          <p:nvSpPr>
            <p:cNvPr id="15" name="object 15"/>
            <p:cNvSpPr/>
            <p:nvPr/>
          </p:nvSpPr>
          <p:spPr>
            <a:xfrm>
              <a:off x="3013964" y="620648"/>
              <a:ext cx="3142615" cy="831850"/>
            </a:xfrm>
            <a:custGeom>
              <a:avLst/>
              <a:gdLst/>
              <a:ahLst/>
              <a:cxnLst/>
              <a:rect l="l" t="t" r="r" b="b"/>
              <a:pathLst>
                <a:path w="3142615" h="831850">
                  <a:moveTo>
                    <a:pt x="3003550" y="0"/>
                  </a:moveTo>
                  <a:lnTo>
                    <a:pt x="138684" y="0"/>
                  </a:lnTo>
                  <a:lnTo>
                    <a:pt x="94853" y="7071"/>
                  </a:lnTo>
                  <a:lnTo>
                    <a:pt x="56784" y="26761"/>
                  </a:lnTo>
                  <a:lnTo>
                    <a:pt x="26761" y="56784"/>
                  </a:lnTo>
                  <a:lnTo>
                    <a:pt x="7071" y="94853"/>
                  </a:lnTo>
                  <a:lnTo>
                    <a:pt x="0" y="138684"/>
                  </a:lnTo>
                  <a:lnTo>
                    <a:pt x="0" y="693038"/>
                  </a:lnTo>
                  <a:lnTo>
                    <a:pt x="7071" y="736856"/>
                  </a:lnTo>
                  <a:lnTo>
                    <a:pt x="26761" y="774894"/>
                  </a:lnTo>
                  <a:lnTo>
                    <a:pt x="56784" y="804879"/>
                  </a:lnTo>
                  <a:lnTo>
                    <a:pt x="94853" y="824537"/>
                  </a:lnTo>
                  <a:lnTo>
                    <a:pt x="138684" y="831596"/>
                  </a:lnTo>
                  <a:lnTo>
                    <a:pt x="3003550" y="831596"/>
                  </a:lnTo>
                  <a:lnTo>
                    <a:pt x="3047380" y="824537"/>
                  </a:lnTo>
                  <a:lnTo>
                    <a:pt x="3085449" y="804879"/>
                  </a:lnTo>
                  <a:lnTo>
                    <a:pt x="3115472" y="774894"/>
                  </a:lnTo>
                  <a:lnTo>
                    <a:pt x="3135162" y="736856"/>
                  </a:lnTo>
                  <a:lnTo>
                    <a:pt x="3142234" y="693038"/>
                  </a:lnTo>
                  <a:lnTo>
                    <a:pt x="3142234" y="138684"/>
                  </a:lnTo>
                  <a:lnTo>
                    <a:pt x="3135162" y="94853"/>
                  </a:lnTo>
                  <a:lnTo>
                    <a:pt x="3115472" y="56784"/>
                  </a:lnTo>
                  <a:lnTo>
                    <a:pt x="3085449" y="26761"/>
                  </a:lnTo>
                  <a:lnTo>
                    <a:pt x="3047380" y="7071"/>
                  </a:lnTo>
                  <a:lnTo>
                    <a:pt x="30035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013964" y="620648"/>
              <a:ext cx="3142615" cy="831850"/>
            </a:xfrm>
            <a:custGeom>
              <a:avLst/>
              <a:gdLst/>
              <a:ahLst/>
              <a:cxnLst/>
              <a:rect l="l" t="t" r="r" b="b"/>
              <a:pathLst>
                <a:path w="3142615" h="831850">
                  <a:moveTo>
                    <a:pt x="0" y="138684"/>
                  </a:moveTo>
                  <a:lnTo>
                    <a:pt x="7071" y="94853"/>
                  </a:lnTo>
                  <a:lnTo>
                    <a:pt x="26761" y="56784"/>
                  </a:lnTo>
                  <a:lnTo>
                    <a:pt x="56784" y="26761"/>
                  </a:lnTo>
                  <a:lnTo>
                    <a:pt x="94853" y="7071"/>
                  </a:lnTo>
                  <a:lnTo>
                    <a:pt x="138684" y="0"/>
                  </a:lnTo>
                  <a:lnTo>
                    <a:pt x="3003550" y="0"/>
                  </a:lnTo>
                  <a:lnTo>
                    <a:pt x="3047380" y="7071"/>
                  </a:lnTo>
                  <a:lnTo>
                    <a:pt x="3085449" y="26761"/>
                  </a:lnTo>
                  <a:lnTo>
                    <a:pt x="3115472" y="56784"/>
                  </a:lnTo>
                  <a:lnTo>
                    <a:pt x="3135162" y="94853"/>
                  </a:lnTo>
                  <a:lnTo>
                    <a:pt x="3142234" y="138684"/>
                  </a:lnTo>
                  <a:lnTo>
                    <a:pt x="3142234" y="693038"/>
                  </a:lnTo>
                  <a:lnTo>
                    <a:pt x="3135162" y="736856"/>
                  </a:lnTo>
                  <a:lnTo>
                    <a:pt x="3115472" y="774894"/>
                  </a:lnTo>
                  <a:lnTo>
                    <a:pt x="3085449" y="804879"/>
                  </a:lnTo>
                  <a:lnTo>
                    <a:pt x="3047380" y="824537"/>
                  </a:lnTo>
                  <a:lnTo>
                    <a:pt x="3003550" y="831596"/>
                  </a:lnTo>
                  <a:lnTo>
                    <a:pt x="138684" y="831596"/>
                  </a:lnTo>
                  <a:lnTo>
                    <a:pt x="94853" y="824537"/>
                  </a:lnTo>
                  <a:lnTo>
                    <a:pt x="56784" y="804879"/>
                  </a:lnTo>
                  <a:lnTo>
                    <a:pt x="26761" y="774894"/>
                  </a:lnTo>
                  <a:lnTo>
                    <a:pt x="7071" y="736856"/>
                  </a:lnTo>
                  <a:lnTo>
                    <a:pt x="0" y="693038"/>
                  </a:lnTo>
                  <a:lnTo>
                    <a:pt x="0" y="138684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3187954" y="697738"/>
            <a:ext cx="2794635" cy="6623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marR="179070" indent="635" algn="ctr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Times New Roman"/>
                <a:cs typeface="Times New Roman"/>
              </a:rPr>
              <a:t>учет </a:t>
            </a:r>
            <a:r>
              <a:rPr sz="1400" spc="-10" dirty="0">
                <a:latin typeface="Times New Roman"/>
                <a:cs typeface="Times New Roman"/>
              </a:rPr>
              <a:t>его </a:t>
            </a:r>
            <a:r>
              <a:rPr sz="1400" dirty="0">
                <a:latin typeface="Times New Roman"/>
                <a:cs typeface="Times New Roman"/>
              </a:rPr>
              <a:t>возрастных и 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индивидуальных</a:t>
            </a:r>
            <a:r>
              <a:rPr sz="1400" spc="-6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особенностей,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645"/>
              </a:lnSpc>
            </a:pPr>
            <a:r>
              <a:rPr sz="1400" spc="-5" dirty="0">
                <a:latin typeface="Times New Roman"/>
                <a:cs typeface="Times New Roman"/>
              </a:rPr>
              <a:t>характера,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привычек,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предпочтений.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487870" y="3664394"/>
            <a:ext cx="3525520" cy="1186815"/>
            <a:chOff x="487870" y="3664394"/>
            <a:chExt cx="3525520" cy="1186815"/>
          </a:xfrm>
        </p:grpSpPr>
        <p:sp>
          <p:nvSpPr>
            <p:cNvPr id="19" name="object 19"/>
            <p:cNvSpPr/>
            <p:nvPr/>
          </p:nvSpPr>
          <p:spPr>
            <a:xfrm>
              <a:off x="509143" y="3685667"/>
              <a:ext cx="3482975" cy="1144270"/>
            </a:xfrm>
            <a:custGeom>
              <a:avLst/>
              <a:gdLst/>
              <a:ahLst/>
              <a:cxnLst/>
              <a:rect l="l" t="t" r="r" b="b"/>
              <a:pathLst>
                <a:path w="3482975" h="1144270">
                  <a:moveTo>
                    <a:pt x="3291712" y="0"/>
                  </a:moveTo>
                  <a:lnTo>
                    <a:pt x="190665" y="0"/>
                  </a:lnTo>
                  <a:lnTo>
                    <a:pt x="146945" y="5034"/>
                  </a:lnTo>
                  <a:lnTo>
                    <a:pt x="106812" y="19378"/>
                  </a:lnTo>
                  <a:lnTo>
                    <a:pt x="71410" y="41887"/>
                  </a:lnTo>
                  <a:lnTo>
                    <a:pt x="41884" y="71422"/>
                  </a:lnTo>
                  <a:lnTo>
                    <a:pt x="19378" y="106839"/>
                  </a:lnTo>
                  <a:lnTo>
                    <a:pt x="5035" y="146997"/>
                  </a:lnTo>
                  <a:lnTo>
                    <a:pt x="0" y="190753"/>
                  </a:lnTo>
                  <a:lnTo>
                    <a:pt x="0" y="953388"/>
                  </a:lnTo>
                  <a:lnTo>
                    <a:pt x="5035" y="997098"/>
                  </a:lnTo>
                  <a:lnTo>
                    <a:pt x="19378" y="1037223"/>
                  </a:lnTo>
                  <a:lnTo>
                    <a:pt x="41884" y="1072617"/>
                  </a:lnTo>
                  <a:lnTo>
                    <a:pt x="71410" y="1102138"/>
                  </a:lnTo>
                  <a:lnTo>
                    <a:pt x="106812" y="1124640"/>
                  </a:lnTo>
                  <a:lnTo>
                    <a:pt x="146945" y="1138981"/>
                  </a:lnTo>
                  <a:lnTo>
                    <a:pt x="190665" y="1144015"/>
                  </a:lnTo>
                  <a:lnTo>
                    <a:pt x="3291712" y="1144015"/>
                  </a:lnTo>
                  <a:lnTo>
                    <a:pt x="3335429" y="1138981"/>
                  </a:lnTo>
                  <a:lnTo>
                    <a:pt x="3375572" y="1124640"/>
                  </a:lnTo>
                  <a:lnTo>
                    <a:pt x="3410991" y="1102138"/>
                  </a:lnTo>
                  <a:lnTo>
                    <a:pt x="3440539" y="1072617"/>
                  </a:lnTo>
                  <a:lnTo>
                    <a:pt x="3463066" y="1037223"/>
                  </a:lnTo>
                  <a:lnTo>
                    <a:pt x="3477425" y="997098"/>
                  </a:lnTo>
                  <a:lnTo>
                    <a:pt x="3482467" y="953388"/>
                  </a:lnTo>
                  <a:lnTo>
                    <a:pt x="3482467" y="190753"/>
                  </a:lnTo>
                  <a:lnTo>
                    <a:pt x="3477425" y="146997"/>
                  </a:lnTo>
                  <a:lnTo>
                    <a:pt x="3463066" y="106839"/>
                  </a:lnTo>
                  <a:lnTo>
                    <a:pt x="3440539" y="71422"/>
                  </a:lnTo>
                  <a:lnTo>
                    <a:pt x="3410991" y="41887"/>
                  </a:lnTo>
                  <a:lnTo>
                    <a:pt x="3375572" y="19378"/>
                  </a:lnTo>
                  <a:lnTo>
                    <a:pt x="3335429" y="5034"/>
                  </a:lnTo>
                  <a:lnTo>
                    <a:pt x="32917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09143" y="3685667"/>
              <a:ext cx="3482975" cy="1144270"/>
            </a:xfrm>
            <a:custGeom>
              <a:avLst/>
              <a:gdLst/>
              <a:ahLst/>
              <a:cxnLst/>
              <a:rect l="l" t="t" r="r" b="b"/>
              <a:pathLst>
                <a:path w="3482975" h="1144270">
                  <a:moveTo>
                    <a:pt x="0" y="190753"/>
                  </a:moveTo>
                  <a:lnTo>
                    <a:pt x="5035" y="146997"/>
                  </a:lnTo>
                  <a:lnTo>
                    <a:pt x="19378" y="106839"/>
                  </a:lnTo>
                  <a:lnTo>
                    <a:pt x="41884" y="71422"/>
                  </a:lnTo>
                  <a:lnTo>
                    <a:pt x="71410" y="41887"/>
                  </a:lnTo>
                  <a:lnTo>
                    <a:pt x="106812" y="19378"/>
                  </a:lnTo>
                  <a:lnTo>
                    <a:pt x="146945" y="5034"/>
                  </a:lnTo>
                  <a:lnTo>
                    <a:pt x="190665" y="0"/>
                  </a:lnTo>
                  <a:lnTo>
                    <a:pt x="3291712" y="0"/>
                  </a:lnTo>
                  <a:lnTo>
                    <a:pt x="3335429" y="5034"/>
                  </a:lnTo>
                  <a:lnTo>
                    <a:pt x="3375572" y="19378"/>
                  </a:lnTo>
                  <a:lnTo>
                    <a:pt x="3410991" y="41887"/>
                  </a:lnTo>
                  <a:lnTo>
                    <a:pt x="3440539" y="71422"/>
                  </a:lnTo>
                  <a:lnTo>
                    <a:pt x="3463066" y="106839"/>
                  </a:lnTo>
                  <a:lnTo>
                    <a:pt x="3477425" y="146997"/>
                  </a:lnTo>
                  <a:lnTo>
                    <a:pt x="3482467" y="190753"/>
                  </a:lnTo>
                  <a:lnTo>
                    <a:pt x="3482467" y="953388"/>
                  </a:lnTo>
                  <a:lnTo>
                    <a:pt x="3477425" y="997098"/>
                  </a:lnTo>
                  <a:lnTo>
                    <a:pt x="3463066" y="1037223"/>
                  </a:lnTo>
                  <a:lnTo>
                    <a:pt x="3440539" y="1072617"/>
                  </a:lnTo>
                  <a:lnTo>
                    <a:pt x="3410991" y="1102138"/>
                  </a:lnTo>
                  <a:lnTo>
                    <a:pt x="3375572" y="1124640"/>
                  </a:lnTo>
                  <a:lnTo>
                    <a:pt x="3335429" y="1138981"/>
                  </a:lnTo>
                  <a:lnTo>
                    <a:pt x="3291712" y="1144015"/>
                  </a:lnTo>
                  <a:lnTo>
                    <a:pt x="190665" y="1144015"/>
                  </a:lnTo>
                  <a:lnTo>
                    <a:pt x="146945" y="1138981"/>
                  </a:lnTo>
                  <a:lnTo>
                    <a:pt x="106812" y="1124640"/>
                  </a:lnTo>
                  <a:lnTo>
                    <a:pt x="71410" y="1102138"/>
                  </a:lnTo>
                  <a:lnTo>
                    <a:pt x="41884" y="1072617"/>
                  </a:lnTo>
                  <a:lnTo>
                    <a:pt x="19378" y="1037223"/>
                  </a:lnTo>
                  <a:lnTo>
                    <a:pt x="5035" y="997098"/>
                  </a:lnTo>
                  <a:lnTo>
                    <a:pt x="0" y="953388"/>
                  </a:lnTo>
                  <a:lnTo>
                    <a:pt x="0" y="190753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677367" y="3813175"/>
            <a:ext cx="3144520" cy="879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320" marR="5080" indent="-7620" algn="just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000009"/>
                </a:solidFill>
                <a:latin typeface="Times New Roman"/>
                <a:cs typeface="Times New Roman"/>
              </a:rPr>
              <a:t>старается </a:t>
            </a:r>
            <a:r>
              <a:rPr sz="1400" spc="-10" dirty="0">
                <a:solidFill>
                  <a:srgbClr val="000009"/>
                </a:solidFill>
                <a:latin typeface="Times New Roman"/>
                <a:cs typeface="Times New Roman"/>
              </a:rPr>
              <a:t>избегать запретов </a:t>
            </a:r>
            <a:r>
              <a:rPr sz="1400" dirty="0">
                <a:solidFill>
                  <a:srgbClr val="000009"/>
                </a:solidFill>
                <a:latin typeface="Times New Roman"/>
                <a:cs typeface="Times New Roman"/>
              </a:rPr>
              <a:t>и </a:t>
            </a:r>
            <a:r>
              <a:rPr sz="1400" spc="-5" dirty="0">
                <a:solidFill>
                  <a:srgbClr val="000009"/>
                </a:solidFill>
                <a:latin typeface="Times New Roman"/>
                <a:cs typeface="Times New Roman"/>
              </a:rPr>
              <a:t>наказаний, </a:t>
            </a:r>
            <a:r>
              <a:rPr sz="1400" spc="-33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000009"/>
                </a:solidFill>
                <a:latin typeface="Times New Roman"/>
                <a:cs typeface="Times New Roman"/>
              </a:rPr>
              <a:t>предупреждает возникновение </a:t>
            </a:r>
            <a:r>
              <a:rPr sz="1400" dirty="0">
                <a:solidFill>
                  <a:srgbClr val="000009"/>
                </a:solidFill>
                <a:latin typeface="Times New Roman"/>
                <a:cs typeface="Times New Roman"/>
              </a:rPr>
              <a:t>у </a:t>
            </a:r>
            <a:r>
              <a:rPr sz="1400" spc="-5" dirty="0">
                <a:solidFill>
                  <a:srgbClr val="000009"/>
                </a:solidFill>
                <a:latin typeface="Times New Roman"/>
                <a:cs typeface="Times New Roman"/>
              </a:rPr>
              <a:t>ребенка </a:t>
            </a:r>
            <a:r>
              <a:rPr sz="1400" spc="-33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000009"/>
                </a:solidFill>
                <a:latin typeface="Times New Roman"/>
                <a:cs typeface="Times New Roman"/>
              </a:rPr>
              <a:t>эмоционального </a:t>
            </a:r>
            <a:r>
              <a:rPr sz="1400" spc="-10" dirty="0">
                <a:solidFill>
                  <a:srgbClr val="000009"/>
                </a:solidFill>
                <a:latin typeface="Times New Roman"/>
                <a:cs typeface="Times New Roman"/>
              </a:rPr>
              <a:t>дискомфорта, </a:t>
            </a:r>
            <a:r>
              <a:rPr sz="1400" spc="-5" dirty="0">
                <a:solidFill>
                  <a:srgbClr val="000009"/>
                </a:solidFill>
                <a:latin typeface="Times New Roman"/>
                <a:cs typeface="Times New Roman"/>
              </a:rPr>
              <a:t>исключая </a:t>
            </a:r>
            <a:r>
              <a:rPr sz="1400" spc="-33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000009"/>
                </a:solidFill>
                <a:latin typeface="Times New Roman"/>
                <a:cs typeface="Times New Roman"/>
              </a:rPr>
              <a:t>крик,</a:t>
            </a:r>
            <a:r>
              <a:rPr sz="1400" spc="-3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spc="-10" dirty="0">
                <a:solidFill>
                  <a:srgbClr val="000009"/>
                </a:solidFill>
                <a:latin typeface="Times New Roman"/>
                <a:cs typeface="Times New Roman"/>
              </a:rPr>
              <a:t>громкую</a:t>
            </a:r>
            <a:r>
              <a:rPr sz="1400" spc="-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spc="-10" dirty="0">
                <a:solidFill>
                  <a:srgbClr val="000009"/>
                </a:solidFill>
                <a:latin typeface="Times New Roman"/>
                <a:cs typeface="Times New Roman"/>
              </a:rPr>
              <a:t>речь,</a:t>
            </a:r>
            <a:r>
              <a:rPr sz="1400" spc="-2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000009"/>
                </a:solidFill>
                <a:latin typeface="Times New Roman"/>
                <a:cs typeface="Times New Roman"/>
              </a:rPr>
              <a:t>резкие</a:t>
            </a:r>
            <a:r>
              <a:rPr sz="1400" spc="-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000009"/>
                </a:solidFill>
                <a:latin typeface="Times New Roman"/>
                <a:cs typeface="Times New Roman"/>
              </a:rPr>
              <a:t>движения.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2526728" y="2361501"/>
            <a:ext cx="4223385" cy="716280"/>
            <a:chOff x="2526728" y="2361501"/>
            <a:chExt cx="4223385" cy="716280"/>
          </a:xfrm>
        </p:grpSpPr>
        <p:sp>
          <p:nvSpPr>
            <p:cNvPr id="23" name="object 23"/>
            <p:cNvSpPr/>
            <p:nvPr/>
          </p:nvSpPr>
          <p:spPr>
            <a:xfrm>
              <a:off x="2548001" y="2382774"/>
              <a:ext cx="4180840" cy="673735"/>
            </a:xfrm>
            <a:custGeom>
              <a:avLst/>
              <a:gdLst/>
              <a:ahLst/>
              <a:cxnLst/>
              <a:rect l="l" t="t" r="r" b="b"/>
              <a:pathLst>
                <a:path w="4180840" h="673735">
                  <a:moveTo>
                    <a:pt x="4068318" y="0"/>
                  </a:moveTo>
                  <a:lnTo>
                    <a:pt x="112394" y="0"/>
                  </a:lnTo>
                  <a:lnTo>
                    <a:pt x="68633" y="8826"/>
                  </a:lnTo>
                  <a:lnTo>
                    <a:pt x="32908" y="32892"/>
                  </a:lnTo>
                  <a:lnTo>
                    <a:pt x="8828" y="68579"/>
                  </a:lnTo>
                  <a:lnTo>
                    <a:pt x="0" y="112267"/>
                  </a:lnTo>
                  <a:lnTo>
                    <a:pt x="0" y="561466"/>
                  </a:lnTo>
                  <a:lnTo>
                    <a:pt x="8828" y="605154"/>
                  </a:lnTo>
                  <a:lnTo>
                    <a:pt x="32908" y="640841"/>
                  </a:lnTo>
                  <a:lnTo>
                    <a:pt x="68633" y="664908"/>
                  </a:lnTo>
                  <a:lnTo>
                    <a:pt x="112394" y="673735"/>
                  </a:lnTo>
                  <a:lnTo>
                    <a:pt x="4068318" y="673735"/>
                  </a:lnTo>
                  <a:lnTo>
                    <a:pt x="4112006" y="664908"/>
                  </a:lnTo>
                  <a:lnTo>
                    <a:pt x="4147693" y="640841"/>
                  </a:lnTo>
                  <a:lnTo>
                    <a:pt x="4171759" y="605154"/>
                  </a:lnTo>
                  <a:lnTo>
                    <a:pt x="4180585" y="561466"/>
                  </a:lnTo>
                  <a:lnTo>
                    <a:pt x="4180585" y="112267"/>
                  </a:lnTo>
                  <a:lnTo>
                    <a:pt x="4171759" y="68579"/>
                  </a:lnTo>
                  <a:lnTo>
                    <a:pt x="4147692" y="32892"/>
                  </a:lnTo>
                  <a:lnTo>
                    <a:pt x="4112005" y="8826"/>
                  </a:lnTo>
                  <a:lnTo>
                    <a:pt x="40683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548001" y="2382774"/>
              <a:ext cx="4180840" cy="673735"/>
            </a:xfrm>
            <a:custGeom>
              <a:avLst/>
              <a:gdLst/>
              <a:ahLst/>
              <a:cxnLst/>
              <a:rect l="l" t="t" r="r" b="b"/>
              <a:pathLst>
                <a:path w="4180840" h="673735">
                  <a:moveTo>
                    <a:pt x="0" y="112267"/>
                  </a:moveTo>
                  <a:lnTo>
                    <a:pt x="8828" y="68579"/>
                  </a:lnTo>
                  <a:lnTo>
                    <a:pt x="32908" y="32892"/>
                  </a:lnTo>
                  <a:lnTo>
                    <a:pt x="68633" y="8826"/>
                  </a:lnTo>
                  <a:lnTo>
                    <a:pt x="112394" y="0"/>
                  </a:lnTo>
                  <a:lnTo>
                    <a:pt x="4068318" y="0"/>
                  </a:lnTo>
                  <a:lnTo>
                    <a:pt x="4112005" y="8826"/>
                  </a:lnTo>
                  <a:lnTo>
                    <a:pt x="4147692" y="32892"/>
                  </a:lnTo>
                  <a:lnTo>
                    <a:pt x="4171759" y="68579"/>
                  </a:lnTo>
                  <a:lnTo>
                    <a:pt x="4180585" y="112267"/>
                  </a:lnTo>
                  <a:lnTo>
                    <a:pt x="4180585" y="561466"/>
                  </a:lnTo>
                  <a:lnTo>
                    <a:pt x="4171759" y="605154"/>
                  </a:lnTo>
                  <a:lnTo>
                    <a:pt x="4147693" y="640841"/>
                  </a:lnTo>
                  <a:lnTo>
                    <a:pt x="4112006" y="664908"/>
                  </a:lnTo>
                  <a:lnTo>
                    <a:pt x="4068318" y="673735"/>
                  </a:lnTo>
                  <a:lnTo>
                    <a:pt x="112394" y="673735"/>
                  </a:lnTo>
                  <a:lnTo>
                    <a:pt x="68633" y="664908"/>
                  </a:lnTo>
                  <a:lnTo>
                    <a:pt x="32908" y="640841"/>
                  </a:lnTo>
                  <a:lnTo>
                    <a:pt x="8828" y="605154"/>
                  </a:lnTo>
                  <a:lnTo>
                    <a:pt x="0" y="561466"/>
                  </a:lnTo>
                  <a:lnTo>
                    <a:pt x="0" y="112267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2660142" y="2594863"/>
            <a:ext cx="386397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ВЗАИМОДЕЙСТВИЕ</a:t>
            </a:r>
            <a:r>
              <a:rPr sz="14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 ВЗРОСЛЫХ</a:t>
            </a:r>
            <a:r>
              <a:rPr sz="1400" b="1" spc="-1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000009"/>
                </a:solidFill>
                <a:latin typeface="Times New Roman"/>
                <a:cs typeface="Times New Roman"/>
              </a:rPr>
              <a:t>С</a:t>
            </a:r>
            <a:r>
              <a:rPr sz="14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400" b="1" spc="-15" dirty="0">
                <a:solidFill>
                  <a:srgbClr val="000009"/>
                </a:solidFill>
                <a:latin typeface="Times New Roman"/>
                <a:cs typeface="Times New Roman"/>
              </a:rPr>
              <a:t>ДЕТЬМИ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1693291" y="1429638"/>
            <a:ext cx="5835650" cy="4909820"/>
            <a:chOff x="1693291" y="1429638"/>
            <a:chExt cx="5835650" cy="4909820"/>
          </a:xfrm>
        </p:grpSpPr>
        <p:sp>
          <p:nvSpPr>
            <p:cNvPr id="27" name="object 27"/>
            <p:cNvSpPr/>
            <p:nvPr/>
          </p:nvSpPr>
          <p:spPr>
            <a:xfrm>
              <a:off x="1693291" y="1429638"/>
              <a:ext cx="5835650" cy="2284095"/>
            </a:xfrm>
            <a:custGeom>
              <a:avLst/>
              <a:gdLst/>
              <a:ahLst/>
              <a:cxnLst/>
              <a:rect l="l" t="t" r="r" b="b"/>
              <a:pathLst>
                <a:path w="5835650" h="2284095">
                  <a:moveTo>
                    <a:pt x="5362448" y="2256028"/>
                  </a:moveTo>
                  <a:lnTo>
                    <a:pt x="5289804" y="2183765"/>
                  </a:lnTo>
                  <a:lnTo>
                    <a:pt x="5285740" y="2183765"/>
                  </a:lnTo>
                  <a:lnTo>
                    <a:pt x="5283200" y="2186178"/>
                  </a:lnTo>
                  <a:lnTo>
                    <a:pt x="5280787" y="2188718"/>
                  </a:lnTo>
                  <a:lnTo>
                    <a:pt x="5280787" y="2192655"/>
                  </a:lnTo>
                  <a:lnTo>
                    <a:pt x="5329148" y="2240838"/>
                  </a:lnTo>
                  <a:lnTo>
                    <a:pt x="2946654" y="1620774"/>
                  </a:lnTo>
                  <a:lnTo>
                    <a:pt x="2945066" y="1626933"/>
                  </a:lnTo>
                  <a:lnTo>
                    <a:pt x="2943479" y="1620774"/>
                  </a:lnTo>
                  <a:lnTo>
                    <a:pt x="590143" y="2240813"/>
                  </a:lnTo>
                  <a:lnTo>
                    <a:pt x="638556" y="2192401"/>
                  </a:lnTo>
                  <a:lnTo>
                    <a:pt x="638556" y="2188464"/>
                  </a:lnTo>
                  <a:lnTo>
                    <a:pt x="633603" y="2183511"/>
                  </a:lnTo>
                  <a:lnTo>
                    <a:pt x="629539" y="2183511"/>
                  </a:lnTo>
                  <a:lnTo>
                    <a:pt x="557022" y="2256028"/>
                  </a:lnTo>
                  <a:lnTo>
                    <a:pt x="652526" y="2282571"/>
                  </a:lnTo>
                  <a:lnTo>
                    <a:pt x="655955" y="2283460"/>
                  </a:lnTo>
                  <a:lnTo>
                    <a:pt x="659384" y="2281555"/>
                  </a:lnTo>
                  <a:lnTo>
                    <a:pt x="660400" y="2278126"/>
                  </a:lnTo>
                  <a:lnTo>
                    <a:pt x="661289" y="2274697"/>
                  </a:lnTo>
                  <a:lnTo>
                    <a:pt x="659257" y="2271268"/>
                  </a:lnTo>
                  <a:lnTo>
                    <a:pt x="655955" y="2270252"/>
                  </a:lnTo>
                  <a:lnTo>
                    <a:pt x="615010" y="2258949"/>
                  </a:lnTo>
                  <a:lnTo>
                    <a:pt x="593394" y="2252980"/>
                  </a:lnTo>
                  <a:lnTo>
                    <a:pt x="2945066" y="1633512"/>
                  </a:lnTo>
                  <a:lnTo>
                    <a:pt x="5325897" y="2253145"/>
                  </a:lnTo>
                  <a:lnTo>
                    <a:pt x="5263642" y="2270633"/>
                  </a:lnTo>
                  <a:lnTo>
                    <a:pt x="5260213" y="2271522"/>
                  </a:lnTo>
                  <a:lnTo>
                    <a:pt x="5258308" y="2275078"/>
                  </a:lnTo>
                  <a:lnTo>
                    <a:pt x="5259197" y="2278380"/>
                  </a:lnTo>
                  <a:lnTo>
                    <a:pt x="5260213" y="2281809"/>
                  </a:lnTo>
                  <a:lnTo>
                    <a:pt x="5263642" y="2283714"/>
                  </a:lnTo>
                  <a:lnTo>
                    <a:pt x="5267071" y="2282825"/>
                  </a:lnTo>
                  <a:lnTo>
                    <a:pt x="5351589" y="2259076"/>
                  </a:lnTo>
                  <a:lnTo>
                    <a:pt x="5362448" y="2256028"/>
                  </a:lnTo>
                  <a:close/>
                </a:path>
                <a:path w="5835650" h="2284095">
                  <a:moveTo>
                    <a:pt x="5835523" y="22606"/>
                  </a:moveTo>
                  <a:lnTo>
                    <a:pt x="5825668" y="20447"/>
                  </a:lnTo>
                  <a:lnTo>
                    <a:pt x="5735320" y="635"/>
                  </a:lnTo>
                  <a:lnTo>
                    <a:pt x="5732018" y="2794"/>
                  </a:lnTo>
                  <a:lnTo>
                    <a:pt x="5730494" y="9652"/>
                  </a:lnTo>
                  <a:lnTo>
                    <a:pt x="5732653" y="12954"/>
                  </a:lnTo>
                  <a:lnTo>
                    <a:pt x="5799201" y="27686"/>
                  </a:lnTo>
                  <a:lnTo>
                    <a:pt x="2950883" y="944537"/>
                  </a:lnTo>
                  <a:lnTo>
                    <a:pt x="2900248" y="58394"/>
                  </a:lnTo>
                  <a:lnTo>
                    <a:pt x="2935986" y="112268"/>
                  </a:lnTo>
                  <a:lnTo>
                    <a:pt x="2937891" y="115189"/>
                  </a:lnTo>
                  <a:lnTo>
                    <a:pt x="2941828" y="115951"/>
                  </a:lnTo>
                  <a:lnTo>
                    <a:pt x="2947670" y="112141"/>
                  </a:lnTo>
                  <a:lnTo>
                    <a:pt x="2948432" y="108204"/>
                  </a:lnTo>
                  <a:lnTo>
                    <a:pt x="2946527" y="105283"/>
                  </a:lnTo>
                  <a:lnTo>
                    <a:pt x="2899854" y="34798"/>
                  </a:lnTo>
                  <a:lnTo>
                    <a:pt x="2891790" y="22606"/>
                  </a:lnTo>
                  <a:lnTo>
                    <a:pt x="2846832" y="110998"/>
                  </a:lnTo>
                  <a:lnTo>
                    <a:pt x="2845181" y="114046"/>
                  </a:lnTo>
                  <a:lnTo>
                    <a:pt x="2846451" y="117856"/>
                  </a:lnTo>
                  <a:lnTo>
                    <a:pt x="2849626" y="119507"/>
                  </a:lnTo>
                  <a:lnTo>
                    <a:pt x="2852801" y="121031"/>
                  </a:lnTo>
                  <a:lnTo>
                    <a:pt x="2856611" y="119761"/>
                  </a:lnTo>
                  <a:lnTo>
                    <a:pt x="2858135" y="116713"/>
                  </a:lnTo>
                  <a:lnTo>
                    <a:pt x="2887535" y="58940"/>
                  </a:lnTo>
                  <a:lnTo>
                    <a:pt x="2938119" y="944270"/>
                  </a:lnTo>
                  <a:lnTo>
                    <a:pt x="36372" y="27444"/>
                  </a:lnTo>
                  <a:lnTo>
                    <a:pt x="67945" y="20320"/>
                  </a:lnTo>
                  <a:lnTo>
                    <a:pt x="102870" y="12446"/>
                  </a:lnTo>
                  <a:lnTo>
                    <a:pt x="105029" y="9017"/>
                  </a:lnTo>
                  <a:lnTo>
                    <a:pt x="104267" y="5588"/>
                  </a:lnTo>
                  <a:lnTo>
                    <a:pt x="103378" y="2159"/>
                  </a:lnTo>
                  <a:lnTo>
                    <a:pt x="100076" y="0"/>
                  </a:lnTo>
                  <a:lnTo>
                    <a:pt x="0" y="22606"/>
                  </a:lnTo>
                  <a:lnTo>
                    <a:pt x="66548" y="96012"/>
                  </a:lnTo>
                  <a:lnTo>
                    <a:pt x="68834" y="98679"/>
                  </a:lnTo>
                  <a:lnTo>
                    <a:pt x="72898" y="98806"/>
                  </a:lnTo>
                  <a:lnTo>
                    <a:pt x="78105" y="94107"/>
                  </a:lnTo>
                  <a:lnTo>
                    <a:pt x="78232" y="90043"/>
                  </a:lnTo>
                  <a:lnTo>
                    <a:pt x="75946" y="87503"/>
                  </a:lnTo>
                  <a:lnTo>
                    <a:pt x="32397" y="39585"/>
                  </a:lnTo>
                  <a:lnTo>
                    <a:pt x="2943098" y="959104"/>
                  </a:lnTo>
                  <a:lnTo>
                    <a:pt x="2945003" y="953071"/>
                  </a:lnTo>
                  <a:lnTo>
                    <a:pt x="2947035" y="959104"/>
                  </a:lnTo>
                  <a:lnTo>
                    <a:pt x="5803163" y="39738"/>
                  </a:lnTo>
                  <a:lnTo>
                    <a:pt x="5757545" y="90551"/>
                  </a:lnTo>
                  <a:lnTo>
                    <a:pt x="5757799" y="94488"/>
                  </a:lnTo>
                  <a:lnTo>
                    <a:pt x="5763006" y="99187"/>
                  </a:lnTo>
                  <a:lnTo>
                    <a:pt x="5767070" y="99060"/>
                  </a:lnTo>
                  <a:lnTo>
                    <a:pt x="5769356" y="96393"/>
                  </a:lnTo>
                  <a:lnTo>
                    <a:pt x="5835523" y="22606"/>
                  </a:lnTo>
                  <a:close/>
                </a:path>
              </a:pathLst>
            </a:custGeom>
            <a:solidFill>
              <a:srgbClr val="12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873375" y="5057267"/>
              <a:ext cx="3885565" cy="1261110"/>
            </a:xfrm>
            <a:custGeom>
              <a:avLst/>
              <a:gdLst/>
              <a:ahLst/>
              <a:cxnLst/>
              <a:rect l="l" t="t" r="r" b="b"/>
              <a:pathLst>
                <a:path w="3885565" h="1261110">
                  <a:moveTo>
                    <a:pt x="3675126" y="0"/>
                  </a:moveTo>
                  <a:lnTo>
                    <a:pt x="210185" y="0"/>
                  </a:lnTo>
                  <a:lnTo>
                    <a:pt x="161992" y="5551"/>
                  </a:lnTo>
                  <a:lnTo>
                    <a:pt x="117752" y="21364"/>
                  </a:lnTo>
                  <a:lnTo>
                    <a:pt x="78726" y="46176"/>
                  </a:lnTo>
                  <a:lnTo>
                    <a:pt x="46176" y="78726"/>
                  </a:lnTo>
                  <a:lnTo>
                    <a:pt x="21364" y="117752"/>
                  </a:lnTo>
                  <a:lnTo>
                    <a:pt x="5551" y="161992"/>
                  </a:lnTo>
                  <a:lnTo>
                    <a:pt x="0" y="210184"/>
                  </a:lnTo>
                  <a:lnTo>
                    <a:pt x="0" y="1050696"/>
                  </a:lnTo>
                  <a:lnTo>
                    <a:pt x="5551" y="1098877"/>
                  </a:lnTo>
                  <a:lnTo>
                    <a:pt x="21364" y="1143107"/>
                  </a:lnTo>
                  <a:lnTo>
                    <a:pt x="46176" y="1182124"/>
                  </a:lnTo>
                  <a:lnTo>
                    <a:pt x="78726" y="1214666"/>
                  </a:lnTo>
                  <a:lnTo>
                    <a:pt x="117752" y="1239472"/>
                  </a:lnTo>
                  <a:lnTo>
                    <a:pt x="161992" y="1255280"/>
                  </a:lnTo>
                  <a:lnTo>
                    <a:pt x="210185" y="1260830"/>
                  </a:lnTo>
                  <a:lnTo>
                    <a:pt x="3675126" y="1260830"/>
                  </a:lnTo>
                  <a:lnTo>
                    <a:pt x="3723318" y="1255280"/>
                  </a:lnTo>
                  <a:lnTo>
                    <a:pt x="3767558" y="1239472"/>
                  </a:lnTo>
                  <a:lnTo>
                    <a:pt x="3806584" y="1214666"/>
                  </a:lnTo>
                  <a:lnTo>
                    <a:pt x="3839134" y="1182124"/>
                  </a:lnTo>
                  <a:lnTo>
                    <a:pt x="3863946" y="1143107"/>
                  </a:lnTo>
                  <a:lnTo>
                    <a:pt x="3879759" y="1098877"/>
                  </a:lnTo>
                  <a:lnTo>
                    <a:pt x="3885310" y="1050696"/>
                  </a:lnTo>
                  <a:lnTo>
                    <a:pt x="3885310" y="210184"/>
                  </a:lnTo>
                  <a:lnTo>
                    <a:pt x="3879759" y="161992"/>
                  </a:lnTo>
                  <a:lnTo>
                    <a:pt x="3863946" y="117752"/>
                  </a:lnTo>
                  <a:lnTo>
                    <a:pt x="3839134" y="78726"/>
                  </a:lnTo>
                  <a:lnTo>
                    <a:pt x="3806584" y="46176"/>
                  </a:lnTo>
                  <a:lnTo>
                    <a:pt x="3767558" y="21364"/>
                  </a:lnTo>
                  <a:lnTo>
                    <a:pt x="3723318" y="5551"/>
                  </a:lnTo>
                  <a:lnTo>
                    <a:pt x="36751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2873375" y="5057267"/>
              <a:ext cx="3885565" cy="1261110"/>
            </a:xfrm>
            <a:custGeom>
              <a:avLst/>
              <a:gdLst/>
              <a:ahLst/>
              <a:cxnLst/>
              <a:rect l="l" t="t" r="r" b="b"/>
              <a:pathLst>
                <a:path w="3885565" h="1261110">
                  <a:moveTo>
                    <a:pt x="0" y="210184"/>
                  </a:moveTo>
                  <a:lnTo>
                    <a:pt x="5551" y="161992"/>
                  </a:lnTo>
                  <a:lnTo>
                    <a:pt x="21364" y="117752"/>
                  </a:lnTo>
                  <a:lnTo>
                    <a:pt x="46176" y="78726"/>
                  </a:lnTo>
                  <a:lnTo>
                    <a:pt x="78726" y="46176"/>
                  </a:lnTo>
                  <a:lnTo>
                    <a:pt x="117752" y="21364"/>
                  </a:lnTo>
                  <a:lnTo>
                    <a:pt x="161992" y="5551"/>
                  </a:lnTo>
                  <a:lnTo>
                    <a:pt x="210185" y="0"/>
                  </a:lnTo>
                  <a:lnTo>
                    <a:pt x="3675126" y="0"/>
                  </a:lnTo>
                  <a:lnTo>
                    <a:pt x="3723318" y="5551"/>
                  </a:lnTo>
                  <a:lnTo>
                    <a:pt x="3767558" y="21364"/>
                  </a:lnTo>
                  <a:lnTo>
                    <a:pt x="3806584" y="46176"/>
                  </a:lnTo>
                  <a:lnTo>
                    <a:pt x="3839134" y="78726"/>
                  </a:lnTo>
                  <a:lnTo>
                    <a:pt x="3863946" y="117752"/>
                  </a:lnTo>
                  <a:lnTo>
                    <a:pt x="3879759" y="161992"/>
                  </a:lnTo>
                  <a:lnTo>
                    <a:pt x="3885310" y="210184"/>
                  </a:lnTo>
                  <a:lnTo>
                    <a:pt x="3885310" y="1050696"/>
                  </a:lnTo>
                  <a:lnTo>
                    <a:pt x="3879759" y="1098877"/>
                  </a:lnTo>
                  <a:lnTo>
                    <a:pt x="3863946" y="1143107"/>
                  </a:lnTo>
                  <a:lnTo>
                    <a:pt x="3839134" y="1182124"/>
                  </a:lnTo>
                  <a:lnTo>
                    <a:pt x="3806584" y="1214666"/>
                  </a:lnTo>
                  <a:lnTo>
                    <a:pt x="3767558" y="1239472"/>
                  </a:lnTo>
                  <a:lnTo>
                    <a:pt x="3723318" y="1255280"/>
                  </a:lnTo>
                  <a:lnTo>
                    <a:pt x="3675126" y="1260830"/>
                  </a:lnTo>
                  <a:lnTo>
                    <a:pt x="210185" y="1260830"/>
                  </a:lnTo>
                  <a:lnTo>
                    <a:pt x="161992" y="1255280"/>
                  </a:lnTo>
                  <a:lnTo>
                    <a:pt x="117752" y="1239472"/>
                  </a:lnTo>
                  <a:lnTo>
                    <a:pt x="78726" y="1214666"/>
                  </a:lnTo>
                  <a:lnTo>
                    <a:pt x="46176" y="1182124"/>
                  </a:lnTo>
                  <a:lnTo>
                    <a:pt x="21364" y="1143107"/>
                  </a:lnTo>
                  <a:lnTo>
                    <a:pt x="5551" y="1098877"/>
                  </a:lnTo>
                  <a:lnTo>
                    <a:pt x="0" y="1050696"/>
                  </a:lnTo>
                  <a:lnTo>
                    <a:pt x="0" y="210184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3014217" y="5136641"/>
            <a:ext cx="3605529" cy="10890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 algn="just">
              <a:lnSpc>
                <a:spcPct val="99500"/>
              </a:lnSpc>
              <a:spcBef>
                <a:spcPts val="110"/>
              </a:spcBef>
            </a:pPr>
            <a:r>
              <a:rPr sz="1400" dirty="0">
                <a:latin typeface="Times New Roman"/>
                <a:cs typeface="Times New Roman"/>
              </a:rPr>
              <a:t>взрослый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предоставляют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детям</a:t>
            </a:r>
            <a:r>
              <a:rPr sz="140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возможность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выражать свои переживания, чувства, </a:t>
            </a:r>
            <a:r>
              <a:rPr sz="1400" spc="-10" dirty="0">
                <a:latin typeface="Times New Roman"/>
                <a:cs typeface="Times New Roman"/>
              </a:rPr>
              <a:t>взгляды,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убеждения </a:t>
            </a:r>
            <a:r>
              <a:rPr sz="1400" dirty="0">
                <a:latin typeface="Times New Roman"/>
                <a:cs typeface="Times New Roman"/>
              </a:rPr>
              <a:t>и </a:t>
            </a:r>
            <a:r>
              <a:rPr sz="1400" spc="-10" dirty="0">
                <a:latin typeface="Times New Roman"/>
                <a:cs typeface="Times New Roman"/>
              </a:rPr>
              <a:t>выбирать </a:t>
            </a:r>
            <a:r>
              <a:rPr sz="1400" dirty="0">
                <a:latin typeface="Times New Roman"/>
                <a:cs typeface="Times New Roman"/>
              </a:rPr>
              <a:t>способы </a:t>
            </a:r>
            <a:r>
              <a:rPr sz="1400" spc="-5" dirty="0">
                <a:latin typeface="Times New Roman"/>
                <a:cs typeface="Times New Roman"/>
              </a:rPr>
              <a:t>их выражения, </a:t>
            </a:r>
            <a:r>
              <a:rPr sz="1400" spc="-335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исходя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из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имеющегося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у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них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опыта,</a:t>
            </a:r>
            <a:r>
              <a:rPr sz="1400" dirty="0">
                <a:latin typeface="Times New Roman"/>
                <a:cs typeface="Times New Roman"/>
              </a:rPr>
              <a:t> в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15" dirty="0">
                <a:latin typeface="Times New Roman"/>
                <a:cs typeface="Times New Roman"/>
              </a:rPr>
              <a:t>том 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числе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средств </a:t>
            </a:r>
            <a:r>
              <a:rPr sz="1400" spc="-10" dirty="0">
                <a:latin typeface="Times New Roman"/>
                <a:cs typeface="Times New Roman"/>
              </a:rPr>
              <a:t>речевой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коммуникации.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4632071" y="3056001"/>
            <a:ext cx="227965" cy="2001520"/>
          </a:xfrm>
          <a:custGeom>
            <a:avLst/>
            <a:gdLst/>
            <a:ahLst/>
            <a:cxnLst/>
            <a:rect l="l" t="t" r="r" b="b"/>
            <a:pathLst>
              <a:path w="227964" h="2001520">
                <a:moveTo>
                  <a:pt x="131063" y="1909572"/>
                </a:moveTo>
                <a:lnTo>
                  <a:pt x="128142" y="1911604"/>
                </a:lnTo>
                <a:lnTo>
                  <a:pt x="125349" y="1913636"/>
                </a:lnTo>
                <a:lnTo>
                  <a:pt x="124587" y="1917573"/>
                </a:lnTo>
                <a:lnTo>
                  <a:pt x="126618" y="1920494"/>
                </a:lnTo>
                <a:lnTo>
                  <a:pt x="183895" y="2001393"/>
                </a:lnTo>
                <a:lnTo>
                  <a:pt x="189561" y="1989328"/>
                </a:lnTo>
                <a:lnTo>
                  <a:pt x="176529" y="1989328"/>
                </a:lnTo>
                <a:lnTo>
                  <a:pt x="174463" y="1966053"/>
                </a:lnTo>
                <a:lnTo>
                  <a:pt x="137032" y="1913128"/>
                </a:lnTo>
                <a:lnTo>
                  <a:pt x="135000" y="1910334"/>
                </a:lnTo>
                <a:lnTo>
                  <a:pt x="131063" y="1909572"/>
                </a:lnTo>
                <a:close/>
              </a:path>
              <a:path w="227964" h="2001520">
                <a:moveTo>
                  <a:pt x="174463" y="1966053"/>
                </a:moveTo>
                <a:lnTo>
                  <a:pt x="176529" y="1989328"/>
                </a:lnTo>
                <a:lnTo>
                  <a:pt x="189102" y="1988312"/>
                </a:lnTo>
                <a:lnTo>
                  <a:pt x="188900" y="1986026"/>
                </a:lnTo>
                <a:lnTo>
                  <a:pt x="177037" y="1986026"/>
                </a:lnTo>
                <a:lnTo>
                  <a:pt x="181657" y="1976225"/>
                </a:lnTo>
                <a:lnTo>
                  <a:pt x="174463" y="1966053"/>
                </a:lnTo>
                <a:close/>
              </a:path>
              <a:path w="227964" h="2001520">
                <a:moveTo>
                  <a:pt x="219837" y="1901698"/>
                </a:moveTo>
                <a:lnTo>
                  <a:pt x="216153" y="1903095"/>
                </a:lnTo>
                <a:lnTo>
                  <a:pt x="214629" y="1906270"/>
                </a:lnTo>
                <a:lnTo>
                  <a:pt x="187019" y="1964848"/>
                </a:lnTo>
                <a:lnTo>
                  <a:pt x="189102" y="1988312"/>
                </a:lnTo>
                <a:lnTo>
                  <a:pt x="176529" y="1989328"/>
                </a:lnTo>
                <a:lnTo>
                  <a:pt x="189561" y="1989328"/>
                </a:lnTo>
                <a:lnTo>
                  <a:pt x="226059" y="1911604"/>
                </a:lnTo>
                <a:lnTo>
                  <a:pt x="227583" y="1908429"/>
                </a:lnTo>
                <a:lnTo>
                  <a:pt x="226187" y="1904746"/>
                </a:lnTo>
                <a:lnTo>
                  <a:pt x="219837" y="1901698"/>
                </a:lnTo>
                <a:close/>
              </a:path>
              <a:path w="227964" h="2001520">
                <a:moveTo>
                  <a:pt x="181657" y="1976225"/>
                </a:moveTo>
                <a:lnTo>
                  <a:pt x="177037" y="1986026"/>
                </a:lnTo>
                <a:lnTo>
                  <a:pt x="187959" y="1985137"/>
                </a:lnTo>
                <a:lnTo>
                  <a:pt x="181657" y="1976225"/>
                </a:lnTo>
                <a:close/>
              </a:path>
              <a:path w="227964" h="2001520">
                <a:moveTo>
                  <a:pt x="187019" y="1964848"/>
                </a:moveTo>
                <a:lnTo>
                  <a:pt x="181657" y="1976225"/>
                </a:lnTo>
                <a:lnTo>
                  <a:pt x="187959" y="1985137"/>
                </a:lnTo>
                <a:lnTo>
                  <a:pt x="177037" y="1986026"/>
                </a:lnTo>
                <a:lnTo>
                  <a:pt x="188900" y="1986026"/>
                </a:lnTo>
                <a:lnTo>
                  <a:pt x="187019" y="1964848"/>
                </a:lnTo>
                <a:close/>
              </a:path>
              <a:path w="227964" h="2001520">
                <a:moveTo>
                  <a:pt x="12573" y="0"/>
                </a:moveTo>
                <a:lnTo>
                  <a:pt x="0" y="1143"/>
                </a:lnTo>
                <a:lnTo>
                  <a:pt x="174463" y="1966053"/>
                </a:lnTo>
                <a:lnTo>
                  <a:pt x="181657" y="1976225"/>
                </a:lnTo>
                <a:lnTo>
                  <a:pt x="187019" y="1964848"/>
                </a:lnTo>
                <a:lnTo>
                  <a:pt x="12573" y="0"/>
                </a:lnTo>
                <a:close/>
              </a:path>
            </a:pathLst>
          </a:custGeom>
          <a:solidFill>
            <a:srgbClr val="12B1EB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4370" y="473557"/>
            <a:ext cx="8196580" cy="419671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548765">
              <a:lnSpc>
                <a:spcPct val="100000"/>
              </a:lnSpc>
              <a:spcBef>
                <a:spcPts val="434"/>
              </a:spcBef>
            </a:pPr>
            <a:r>
              <a:rPr sz="2000" b="1" spc="-10" dirty="0">
                <a:latin typeface="Times New Roman"/>
                <a:cs typeface="Times New Roman"/>
              </a:rPr>
              <a:t>Основной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целью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работы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с</a:t>
            </a:r>
            <a:r>
              <a:rPr sz="2000" b="1" spc="-10" dirty="0">
                <a:latin typeface="Times New Roman"/>
                <a:cs typeface="Times New Roman"/>
              </a:rPr>
              <a:t> родителями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является</a:t>
            </a:r>
            <a:endParaRPr sz="2000">
              <a:latin typeface="Times New Roman"/>
              <a:cs typeface="Times New Roman"/>
            </a:endParaRPr>
          </a:p>
          <a:p>
            <a:pPr marL="541020" marR="444500" indent="357505">
              <a:lnSpc>
                <a:spcPct val="113999"/>
              </a:lnSpc>
              <a:spcBef>
                <a:spcPts val="5"/>
              </a:spcBef>
            </a:pPr>
            <a:r>
              <a:rPr sz="2000" spc="-5" dirty="0">
                <a:latin typeface="Times New Roman"/>
                <a:cs typeface="Times New Roman"/>
              </a:rPr>
              <a:t>обеспечение взаимодействия </a:t>
            </a:r>
            <a:r>
              <a:rPr sz="2000" dirty="0">
                <a:latin typeface="Times New Roman"/>
                <a:cs typeface="Times New Roman"/>
              </a:rPr>
              <a:t>с семьей, </a:t>
            </a:r>
            <a:r>
              <a:rPr sz="2000" spc="-10" dirty="0">
                <a:latin typeface="Times New Roman"/>
                <a:cs typeface="Times New Roman"/>
              </a:rPr>
              <a:t>вовлечение </a:t>
            </a:r>
            <a:r>
              <a:rPr sz="2000" spc="-5" dirty="0">
                <a:latin typeface="Times New Roman"/>
                <a:cs typeface="Times New Roman"/>
              </a:rPr>
              <a:t>родителей </a:t>
            </a:r>
            <a:r>
              <a:rPr sz="2000" dirty="0">
                <a:latin typeface="Times New Roman"/>
                <a:cs typeface="Times New Roman"/>
              </a:rPr>
              <a:t>в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образовательный </a:t>
            </a:r>
            <a:r>
              <a:rPr sz="2000" spc="5" dirty="0">
                <a:latin typeface="Times New Roman"/>
                <a:cs typeface="Times New Roman"/>
              </a:rPr>
              <a:t>процесс </a:t>
            </a:r>
            <a:r>
              <a:rPr sz="2000" dirty="0">
                <a:latin typeface="Times New Roman"/>
                <a:cs typeface="Times New Roman"/>
              </a:rPr>
              <a:t>для </a:t>
            </a:r>
            <a:r>
              <a:rPr sz="2000" spc="-5" dirty="0">
                <a:latin typeface="Times New Roman"/>
                <a:cs typeface="Times New Roman"/>
              </a:rPr>
              <a:t>формирования </a:t>
            </a:r>
            <a:r>
              <a:rPr sz="2000" dirty="0">
                <a:latin typeface="Times New Roman"/>
                <a:cs typeface="Times New Roman"/>
              </a:rPr>
              <a:t>у </a:t>
            </a:r>
            <a:r>
              <a:rPr sz="2000" spc="-5" dirty="0">
                <a:latin typeface="Times New Roman"/>
                <a:cs typeface="Times New Roman"/>
              </a:rPr>
              <a:t>них </a:t>
            </a:r>
            <a:r>
              <a:rPr sz="2000" spc="-10" dirty="0">
                <a:latin typeface="Times New Roman"/>
                <a:cs typeface="Times New Roman"/>
              </a:rPr>
              <a:t>компетентной 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педагогической</a:t>
            </a:r>
            <a:r>
              <a:rPr sz="2000" spc="-5" dirty="0">
                <a:latin typeface="Times New Roman"/>
                <a:cs typeface="Times New Roman"/>
              </a:rPr>
              <a:t> позиции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по </a:t>
            </a:r>
            <a:r>
              <a:rPr sz="2000" dirty="0">
                <a:latin typeface="Times New Roman"/>
                <a:cs typeface="Times New Roman"/>
              </a:rPr>
              <a:t>отношению к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собственному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30" dirty="0">
                <a:latin typeface="Times New Roman"/>
                <a:cs typeface="Times New Roman"/>
              </a:rPr>
              <a:t>ребенку.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650">
              <a:latin typeface="Times New Roman"/>
              <a:cs typeface="Times New Roman"/>
            </a:endParaRPr>
          </a:p>
          <a:p>
            <a:pPr marL="960119">
              <a:lnSpc>
                <a:spcPct val="100000"/>
              </a:lnSpc>
            </a:pPr>
            <a:r>
              <a:rPr sz="2000" b="1" spc="-5" dirty="0">
                <a:latin typeface="Times New Roman"/>
                <a:cs typeface="Times New Roman"/>
              </a:rPr>
              <a:t>Реализация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цели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обеспечивает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решение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следующих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задач:</a:t>
            </a:r>
            <a:endParaRPr sz="2000">
              <a:latin typeface="Times New Roman"/>
              <a:cs typeface="Times New Roman"/>
            </a:endParaRPr>
          </a:p>
          <a:p>
            <a:pPr marL="299085" marR="5080" indent="-287020">
              <a:lnSpc>
                <a:spcPct val="113999"/>
              </a:lnSpc>
              <a:buFont typeface="Arial MT"/>
              <a:buChar char="•"/>
              <a:tabLst>
                <a:tab pos="299085" algn="l"/>
                <a:tab pos="299720" algn="l"/>
                <a:tab pos="1669414" algn="l"/>
                <a:tab pos="1800225" algn="l"/>
                <a:tab pos="2038350" algn="l"/>
                <a:tab pos="3340100" algn="l"/>
                <a:tab pos="3429635" algn="l"/>
                <a:tab pos="4404995" algn="l"/>
                <a:tab pos="4914265" algn="l"/>
                <a:tab pos="5207000" algn="l"/>
                <a:tab pos="6427470" algn="l"/>
                <a:tab pos="6647180" algn="l"/>
                <a:tab pos="7013575" algn="l"/>
              </a:tabLst>
            </a:pPr>
            <a:r>
              <a:rPr sz="2000" spc="-5" dirty="0">
                <a:latin typeface="Times New Roman"/>
                <a:cs typeface="Times New Roman"/>
              </a:rPr>
              <a:t>выра</a:t>
            </a:r>
            <a:r>
              <a:rPr sz="2000" spc="-10" dirty="0">
                <a:latin typeface="Times New Roman"/>
                <a:cs typeface="Times New Roman"/>
              </a:rPr>
              <a:t>б</a:t>
            </a:r>
            <a:r>
              <a:rPr sz="2000" spc="-20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т</a:t>
            </a:r>
            <a:r>
              <a:rPr sz="2000" spc="-40" dirty="0">
                <a:latin typeface="Times New Roman"/>
                <a:cs typeface="Times New Roman"/>
              </a:rPr>
              <a:t>к</a:t>
            </a:r>
            <a:r>
              <a:rPr sz="2000" dirty="0">
                <a:latin typeface="Times New Roman"/>
                <a:cs typeface="Times New Roman"/>
              </a:rPr>
              <a:t>а	у		</a:t>
            </a:r>
            <a:r>
              <a:rPr sz="2000" spc="-5" dirty="0">
                <a:latin typeface="Times New Roman"/>
                <a:cs typeface="Times New Roman"/>
              </a:rPr>
              <a:t>п</a:t>
            </a:r>
            <a:r>
              <a:rPr sz="2000" spc="-35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да</a:t>
            </a:r>
            <a:r>
              <a:rPr sz="2000" spc="-60" dirty="0">
                <a:latin typeface="Times New Roman"/>
                <a:cs typeface="Times New Roman"/>
              </a:rPr>
              <a:t>г</a:t>
            </a:r>
            <a:r>
              <a:rPr sz="2000" dirty="0">
                <a:latin typeface="Times New Roman"/>
                <a:cs typeface="Times New Roman"/>
              </a:rPr>
              <a:t>о</a:t>
            </a:r>
            <a:r>
              <a:rPr sz="2000" spc="-50" dirty="0">
                <a:latin typeface="Times New Roman"/>
                <a:cs typeface="Times New Roman"/>
              </a:rPr>
              <a:t>г</a:t>
            </a:r>
            <a:r>
              <a:rPr sz="2000" dirty="0">
                <a:latin typeface="Times New Roman"/>
                <a:cs typeface="Times New Roman"/>
              </a:rPr>
              <a:t>ов	у</a:t>
            </a:r>
            <a:r>
              <a:rPr sz="2000" spc="-30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а</a:t>
            </a:r>
            <a:r>
              <a:rPr sz="2000" spc="-10" dirty="0">
                <a:latin typeface="Times New Roman"/>
                <a:cs typeface="Times New Roman"/>
              </a:rPr>
              <a:t>ж</a:t>
            </a:r>
            <a:r>
              <a:rPr sz="2000" spc="-5" dirty="0">
                <a:latin typeface="Times New Roman"/>
                <a:cs typeface="Times New Roman"/>
              </a:rPr>
              <a:t>ит</a:t>
            </a:r>
            <a:r>
              <a:rPr sz="2000" dirty="0">
                <a:latin typeface="Times New Roman"/>
                <a:cs typeface="Times New Roman"/>
              </a:rPr>
              <a:t>ель</a:t>
            </a:r>
            <a:r>
              <a:rPr sz="2000" spc="-15" dirty="0">
                <a:latin typeface="Times New Roman"/>
                <a:cs typeface="Times New Roman"/>
              </a:rPr>
              <a:t>н</a:t>
            </a:r>
            <a:r>
              <a:rPr sz="2000" dirty="0">
                <a:latin typeface="Times New Roman"/>
                <a:cs typeface="Times New Roman"/>
              </a:rPr>
              <a:t>о</a:t>
            </a:r>
            <a:r>
              <a:rPr sz="2000" spc="-40" dirty="0">
                <a:latin typeface="Times New Roman"/>
                <a:cs typeface="Times New Roman"/>
              </a:rPr>
              <a:t>г</a:t>
            </a:r>
            <a:r>
              <a:rPr sz="2000" dirty="0">
                <a:latin typeface="Times New Roman"/>
                <a:cs typeface="Times New Roman"/>
              </a:rPr>
              <a:t>о	</a:t>
            </a:r>
            <a:r>
              <a:rPr sz="2000" spc="-20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тн</a:t>
            </a:r>
            <a:r>
              <a:rPr sz="2000" spc="-10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шения		к	</a:t>
            </a:r>
            <a:r>
              <a:rPr sz="2000" spc="20" dirty="0">
                <a:latin typeface="Times New Roman"/>
                <a:cs typeface="Times New Roman"/>
              </a:rPr>
              <a:t>т</a:t>
            </a:r>
            <a:r>
              <a:rPr sz="2000" dirty="0">
                <a:latin typeface="Times New Roman"/>
                <a:cs typeface="Times New Roman"/>
              </a:rPr>
              <a:t>радиц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ям  </a:t>
            </a:r>
            <a:r>
              <a:rPr sz="2000" spc="20" dirty="0">
                <a:latin typeface="Times New Roman"/>
                <a:cs typeface="Times New Roman"/>
              </a:rPr>
              <a:t>с</a:t>
            </a:r>
            <a:r>
              <a:rPr sz="2000" dirty="0">
                <a:latin typeface="Times New Roman"/>
                <a:cs typeface="Times New Roman"/>
              </a:rPr>
              <a:t>емей</a:t>
            </a:r>
            <a:r>
              <a:rPr sz="2000" spc="-10" dirty="0">
                <a:latin typeface="Times New Roman"/>
                <a:cs typeface="Times New Roman"/>
              </a:rPr>
              <a:t>н</a:t>
            </a:r>
            <a:r>
              <a:rPr sz="2000" dirty="0">
                <a:latin typeface="Times New Roman"/>
                <a:cs typeface="Times New Roman"/>
              </a:rPr>
              <a:t>о</a:t>
            </a:r>
            <a:r>
              <a:rPr sz="2000" spc="-50" dirty="0">
                <a:latin typeface="Times New Roman"/>
                <a:cs typeface="Times New Roman"/>
              </a:rPr>
              <a:t>г</a:t>
            </a:r>
            <a:r>
              <a:rPr sz="2000" dirty="0">
                <a:latin typeface="Times New Roman"/>
                <a:cs typeface="Times New Roman"/>
              </a:rPr>
              <a:t>о		</a:t>
            </a:r>
            <a:r>
              <a:rPr sz="2000" spc="-15" dirty="0">
                <a:latin typeface="Times New Roman"/>
                <a:cs typeface="Times New Roman"/>
              </a:rPr>
              <a:t>в</a:t>
            </a:r>
            <a:r>
              <a:rPr sz="2000" spc="50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сп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spc="20" dirty="0">
                <a:latin typeface="Times New Roman"/>
                <a:cs typeface="Times New Roman"/>
              </a:rPr>
              <a:t>т</a:t>
            </a:r>
            <a:r>
              <a:rPr sz="2000" dirty="0">
                <a:latin typeface="Times New Roman"/>
                <a:cs typeface="Times New Roman"/>
              </a:rPr>
              <a:t>ан</a:t>
            </a:r>
            <a:r>
              <a:rPr sz="2000" spc="-5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я		детей	и	</a:t>
            </a:r>
            <a:r>
              <a:rPr sz="2000" spc="-5" dirty="0">
                <a:latin typeface="Times New Roman"/>
                <a:cs typeface="Times New Roman"/>
              </a:rPr>
              <a:t>призн</a:t>
            </a:r>
            <a:r>
              <a:rPr sz="2000" spc="-10" dirty="0">
                <a:latin typeface="Times New Roman"/>
                <a:cs typeface="Times New Roman"/>
              </a:rPr>
              <a:t>а</a:t>
            </a:r>
            <a:r>
              <a:rPr sz="2000" spc="5" dirty="0">
                <a:latin typeface="Times New Roman"/>
                <a:cs typeface="Times New Roman"/>
              </a:rPr>
              <a:t>н</a:t>
            </a:r>
            <a:r>
              <a:rPr sz="2000" spc="-5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я	</a:t>
            </a:r>
            <a:r>
              <a:rPr sz="2000" spc="-5" dirty="0">
                <a:latin typeface="Times New Roman"/>
                <a:cs typeface="Times New Roman"/>
              </a:rPr>
              <a:t>прио</a:t>
            </a:r>
            <a:r>
              <a:rPr sz="2000" spc="5" dirty="0">
                <a:latin typeface="Times New Roman"/>
                <a:cs typeface="Times New Roman"/>
              </a:rPr>
              <a:t>р</a:t>
            </a:r>
            <a:r>
              <a:rPr sz="2000" spc="-5" dirty="0">
                <a:latin typeface="Times New Roman"/>
                <a:cs typeface="Times New Roman"/>
              </a:rPr>
              <a:t>итет</a:t>
            </a:r>
            <a:r>
              <a:rPr sz="2000" spc="-15" dirty="0">
                <a:latin typeface="Times New Roman"/>
                <a:cs typeface="Times New Roman"/>
              </a:rPr>
              <a:t>н</a:t>
            </a:r>
            <a:r>
              <a:rPr sz="2000" spc="50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сти</a:t>
            </a:r>
            <a:endParaRPr sz="200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340"/>
              </a:spcBef>
            </a:pPr>
            <a:r>
              <a:rPr sz="2000" spc="-20" dirty="0">
                <a:latin typeface="Times New Roman"/>
                <a:cs typeface="Times New Roman"/>
              </a:rPr>
              <a:t>родительского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права </a:t>
            </a:r>
            <a:r>
              <a:rPr sz="2000" dirty="0">
                <a:latin typeface="Times New Roman"/>
                <a:cs typeface="Times New Roman"/>
              </a:rPr>
              <a:t>в </a:t>
            </a:r>
            <a:r>
              <a:rPr sz="2000" spc="10" dirty="0">
                <a:latin typeface="Times New Roman"/>
                <a:cs typeface="Times New Roman"/>
              </a:rPr>
              <a:t>вопросах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воспитания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ребенка;</a:t>
            </a:r>
            <a:endParaRPr sz="200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spcBef>
                <a:spcPts val="335"/>
              </a:spcBef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sz="2000" spc="-10" dirty="0">
                <a:latin typeface="Times New Roman"/>
                <a:cs typeface="Times New Roman"/>
              </a:rPr>
              <a:t>вовлечение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родителей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воспитательно-образовательный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процесс;</a:t>
            </a:r>
            <a:endParaRPr sz="2000">
              <a:latin typeface="Times New Roman"/>
              <a:cs typeface="Times New Roman"/>
            </a:endParaRPr>
          </a:p>
          <a:p>
            <a:pPr marL="299085" marR="5080" indent="-287020">
              <a:lnSpc>
                <a:spcPct val="113999"/>
              </a:lnSpc>
              <a:buFont typeface="Arial MT"/>
              <a:buChar char="•"/>
              <a:tabLst>
                <a:tab pos="299085" algn="l"/>
                <a:tab pos="299720" algn="l"/>
                <a:tab pos="1602105" algn="l"/>
                <a:tab pos="3257550" algn="l"/>
                <a:tab pos="4678045" algn="l"/>
                <a:tab pos="6549390" algn="l"/>
                <a:tab pos="6844030" algn="l"/>
              </a:tabLst>
            </a:pPr>
            <a:r>
              <a:rPr sz="2000" spc="-5" dirty="0">
                <a:latin typeface="Times New Roman"/>
                <a:cs typeface="Times New Roman"/>
              </a:rPr>
              <a:t>вн</a:t>
            </a:r>
            <a:r>
              <a:rPr sz="2000" spc="-30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дрение	</a:t>
            </a:r>
            <a:r>
              <a:rPr sz="2000" spc="-10" dirty="0">
                <a:latin typeface="Times New Roman"/>
                <a:cs typeface="Times New Roman"/>
              </a:rPr>
              <a:t>э</a:t>
            </a:r>
            <a:r>
              <a:rPr sz="2000" spc="-15" dirty="0">
                <a:latin typeface="Times New Roman"/>
                <a:cs typeface="Times New Roman"/>
              </a:rPr>
              <a:t>ф</a:t>
            </a:r>
            <a:r>
              <a:rPr sz="2000" dirty="0">
                <a:latin typeface="Times New Roman"/>
                <a:cs typeface="Times New Roman"/>
              </a:rPr>
              <a:t>фе</a:t>
            </a:r>
            <a:r>
              <a:rPr sz="2000" spc="-30" dirty="0">
                <a:latin typeface="Times New Roman"/>
                <a:cs typeface="Times New Roman"/>
              </a:rPr>
              <a:t>к</a:t>
            </a:r>
            <a:r>
              <a:rPr sz="2000" dirty="0">
                <a:latin typeface="Times New Roman"/>
                <a:cs typeface="Times New Roman"/>
              </a:rPr>
              <a:t>ти</a:t>
            </a:r>
            <a:r>
              <a:rPr sz="2000" spc="5" dirty="0">
                <a:latin typeface="Times New Roman"/>
                <a:cs typeface="Times New Roman"/>
              </a:rPr>
              <a:t>в</a:t>
            </a:r>
            <a:r>
              <a:rPr sz="2000" spc="-5" dirty="0">
                <a:latin typeface="Times New Roman"/>
                <a:cs typeface="Times New Roman"/>
              </a:rPr>
              <a:t>н</a:t>
            </a:r>
            <a:r>
              <a:rPr sz="2000" spc="-10" dirty="0">
                <a:latin typeface="Times New Roman"/>
                <a:cs typeface="Times New Roman"/>
              </a:rPr>
              <a:t>ы</a:t>
            </a:r>
            <a:r>
              <a:rPr sz="2000" dirty="0">
                <a:latin typeface="Times New Roman"/>
                <a:cs typeface="Times New Roman"/>
              </a:rPr>
              <a:t>х	т</a:t>
            </a:r>
            <a:r>
              <a:rPr sz="2000" spc="-30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хн</a:t>
            </a:r>
            <a:r>
              <a:rPr sz="2000" spc="-20" dirty="0">
                <a:latin typeface="Times New Roman"/>
                <a:cs typeface="Times New Roman"/>
              </a:rPr>
              <a:t>ол</a:t>
            </a:r>
            <a:r>
              <a:rPr sz="2000" dirty="0">
                <a:latin typeface="Times New Roman"/>
                <a:cs typeface="Times New Roman"/>
              </a:rPr>
              <a:t>огий	</a:t>
            </a:r>
            <a:r>
              <a:rPr sz="2000" spc="5" dirty="0">
                <a:latin typeface="Times New Roman"/>
                <a:cs typeface="Times New Roman"/>
              </a:rPr>
              <a:t>с</a:t>
            </a:r>
            <a:r>
              <a:rPr sz="2000" spc="-20" dirty="0">
                <a:latin typeface="Times New Roman"/>
                <a:cs typeface="Times New Roman"/>
              </a:rPr>
              <a:t>о</a:t>
            </a:r>
            <a:r>
              <a:rPr sz="2000" spc="10" dirty="0">
                <a:latin typeface="Times New Roman"/>
                <a:cs typeface="Times New Roman"/>
              </a:rPr>
              <a:t>т</a:t>
            </a:r>
            <a:r>
              <a:rPr sz="2000" spc="-20" dirty="0">
                <a:latin typeface="Times New Roman"/>
                <a:cs typeface="Times New Roman"/>
              </a:rPr>
              <a:t>р</a:t>
            </a:r>
            <a:r>
              <a:rPr sz="2000" spc="-140" dirty="0">
                <a:latin typeface="Times New Roman"/>
                <a:cs typeface="Times New Roman"/>
              </a:rPr>
              <a:t>у</a:t>
            </a:r>
            <a:r>
              <a:rPr sz="2000" dirty="0">
                <a:latin typeface="Times New Roman"/>
                <a:cs typeface="Times New Roman"/>
              </a:rPr>
              <a:t>дн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ч</a:t>
            </a:r>
            <a:r>
              <a:rPr sz="2000" spc="40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ст</a:t>
            </a:r>
            <a:r>
              <a:rPr sz="2000" spc="-25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а	с	р</a:t>
            </a:r>
            <a:r>
              <a:rPr sz="2000" spc="-65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дите</a:t>
            </a:r>
            <a:r>
              <a:rPr sz="2000" spc="-10" dirty="0">
                <a:latin typeface="Times New Roman"/>
                <a:cs typeface="Times New Roman"/>
              </a:rPr>
              <a:t>л</a:t>
            </a:r>
            <a:r>
              <a:rPr sz="2000" dirty="0">
                <a:latin typeface="Times New Roman"/>
                <a:cs typeface="Times New Roman"/>
              </a:rPr>
              <a:t>ям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,  </a:t>
            </a:r>
            <a:r>
              <a:rPr sz="2000" spc="-5" dirty="0">
                <a:latin typeface="Times New Roman"/>
                <a:cs typeface="Times New Roman"/>
              </a:rPr>
              <a:t>активизация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их участия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>
                <a:latin typeface="Times New Roman"/>
                <a:cs typeface="Times New Roman"/>
              </a:rPr>
              <a:t>жизни</a:t>
            </a:r>
            <a:r>
              <a:rPr sz="2000" spc="15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СП</a:t>
            </a:r>
            <a:r>
              <a:rPr sz="2000" smtClean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4370" y="4686376"/>
            <a:ext cx="290830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5"/>
              </a:spcBef>
              <a:buFont typeface="Arial MT"/>
              <a:buChar char="•"/>
              <a:tabLst>
                <a:tab pos="299085" algn="l"/>
                <a:tab pos="299720" algn="l"/>
                <a:tab pos="1894839" algn="l"/>
              </a:tabLst>
            </a:pPr>
            <a:r>
              <a:rPr sz="2000" dirty="0">
                <a:latin typeface="Times New Roman"/>
                <a:cs typeface="Times New Roman"/>
              </a:rPr>
              <a:t>со</a:t>
            </a:r>
            <a:r>
              <a:rPr sz="2000" spc="-50" dirty="0">
                <a:latin typeface="Times New Roman"/>
                <a:cs typeface="Times New Roman"/>
              </a:rPr>
              <a:t>з</a:t>
            </a:r>
            <a:r>
              <a:rPr sz="2000" dirty="0">
                <a:latin typeface="Times New Roman"/>
                <a:cs typeface="Times New Roman"/>
              </a:rPr>
              <a:t>да</a:t>
            </a:r>
            <a:r>
              <a:rPr sz="2000" spc="-10" dirty="0">
                <a:latin typeface="Times New Roman"/>
                <a:cs typeface="Times New Roman"/>
              </a:rPr>
              <a:t>н</a:t>
            </a:r>
            <a:r>
              <a:rPr sz="2000" spc="-5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е	а</a:t>
            </a:r>
            <a:r>
              <a:rPr sz="2000" spc="-30" dirty="0">
                <a:latin typeface="Times New Roman"/>
                <a:cs typeface="Times New Roman"/>
              </a:rPr>
              <a:t>к</a:t>
            </a:r>
            <a:r>
              <a:rPr sz="2000" dirty="0">
                <a:latin typeface="Times New Roman"/>
                <a:cs typeface="Times New Roman"/>
              </a:rPr>
              <a:t>т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spc="-5" dirty="0">
                <a:latin typeface="Times New Roman"/>
                <a:cs typeface="Times New Roman"/>
              </a:rPr>
              <a:t>вной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90847" y="4686376"/>
            <a:ext cx="467995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952240" algn="l"/>
              </a:tabLst>
            </a:pPr>
            <a:r>
              <a:rPr sz="2000" dirty="0">
                <a:latin typeface="Times New Roman"/>
                <a:cs typeface="Times New Roman"/>
              </a:rPr>
              <a:t>и</a:t>
            </a:r>
            <a:r>
              <a:rPr sz="2000" spc="-5" dirty="0">
                <a:latin typeface="Times New Roman"/>
                <a:cs typeface="Times New Roman"/>
              </a:rPr>
              <a:t>н</a:t>
            </a:r>
            <a:r>
              <a:rPr sz="2000" spc="-15" dirty="0">
                <a:latin typeface="Times New Roman"/>
                <a:cs typeface="Times New Roman"/>
              </a:rPr>
              <a:t>ф</a:t>
            </a:r>
            <a:r>
              <a:rPr sz="2000" dirty="0">
                <a:latin typeface="Times New Roman"/>
                <a:cs typeface="Times New Roman"/>
              </a:rPr>
              <a:t>о</a:t>
            </a:r>
            <a:r>
              <a:rPr sz="2000" spc="-30" dirty="0">
                <a:latin typeface="Times New Roman"/>
                <a:cs typeface="Times New Roman"/>
              </a:rPr>
              <a:t>р</a:t>
            </a:r>
            <a:r>
              <a:rPr sz="2000" spc="-10" dirty="0">
                <a:latin typeface="Times New Roman"/>
                <a:cs typeface="Times New Roman"/>
              </a:rPr>
              <a:t>м</a:t>
            </a:r>
            <a:r>
              <a:rPr sz="2000" dirty="0">
                <a:latin typeface="Times New Roman"/>
                <a:cs typeface="Times New Roman"/>
              </a:rPr>
              <a:t>а</a:t>
            </a:r>
            <a:r>
              <a:rPr sz="2000" spc="-10" dirty="0">
                <a:latin typeface="Times New Roman"/>
                <a:cs typeface="Times New Roman"/>
              </a:rPr>
              <a:t>ц</a:t>
            </a:r>
            <a:r>
              <a:rPr sz="2000" spc="-5" dirty="0">
                <a:latin typeface="Times New Roman"/>
                <a:cs typeface="Times New Roman"/>
              </a:rPr>
              <a:t>ио</a:t>
            </a:r>
            <a:r>
              <a:rPr sz="2000" spc="-10" dirty="0">
                <a:latin typeface="Times New Roman"/>
                <a:cs typeface="Times New Roman"/>
              </a:rPr>
              <a:t>н</a:t>
            </a:r>
            <a:r>
              <a:rPr sz="2000" spc="-5" dirty="0">
                <a:latin typeface="Times New Roman"/>
                <a:cs typeface="Times New Roman"/>
              </a:rPr>
              <a:t>н</a:t>
            </a:r>
            <a:r>
              <a:rPr sz="2000" dirty="0">
                <a:latin typeface="Times New Roman"/>
                <a:cs typeface="Times New Roman"/>
              </a:rPr>
              <a:t>о-р</a:t>
            </a:r>
            <a:r>
              <a:rPr sz="2000" spc="-10" dirty="0">
                <a:latin typeface="Times New Roman"/>
                <a:cs typeface="Times New Roman"/>
              </a:rPr>
              <a:t>а</a:t>
            </a:r>
            <a:r>
              <a:rPr sz="2000" spc="-15" dirty="0">
                <a:latin typeface="Times New Roman"/>
                <a:cs typeface="Times New Roman"/>
              </a:rPr>
              <a:t>з</a:t>
            </a:r>
            <a:r>
              <a:rPr sz="2000" spc="-5" dirty="0">
                <a:latin typeface="Times New Roman"/>
                <a:cs typeface="Times New Roman"/>
              </a:rPr>
              <a:t>ви</a:t>
            </a:r>
            <a:r>
              <a:rPr sz="2000" spc="-30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ающей	ср</a:t>
            </a:r>
            <a:r>
              <a:rPr sz="2000" spc="-40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ды,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4370" y="4992065"/>
            <a:ext cx="8197850" cy="1416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marR="5080">
              <a:lnSpc>
                <a:spcPct val="113999"/>
              </a:lnSpc>
              <a:spcBef>
                <a:spcPts val="100"/>
              </a:spcBef>
              <a:tabLst>
                <a:tab pos="2312670" algn="l"/>
                <a:tab pos="3265170" algn="l"/>
                <a:tab pos="4344035" algn="l"/>
                <a:tab pos="4624705" algn="l"/>
                <a:tab pos="5816600" algn="l"/>
                <a:tab pos="6995159" algn="l"/>
                <a:tab pos="7272655" algn="l"/>
                <a:tab pos="8047990" algn="l"/>
              </a:tabLst>
            </a:pPr>
            <a:r>
              <a:rPr sz="2000" dirty="0">
                <a:latin typeface="Times New Roman"/>
                <a:cs typeface="Times New Roman"/>
              </a:rPr>
              <a:t>о</a:t>
            </a:r>
            <a:r>
              <a:rPr sz="2000" spc="-35" dirty="0">
                <a:latin typeface="Times New Roman"/>
                <a:cs typeface="Times New Roman"/>
              </a:rPr>
              <a:t>б</a:t>
            </a:r>
            <a:r>
              <a:rPr sz="2000" spc="40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сп</a:t>
            </a:r>
            <a:r>
              <a:rPr sz="2000" spc="-60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чи</a:t>
            </a:r>
            <a:r>
              <a:rPr sz="2000" spc="-30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ающей	</a:t>
            </a:r>
            <a:r>
              <a:rPr sz="2000" spc="-30" dirty="0">
                <a:latin typeface="Times New Roman"/>
                <a:cs typeface="Times New Roman"/>
              </a:rPr>
              <a:t>е</a:t>
            </a:r>
            <a:r>
              <a:rPr sz="2000" dirty="0">
                <a:latin typeface="Times New Roman"/>
                <a:cs typeface="Times New Roman"/>
              </a:rPr>
              <a:t>ди</a:t>
            </a:r>
            <a:r>
              <a:rPr sz="2000" spc="-10" dirty="0">
                <a:latin typeface="Times New Roman"/>
                <a:cs typeface="Times New Roman"/>
              </a:rPr>
              <a:t>н</a:t>
            </a:r>
            <a:r>
              <a:rPr sz="2000" dirty="0">
                <a:latin typeface="Times New Roman"/>
                <a:cs typeface="Times New Roman"/>
              </a:rPr>
              <a:t>ые	</a:t>
            </a:r>
            <a:r>
              <a:rPr sz="2000" spc="-5" dirty="0">
                <a:latin typeface="Times New Roman"/>
                <a:cs typeface="Times New Roman"/>
              </a:rPr>
              <a:t>п</a:t>
            </a:r>
            <a:r>
              <a:rPr sz="2000" spc="-60" dirty="0">
                <a:latin typeface="Times New Roman"/>
                <a:cs typeface="Times New Roman"/>
              </a:rPr>
              <a:t>о</a:t>
            </a:r>
            <a:r>
              <a:rPr sz="2000" spc="-15" dirty="0">
                <a:latin typeface="Times New Roman"/>
                <a:cs typeface="Times New Roman"/>
              </a:rPr>
              <a:t>д</a:t>
            </a:r>
            <a:r>
              <a:rPr sz="2000" spc="-70" dirty="0">
                <a:latin typeface="Times New Roman"/>
                <a:cs typeface="Times New Roman"/>
              </a:rPr>
              <a:t>хо</a:t>
            </a:r>
            <a:r>
              <a:rPr sz="2000" dirty="0">
                <a:latin typeface="Times New Roman"/>
                <a:cs typeface="Times New Roman"/>
              </a:rPr>
              <a:t>ды	к	разв</a:t>
            </a:r>
            <a:r>
              <a:rPr sz="2000" spc="-5" dirty="0">
                <a:latin typeface="Times New Roman"/>
                <a:cs typeface="Times New Roman"/>
              </a:rPr>
              <a:t>ит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ю	</a:t>
            </a:r>
            <a:r>
              <a:rPr sz="2000" spc="5" dirty="0">
                <a:latin typeface="Times New Roman"/>
                <a:cs typeface="Times New Roman"/>
              </a:rPr>
              <a:t>л</a:t>
            </a:r>
            <a:r>
              <a:rPr sz="2000" spc="-5" dirty="0">
                <a:latin typeface="Times New Roman"/>
                <a:cs typeface="Times New Roman"/>
              </a:rPr>
              <a:t>ич</a:t>
            </a:r>
            <a:r>
              <a:rPr sz="2000" spc="-10" dirty="0">
                <a:latin typeface="Times New Roman"/>
                <a:cs typeface="Times New Roman"/>
              </a:rPr>
              <a:t>н</a:t>
            </a:r>
            <a:r>
              <a:rPr sz="2000" spc="50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сти	в	</a:t>
            </a:r>
            <a:r>
              <a:rPr sz="2000" spc="20" dirty="0">
                <a:latin typeface="Times New Roman"/>
                <a:cs typeface="Times New Roman"/>
              </a:rPr>
              <a:t>с</a:t>
            </a:r>
            <a:r>
              <a:rPr sz="2000" dirty="0">
                <a:latin typeface="Times New Roman"/>
                <a:cs typeface="Times New Roman"/>
              </a:rPr>
              <a:t>емье	и  </a:t>
            </a:r>
            <a:r>
              <a:rPr sz="2000" spc="-15" dirty="0">
                <a:latin typeface="Times New Roman"/>
                <a:cs typeface="Times New Roman"/>
              </a:rPr>
              <a:t>детском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коллективе;</a:t>
            </a:r>
            <a:endParaRPr sz="2000">
              <a:latin typeface="Times New Roman"/>
              <a:cs typeface="Times New Roman"/>
            </a:endParaRPr>
          </a:p>
          <a:p>
            <a:pPr marL="299085" indent="-287020">
              <a:lnSpc>
                <a:spcPct val="100000"/>
              </a:lnSpc>
              <a:spcBef>
                <a:spcPts val="335"/>
              </a:spcBef>
              <a:buFont typeface="Arial MT"/>
              <a:buChar char="•"/>
              <a:tabLst>
                <a:tab pos="299085" algn="l"/>
                <a:tab pos="299720" algn="l"/>
                <a:tab pos="1699895" algn="l"/>
                <a:tab pos="3318510" algn="l"/>
                <a:tab pos="5214620" algn="l"/>
                <a:tab pos="5487670" algn="l"/>
                <a:tab pos="6639559" algn="l"/>
                <a:tab pos="8046720" algn="l"/>
              </a:tabLst>
            </a:pPr>
            <a:r>
              <a:rPr sz="2000" spc="-5" dirty="0">
                <a:latin typeface="Times New Roman"/>
                <a:cs typeface="Times New Roman"/>
              </a:rPr>
              <a:t>повы</a:t>
            </a:r>
            <a:r>
              <a:rPr sz="2000" dirty="0">
                <a:latin typeface="Times New Roman"/>
                <a:cs typeface="Times New Roman"/>
              </a:rPr>
              <a:t>шен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е	р</a:t>
            </a:r>
            <a:r>
              <a:rPr sz="2000" spc="-50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дите</a:t>
            </a:r>
            <a:r>
              <a:rPr sz="2000" spc="-10" dirty="0">
                <a:latin typeface="Times New Roman"/>
                <a:cs typeface="Times New Roman"/>
              </a:rPr>
              <a:t>л</a:t>
            </a:r>
            <a:r>
              <a:rPr sz="2000" spc="-5" dirty="0">
                <a:latin typeface="Times New Roman"/>
                <a:cs typeface="Times New Roman"/>
              </a:rPr>
              <a:t>ьс</a:t>
            </a:r>
            <a:r>
              <a:rPr sz="2000" spc="-105" dirty="0">
                <a:latin typeface="Times New Roman"/>
                <a:cs typeface="Times New Roman"/>
              </a:rPr>
              <a:t>к</a:t>
            </a:r>
            <a:r>
              <a:rPr sz="2000" dirty="0">
                <a:latin typeface="Times New Roman"/>
                <a:cs typeface="Times New Roman"/>
              </a:rPr>
              <a:t>ой	</a:t>
            </a:r>
            <a:r>
              <a:rPr sz="2000" spc="-100" dirty="0">
                <a:latin typeface="Times New Roman"/>
                <a:cs typeface="Times New Roman"/>
              </a:rPr>
              <a:t>к</a:t>
            </a:r>
            <a:r>
              <a:rPr sz="2000" spc="-45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мпете</a:t>
            </a:r>
            <a:r>
              <a:rPr sz="2000" spc="-10" dirty="0">
                <a:latin typeface="Times New Roman"/>
                <a:cs typeface="Times New Roman"/>
              </a:rPr>
              <a:t>н</a:t>
            </a:r>
            <a:r>
              <a:rPr sz="2000" dirty="0">
                <a:latin typeface="Times New Roman"/>
                <a:cs typeface="Times New Roman"/>
              </a:rPr>
              <a:t>тн</a:t>
            </a:r>
            <a:r>
              <a:rPr sz="2000" spc="45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сти	в	</a:t>
            </a:r>
            <a:r>
              <a:rPr sz="2000" spc="-15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оп</a:t>
            </a:r>
            <a:r>
              <a:rPr sz="2000" spc="5" dirty="0">
                <a:latin typeface="Times New Roman"/>
                <a:cs typeface="Times New Roman"/>
              </a:rPr>
              <a:t>р</a:t>
            </a:r>
            <a:r>
              <a:rPr sz="2000" spc="50" dirty="0">
                <a:latin typeface="Times New Roman"/>
                <a:cs typeface="Times New Roman"/>
              </a:rPr>
              <a:t>о</a:t>
            </a:r>
            <a:r>
              <a:rPr sz="2000" spc="20" dirty="0">
                <a:latin typeface="Times New Roman"/>
                <a:cs typeface="Times New Roman"/>
              </a:rPr>
              <a:t>с</a:t>
            </a:r>
            <a:r>
              <a:rPr sz="2000" spc="-15" dirty="0">
                <a:latin typeface="Times New Roman"/>
                <a:cs typeface="Times New Roman"/>
              </a:rPr>
              <a:t>а</a:t>
            </a:r>
            <a:r>
              <a:rPr sz="2000" dirty="0">
                <a:latin typeface="Times New Roman"/>
                <a:cs typeface="Times New Roman"/>
              </a:rPr>
              <a:t>х	</a:t>
            </a:r>
            <a:r>
              <a:rPr sz="2000" spc="-15" dirty="0">
                <a:latin typeface="Times New Roman"/>
                <a:cs typeface="Times New Roman"/>
              </a:rPr>
              <a:t>в</a:t>
            </a:r>
            <a:r>
              <a:rPr sz="2000" spc="50" dirty="0">
                <a:latin typeface="Times New Roman"/>
                <a:cs typeface="Times New Roman"/>
              </a:rPr>
              <a:t>о</a:t>
            </a:r>
            <a:r>
              <a:rPr sz="2000" dirty="0">
                <a:latin typeface="Times New Roman"/>
                <a:cs typeface="Times New Roman"/>
              </a:rPr>
              <a:t>сп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spc="20" dirty="0">
                <a:latin typeface="Times New Roman"/>
                <a:cs typeface="Times New Roman"/>
              </a:rPr>
              <a:t>т</a:t>
            </a:r>
            <a:r>
              <a:rPr sz="2000" dirty="0">
                <a:latin typeface="Times New Roman"/>
                <a:cs typeface="Times New Roman"/>
              </a:rPr>
              <a:t>ан</a:t>
            </a:r>
            <a:r>
              <a:rPr sz="2000" spc="-1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я	и</a:t>
            </a:r>
            <a:endParaRPr sz="200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335"/>
              </a:spcBef>
            </a:pPr>
            <a:r>
              <a:rPr sz="2000" spc="-10" dirty="0">
                <a:latin typeface="Times New Roman"/>
                <a:cs typeface="Times New Roman"/>
              </a:rPr>
              <a:t>обучения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детей.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62292" y="3539045"/>
            <a:ext cx="3571240" cy="2580640"/>
            <a:chOff x="662292" y="3539045"/>
            <a:chExt cx="3571240" cy="2580640"/>
          </a:xfrm>
        </p:grpSpPr>
        <p:sp>
          <p:nvSpPr>
            <p:cNvPr id="3" name="object 3"/>
            <p:cNvSpPr/>
            <p:nvPr/>
          </p:nvSpPr>
          <p:spPr>
            <a:xfrm>
              <a:off x="683564" y="3560318"/>
              <a:ext cx="3528695" cy="2538095"/>
            </a:xfrm>
            <a:custGeom>
              <a:avLst/>
              <a:gdLst/>
              <a:ahLst/>
              <a:cxnLst/>
              <a:rect l="l" t="t" r="r" b="b"/>
              <a:pathLst>
                <a:path w="3528695" h="2538095">
                  <a:moveTo>
                    <a:pt x="3105480" y="0"/>
                  </a:moveTo>
                  <a:lnTo>
                    <a:pt x="422960" y="0"/>
                  </a:lnTo>
                  <a:lnTo>
                    <a:pt x="373635" y="2845"/>
                  </a:lnTo>
                  <a:lnTo>
                    <a:pt x="325980" y="11170"/>
                  </a:lnTo>
                  <a:lnTo>
                    <a:pt x="280315" y="24656"/>
                  </a:lnTo>
                  <a:lnTo>
                    <a:pt x="236954" y="42987"/>
                  </a:lnTo>
                  <a:lnTo>
                    <a:pt x="196218" y="65845"/>
                  </a:lnTo>
                  <a:lnTo>
                    <a:pt x="158421" y="92912"/>
                  </a:lnTo>
                  <a:lnTo>
                    <a:pt x="123883" y="123872"/>
                  </a:lnTo>
                  <a:lnTo>
                    <a:pt x="92920" y="158407"/>
                  </a:lnTo>
                  <a:lnTo>
                    <a:pt x="65850" y="196199"/>
                  </a:lnTo>
                  <a:lnTo>
                    <a:pt x="42990" y="236930"/>
                  </a:lnTo>
                  <a:lnTo>
                    <a:pt x="24658" y="280285"/>
                  </a:lnTo>
                  <a:lnTo>
                    <a:pt x="11170" y="325944"/>
                  </a:lnTo>
                  <a:lnTo>
                    <a:pt x="2845" y="373592"/>
                  </a:lnTo>
                  <a:lnTo>
                    <a:pt x="0" y="422910"/>
                  </a:lnTo>
                  <a:lnTo>
                    <a:pt x="0" y="2114677"/>
                  </a:lnTo>
                  <a:lnTo>
                    <a:pt x="2845" y="2164002"/>
                  </a:lnTo>
                  <a:lnTo>
                    <a:pt x="11170" y="2211656"/>
                  </a:lnTo>
                  <a:lnTo>
                    <a:pt x="24658" y="2257322"/>
                  </a:lnTo>
                  <a:lnTo>
                    <a:pt x="42990" y="2300682"/>
                  </a:lnTo>
                  <a:lnTo>
                    <a:pt x="65850" y="2341419"/>
                  </a:lnTo>
                  <a:lnTo>
                    <a:pt x="92920" y="2379215"/>
                  </a:lnTo>
                  <a:lnTo>
                    <a:pt x="123883" y="2413754"/>
                  </a:lnTo>
                  <a:lnTo>
                    <a:pt x="158421" y="2444716"/>
                  </a:lnTo>
                  <a:lnTo>
                    <a:pt x="196218" y="2471786"/>
                  </a:lnTo>
                  <a:lnTo>
                    <a:pt x="236954" y="2494646"/>
                  </a:lnTo>
                  <a:lnTo>
                    <a:pt x="280315" y="2512979"/>
                  </a:lnTo>
                  <a:lnTo>
                    <a:pt x="325980" y="2526466"/>
                  </a:lnTo>
                  <a:lnTo>
                    <a:pt x="373635" y="2534792"/>
                  </a:lnTo>
                  <a:lnTo>
                    <a:pt x="422960" y="2537637"/>
                  </a:lnTo>
                  <a:lnTo>
                    <a:pt x="3105480" y="2537637"/>
                  </a:lnTo>
                  <a:lnTo>
                    <a:pt x="3154797" y="2534792"/>
                  </a:lnTo>
                  <a:lnTo>
                    <a:pt x="3202445" y="2526466"/>
                  </a:lnTo>
                  <a:lnTo>
                    <a:pt x="3248104" y="2512979"/>
                  </a:lnTo>
                  <a:lnTo>
                    <a:pt x="3291459" y="2494646"/>
                  </a:lnTo>
                  <a:lnTo>
                    <a:pt x="3332191" y="2471786"/>
                  </a:lnTo>
                  <a:lnTo>
                    <a:pt x="3369983" y="2444716"/>
                  </a:lnTo>
                  <a:lnTo>
                    <a:pt x="3404517" y="2413754"/>
                  </a:lnTo>
                  <a:lnTo>
                    <a:pt x="3435477" y="2379215"/>
                  </a:lnTo>
                  <a:lnTo>
                    <a:pt x="3462544" y="2341419"/>
                  </a:lnTo>
                  <a:lnTo>
                    <a:pt x="3485402" y="2300682"/>
                  </a:lnTo>
                  <a:lnTo>
                    <a:pt x="3503733" y="2257322"/>
                  </a:lnTo>
                  <a:lnTo>
                    <a:pt x="3517220" y="2211656"/>
                  </a:lnTo>
                  <a:lnTo>
                    <a:pt x="3525544" y="2164002"/>
                  </a:lnTo>
                  <a:lnTo>
                    <a:pt x="3528390" y="2114677"/>
                  </a:lnTo>
                  <a:lnTo>
                    <a:pt x="3528390" y="422910"/>
                  </a:lnTo>
                  <a:lnTo>
                    <a:pt x="3525544" y="373592"/>
                  </a:lnTo>
                  <a:lnTo>
                    <a:pt x="3517220" y="325944"/>
                  </a:lnTo>
                  <a:lnTo>
                    <a:pt x="3503733" y="280285"/>
                  </a:lnTo>
                  <a:lnTo>
                    <a:pt x="3485402" y="236930"/>
                  </a:lnTo>
                  <a:lnTo>
                    <a:pt x="3462544" y="196199"/>
                  </a:lnTo>
                  <a:lnTo>
                    <a:pt x="3435477" y="158407"/>
                  </a:lnTo>
                  <a:lnTo>
                    <a:pt x="3404517" y="123872"/>
                  </a:lnTo>
                  <a:lnTo>
                    <a:pt x="3369983" y="92912"/>
                  </a:lnTo>
                  <a:lnTo>
                    <a:pt x="3332191" y="65845"/>
                  </a:lnTo>
                  <a:lnTo>
                    <a:pt x="3291459" y="42987"/>
                  </a:lnTo>
                  <a:lnTo>
                    <a:pt x="3248104" y="24656"/>
                  </a:lnTo>
                  <a:lnTo>
                    <a:pt x="3202445" y="11170"/>
                  </a:lnTo>
                  <a:lnTo>
                    <a:pt x="3154797" y="2845"/>
                  </a:lnTo>
                  <a:lnTo>
                    <a:pt x="31054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83564" y="3560318"/>
              <a:ext cx="3528695" cy="2538095"/>
            </a:xfrm>
            <a:custGeom>
              <a:avLst/>
              <a:gdLst/>
              <a:ahLst/>
              <a:cxnLst/>
              <a:rect l="l" t="t" r="r" b="b"/>
              <a:pathLst>
                <a:path w="3528695" h="2538095">
                  <a:moveTo>
                    <a:pt x="0" y="422910"/>
                  </a:moveTo>
                  <a:lnTo>
                    <a:pt x="2845" y="373592"/>
                  </a:lnTo>
                  <a:lnTo>
                    <a:pt x="11170" y="325944"/>
                  </a:lnTo>
                  <a:lnTo>
                    <a:pt x="24658" y="280285"/>
                  </a:lnTo>
                  <a:lnTo>
                    <a:pt x="42990" y="236930"/>
                  </a:lnTo>
                  <a:lnTo>
                    <a:pt x="65850" y="196199"/>
                  </a:lnTo>
                  <a:lnTo>
                    <a:pt x="92920" y="158407"/>
                  </a:lnTo>
                  <a:lnTo>
                    <a:pt x="123883" y="123872"/>
                  </a:lnTo>
                  <a:lnTo>
                    <a:pt x="158421" y="92912"/>
                  </a:lnTo>
                  <a:lnTo>
                    <a:pt x="196218" y="65845"/>
                  </a:lnTo>
                  <a:lnTo>
                    <a:pt x="236954" y="42987"/>
                  </a:lnTo>
                  <a:lnTo>
                    <a:pt x="280315" y="24656"/>
                  </a:lnTo>
                  <a:lnTo>
                    <a:pt x="325980" y="11170"/>
                  </a:lnTo>
                  <a:lnTo>
                    <a:pt x="373635" y="2845"/>
                  </a:lnTo>
                  <a:lnTo>
                    <a:pt x="422960" y="0"/>
                  </a:lnTo>
                  <a:lnTo>
                    <a:pt x="3105480" y="0"/>
                  </a:lnTo>
                  <a:lnTo>
                    <a:pt x="3154797" y="2845"/>
                  </a:lnTo>
                  <a:lnTo>
                    <a:pt x="3202445" y="11170"/>
                  </a:lnTo>
                  <a:lnTo>
                    <a:pt x="3248104" y="24656"/>
                  </a:lnTo>
                  <a:lnTo>
                    <a:pt x="3291459" y="42987"/>
                  </a:lnTo>
                  <a:lnTo>
                    <a:pt x="3332191" y="65845"/>
                  </a:lnTo>
                  <a:lnTo>
                    <a:pt x="3369983" y="92912"/>
                  </a:lnTo>
                  <a:lnTo>
                    <a:pt x="3404517" y="123872"/>
                  </a:lnTo>
                  <a:lnTo>
                    <a:pt x="3435477" y="158407"/>
                  </a:lnTo>
                  <a:lnTo>
                    <a:pt x="3462544" y="196199"/>
                  </a:lnTo>
                  <a:lnTo>
                    <a:pt x="3485402" y="236930"/>
                  </a:lnTo>
                  <a:lnTo>
                    <a:pt x="3503733" y="280285"/>
                  </a:lnTo>
                  <a:lnTo>
                    <a:pt x="3517220" y="325944"/>
                  </a:lnTo>
                  <a:lnTo>
                    <a:pt x="3525544" y="373592"/>
                  </a:lnTo>
                  <a:lnTo>
                    <a:pt x="3528390" y="422910"/>
                  </a:lnTo>
                  <a:lnTo>
                    <a:pt x="3528390" y="2114677"/>
                  </a:lnTo>
                  <a:lnTo>
                    <a:pt x="3525544" y="2164002"/>
                  </a:lnTo>
                  <a:lnTo>
                    <a:pt x="3517220" y="2211656"/>
                  </a:lnTo>
                  <a:lnTo>
                    <a:pt x="3503733" y="2257322"/>
                  </a:lnTo>
                  <a:lnTo>
                    <a:pt x="3485402" y="2300682"/>
                  </a:lnTo>
                  <a:lnTo>
                    <a:pt x="3462544" y="2341419"/>
                  </a:lnTo>
                  <a:lnTo>
                    <a:pt x="3435477" y="2379215"/>
                  </a:lnTo>
                  <a:lnTo>
                    <a:pt x="3404517" y="2413754"/>
                  </a:lnTo>
                  <a:lnTo>
                    <a:pt x="3369983" y="2444716"/>
                  </a:lnTo>
                  <a:lnTo>
                    <a:pt x="3332191" y="2471786"/>
                  </a:lnTo>
                  <a:lnTo>
                    <a:pt x="3291459" y="2494646"/>
                  </a:lnTo>
                  <a:lnTo>
                    <a:pt x="3248104" y="2512979"/>
                  </a:lnTo>
                  <a:lnTo>
                    <a:pt x="3202445" y="2526466"/>
                  </a:lnTo>
                  <a:lnTo>
                    <a:pt x="3154797" y="2534792"/>
                  </a:lnTo>
                  <a:lnTo>
                    <a:pt x="3105480" y="2537637"/>
                  </a:lnTo>
                  <a:lnTo>
                    <a:pt x="422960" y="2537637"/>
                  </a:lnTo>
                  <a:lnTo>
                    <a:pt x="373635" y="2534792"/>
                  </a:lnTo>
                  <a:lnTo>
                    <a:pt x="325980" y="2526466"/>
                  </a:lnTo>
                  <a:lnTo>
                    <a:pt x="280315" y="2512979"/>
                  </a:lnTo>
                  <a:lnTo>
                    <a:pt x="236954" y="2494646"/>
                  </a:lnTo>
                  <a:lnTo>
                    <a:pt x="196218" y="2471786"/>
                  </a:lnTo>
                  <a:lnTo>
                    <a:pt x="158421" y="2444716"/>
                  </a:lnTo>
                  <a:lnTo>
                    <a:pt x="123883" y="2413754"/>
                  </a:lnTo>
                  <a:lnTo>
                    <a:pt x="92920" y="2379215"/>
                  </a:lnTo>
                  <a:lnTo>
                    <a:pt x="65850" y="2341419"/>
                  </a:lnTo>
                  <a:lnTo>
                    <a:pt x="42990" y="2300682"/>
                  </a:lnTo>
                  <a:lnTo>
                    <a:pt x="24658" y="2257322"/>
                  </a:lnTo>
                  <a:lnTo>
                    <a:pt x="11170" y="2211656"/>
                  </a:lnTo>
                  <a:lnTo>
                    <a:pt x="2845" y="2164002"/>
                  </a:lnTo>
                  <a:lnTo>
                    <a:pt x="0" y="2114677"/>
                  </a:lnTo>
                  <a:lnTo>
                    <a:pt x="0" y="422910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906272" y="3849751"/>
            <a:ext cx="3081655" cy="19399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Times New Roman"/>
                <a:cs typeface="Times New Roman"/>
              </a:rPr>
              <a:t>АНАЛИТИЧЕСКОЕ</a:t>
            </a:r>
            <a:endParaRPr sz="1800" dirty="0">
              <a:latin typeface="Times New Roman"/>
              <a:cs typeface="Times New Roman"/>
            </a:endParaRPr>
          </a:p>
          <a:p>
            <a:pPr marL="12700" marR="5080" algn="ctr">
              <a:lnSpc>
                <a:spcPct val="99600"/>
              </a:lnSpc>
              <a:spcBef>
                <a:spcPts val="5"/>
              </a:spcBef>
            </a:pPr>
            <a:r>
              <a:rPr sz="1800" spc="-5" dirty="0">
                <a:latin typeface="Times New Roman"/>
                <a:cs typeface="Times New Roman"/>
              </a:rPr>
              <a:t>(изучение </a:t>
            </a:r>
            <a:r>
              <a:rPr sz="1800" dirty="0">
                <a:latin typeface="Times New Roman"/>
                <a:cs typeface="Times New Roman"/>
              </a:rPr>
              <a:t>семьи, </a:t>
            </a:r>
            <a:r>
              <a:rPr sz="1800" spc="-5" dirty="0">
                <a:latin typeface="Times New Roman"/>
                <a:cs typeface="Times New Roman"/>
              </a:rPr>
              <a:t>выяснение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образовательных</a:t>
            </a:r>
            <a:r>
              <a:rPr sz="1800" dirty="0">
                <a:latin typeface="Times New Roman"/>
                <a:cs typeface="Times New Roman"/>
              </a:rPr>
              <a:t> потребностей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ребѐнка </a:t>
            </a:r>
            <a:r>
              <a:rPr sz="1800" dirty="0">
                <a:latin typeface="Times New Roman"/>
                <a:cs typeface="Times New Roman"/>
              </a:rPr>
              <a:t>с ТНР и </a:t>
            </a:r>
            <a:r>
              <a:rPr sz="1800" spc="-10" dirty="0">
                <a:latin typeface="Times New Roman"/>
                <a:cs typeface="Times New Roman"/>
              </a:rPr>
              <a:t>предпочтений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родителей </a:t>
            </a:r>
            <a:r>
              <a:rPr sz="1800" dirty="0">
                <a:latin typeface="Times New Roman"/>
                <a:cs typeface="Times New Roman"/>
              </a:rPr>
              <a:t>для </a:t>
            </a:r>
            <a:r>
              <a:rPr sz="1800" spc="-10" dirty="0">
                <a:latin typeface="Times New Roman"/>
                <a:cs typeface="Times New Roman"/>
              </a:rPr>
              <a:t>согласования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воспитательных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воздействий </a:t>
            </a:r>
            <a:r>
              <a:rPr sz="1800" spc="-5" dirty="0">
                <a:latin typeface="Times New Roman"/>
                <a:cs typeface="Times New Roman"/>
              </a:rPr>
              <a:t> на</a:t>
            </a:r>
            <a:r>
              <a:rPr sz="1800" spc="-10" dirty="0">
                <a:latin typeface="Times New Roman"/>
                <a:cs typeface="Times New Roman"/>
              </a:rPr>
              <a:t> ребенка)</a:t>
            </a:r>
            <a:endParaRPr sz="1800" dirty="0">
              <a:latin typeface="Times New Roman"/>
              <a:cs typeface="Times New Roman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639381" y="513016"/>
            <a:ext cx="7891780" cy="3077845"/>
            <a:chOff x="639381" y="513016"/>
            <a:chExt cx="7891780" cy="3077845"/>
          </a:xfrm>
        </p:grpSpPr>
        <p:sp>
          <p:nvSpPr>
            <p:cNvPr id="7" name="object 7"/>
            <p:cNvSpPr/>
            <p:nvPr/>
          </p:nvSpPr>
          <p:spPr>
            <a:xfrm>
              <a:off x="1560702" y="2492883"/>
              <a:ext cx="6049010" cy="563880"/>
            </a:xfrm>
            <a:custGeom>
              <a:avLst/>
              <a:gdLst/>
              <a:ahLst/>
              <a:cxnLst/>
              <a:rect l="l" t="t" r="r" b="b"/>
              <a:pathLst>
                <a:path w="6049009" h="563880">
                  <a:moveTo>
                    <a:pt x="5954776" y="0"/>
                  </a:moveTo>
                  <a:lnTo>
                    <a:pt x="93979" y="0"/>
                  </a:lnTo>
                  <a:lnTo>
                    <a:pt x="57435" y="7379"/>
                  </a:lnTo>
                  <a:lnTo>
                    <a:pt x="27559" y="27511"/>
                  </a:lnTo>
                  <a:lnTo>
                    <a:pt x="7397" y="57382"/>
                  </a:lnTo>
                  <a:lnTo>
                    <a:pt x="0" y="93979"/>
                  </a:lnTo>
                  <a:lnTo>
                    <a:pt x="0" y="469645"/>
                  </a:lnTo>
                  <a:lnTo>
                    <a:pt x="7397" y="506243"/>
                  </a:lnTo>
                  <a:lnTo>
                    <a:pt x="27559" y="536114"/>
                  </a:lnTo>
                  <a:lnTo>
                    <a:pt x="57435" y="556246"/>
                  </a:lnTo>
                  <a:lnTo>
                    <a:pt x="93979" y="563626"/>
                  </a:lnTo>
                  <a:lnTo>
                    <a:pt x="5954776" y="563626"/>
                  </a:lnTo>
                  <a:lnTo>
                    <a:pt x="5991373" y="556246"/>
                  </a:lnTo>
                  <a:lnTo>
                    <a:pt x="6021244" y="536114"/>
                  </a:lnTo>
                  <a:lnTo>
                    <a:pt x="6041376" y="506243"/>
                  </a:lnTo>
                  <a:lnTo>
                    <a:pt x="6048756" y="469645"/>
                  </a:lnTo>
                  <a:lnTo>
                    <a:pt x="6048756" y="93979"/>
                  </a:lnTo>
                  <a:lnTo>
                    <a:pt x="6041376" y="57382"/>
                  </a:lnTo>
                  <a:lnTo>
                    <a:pt x="6021244" y="27511"/>
                  </a:lnTo>
                  <a:lnTo>
                    <a:pt x="5991373" y="7379"/>
                  </a:lnTo>
                  <a:lnTo>
                    <a:pt x="59547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560702" y="2492883"/>
              <a:ext cx="6049010" cy="563880"/>
            </a:xfrm>
            <a:custGeom>
              <a:avLst/>
              <a:gdLst/>
              <a:ahLst/>
              <a:cxnLst/>
              <a:rect l="l" t="t" r="r" b="b"/>
              <a:pathLst>
                <a:path w="6049009" h="563880">
                  <a:moveTo>
                    <a:pt x="0" y="93979"/>
                  </a:moveTo>
                  <a:lnTo>
                    <a:pt x="7397" y="57382"/>
                  </a:lnTo>
                  <a:lnTo>
                    <a:pt x="27559" y="27511"/>
                  </a:lnTo>
                  <a:lnTo>
                    <a:pt x="57435" y="7379"/>
                  </a:lnTo>
                  <a:lnTo>
                    <a:pt x="93979" y="0"/>
                  </a:lnTo>
                  <a:lnTo>
                    <a:pt x="5954776" y="0"/>
                  </a:lnTo>
                  <a:lnTo>
                    <a:pt x="5991373" y="7379"/>
                  </a:lnTo>
                  <a:lnTo>
                    <a:pt x="6021244" y="27511"/>
                  </a:lnTo>
                  <a:lnTo>
                    <a:pt x="6041376" y="57382"/>
                  </a:lnTo>
                  <a:lnTo>
                    <a:pt x="6048756" y="93979"/>
                  </a:lnTo>
                  <a:lnTo>
                    <a:pt x="6048756" y="469645"/>
                  </a:lnTo>
                  <a:lnTo>
                    <a:pt x="6041376" y="506243"/>
                  </a:lnTo>
                  <a:lnTo>
                    <a:pt x="6021244" y="536114"/>
                  </a:lnTo>
                  <a:lnTo>
                    <a:pt x="5991373" y="556246"/>
                  </a:lnTo>
                  <a:lnTo>
                    <a:pt x="5954776" y="563626"/>
                  </a:lnTo>
                  <a:lnTo>
                    <a:pt x="93979" y="563626"/>
                  </a:lnTo>
                  <a:lnTo>
                    <a:pt x="57435" y="556246"/>
                  </a:lnTo>
                  <a:lnTo>
                    <a:pt x="27559" y="536114"/>
                  </a:lnTo>
                  <a:lnTo>
                    <a:pt x="7397" y="506243"/>
                  </a:lnTo>
                  <a:lnTo>
                    <a:pt x="0" y="469645"/>
                  </a:lnTo>
                  <a:lnTo>
                    <a:pt x="0" y="93979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447798" y="3050412"/>
              <a:ext cx="2139315" cy="540385"/>
            </a:xfrm>
            <a:custGeom>
              <a:avLst/>
              <a:gdLst/>
              <a:ahLst/>
              <a:cxnLst/>
              <a:rect l="l" t="t" r="r" b="b"/>
              <a:pathLst>
                <a:path w="2139315" h="540385">
                  <a:moveTo>
                    <a:pt x="74294" y="439165"/>
                  </a:moveTo>
                  <a:lnTo>
                    <a:pt x="0" y="509904"/>
                  </a:lnTo>
                  <a:lnTo>
                    <a:pt x="98043" y="539876"/>
                  </a:lnTo>
                  <a:lnTo>
                    <a:pt x="101600" y="537972"/>
                  </a:lnTo>
                  <a:lnTo>
                    <a:pt x="102615" y="534670"/>
                  </a:lnTo>
                  <a:lnTo>
                    <a:pt x="103631" y="531240"/>
                  </a:lnTo>
                  <a:lnTo>
                    <a:pt x="101726" y="527685"/>
                  </a:lnTo>
                  <a:lnTo>
                    <a:pt x="54381" y="513207"/>
                  </a:lnTo>
                  <a:lnTo>
                    <a:pt x="13588" y="513207"/>
                  </a:lnTo>
                  <a:lnTo>
                    <a:pt x="10668" y="500761"/>
                  </a:lnTo>
                  <a:lnTo>
                    <a:pt x="33710" y="495331"/>
                  </a:lnTo>
                  <a:lnTo>
                    <a:pt x="83057" y="448437"/>
                  </a:lnTo>
                  <a:lnTo>
                    <a:pt x="83184" y="444373"/>
                  </a:lnTo>
                  <a:lnTo>
                    <a:pt x="78358" y="439292"/>
                  </a:lnTo>
                  <a:lnTo>
                    <a:pt x="74294" y="439165"/>
                  </a:lnTo>
                  <a:close/>
                </a:path>
                <a:path w="2139315" h="540385">
                  <a:moveTo>
                    <a:pt x="33710" y="495331"/>
                  </a:moveTo>
                  <a:lnTo>
                    <a:pt x="10668" y="500761"/>
                  </a:lnTo>
                  <a:lnTo>
                    <a:pt x="13588" y="513207"/>
                  </a:lnTo>
                  <a:lnTo>
                    <a:pt x="20594" y="511556"/>
                  </a:lnTo>
                  <a:lnTo>
                    <a:pt x="16637" y="511556"/>
                  </a:lnTo>
                  <a:lnTo>
                    <a:pt x="14096" y="500888"/>
                  </a:lnTo>
                  <a:lnTo>
                    <a:pt x="27863" y="500888"/>
                  </a:lnTo>
                  <a:lnTo>
                    <a:pt x="33710" y="495331"/>
                  </a:lnTo>
                  <a:close/>
                </a:path>
                <a:path w="2139315" h="540385">
                  <a:moveTo>
                    <a:pt x="36626" y="507777"/>
                  </a:moveTo>
                  <a:lnTo>
                    <a:pt x="13588" y="513207"/>
                  </a:lnTo>
                  <a:lnTo>
                    <a:pt x="54381" y="513207"/>
                  </a:lnTo>
                  <a:lnTo>
                    <a:pt x="36626" y="507777"/>
                  </a:lnTo>
                  <a:close/>
                </a:path>
                <a:path w="2139315" h="540385">
                  <a:moveTo>
                    <a:pt x="14096" y="500888"/>
                  </a:moveTo>
                  <a:lnTo>
                    <a:pt x="16637" y="511556"/>
                  </a:lnTo>
                  <a:lnTo>
                    <a:pt x="24511" y="504072"/>
                  </a:lnTo>
                  <a:lnTo>
                    <a:pt x="14096" y="500888"/>
                  </a:lnTo>
                  <a:close/>
                </a:path>
                <a:path w="2139315" h="540385">
                  <a:moveTo>
                    <a:pt x="24511" y="504072"/>
                  </a:moveTo>
                  <a:lnTo>
                    <a:pt x="16637" y="511556"/>
                  </a:lnTo>
                  <a:lnTo>
                    <a:pt x="20594" y="511556"/>
                  </a:lnTo>
                  <a:lnTo>
                    <a:pt x="36626" y="507777"/>
                  </a:lnTo>
                  <a:lnTo>
                    <a:pt x="24511" y="504072"/>
                  </a:lnTo>
                  <a:close/>
                </a:path>
                <a:path w="2139315" h="540385">
                  <a:moveTo>
                    <a:pt x="2135886" y="0"/>
                  </a:moveTo>
                  <a:lnTo>
                    <a:pt x="33710" y="495331"/>
                  </a:lnTo>
                  <a:lnTo>
                    <a:pt x="24511" y="504072"/>
                  </a:lnTo>
                  <a:lnTo>
                    <a:pt x="36626" y="507777"/>
                  </a:lnTo>
                  <a:lnTo>
                    <a:pt x="2138806" y="12319"/>
                  </a:lnTo>
                  <a:lnTo>
                    <a:pt x="2135886" y="0"/>
                  </a:lnTo>
                  <a:close/>
                </a:path>
                <a:path w="2139315" h="540385">
                  <a:moveTo>
                    <a:pt x="27863" y="500888"/>
                  </a:moveTo>
                  <a:lnTo>
                    <a:pt x="14096" y="500888"/>
                  </a:lnTo>
                  <a:lnTo>
                    <a:pt x="24511" y="504072"/>
                  </a:lnTo>
                  <a:lnTo>
                    <a:pt x="27863" y="500888"/>
                  </a:lnTo>
                  <a:close/>
                </a:path>
              </a:pathLst>
            </a:custGeom>
            <a:solidFill>
              <a:srgbClr val="12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60654" y="534289"/>
              <a:ext cx="7849234" cy="1664970"/>
            </a:xfrm>
            <a:custGeom>
              <a:avLst/>
              <a:gdLst/>
              <a:ahLst/>
              <a:cxnLst/>
              <a:rect l="l" t="t" r="r" b="b"/>
              <a:pathLst>
                <a:path w="7849234" h="1664970">
                  <a:moveTo>
                    <a:pt x="7571486" y="0"/>
                  </a:moveTo>
                  <a:lnTo>
                    <a:pt x="277431" y="0"/>
                  </a:lnTo>
                  <a:lnTo>
                    <a:pt x="227561" y="4469"/>
                  </a:lnTo>
                  <a:lnTo>
                    <a:pt x="180624" y="17357"/>
                  </a:lnTo>
                  <a:lnTo>
                    <a:pt x="137404" y="37878"/>
                  </a:lnTo>
                  <a:lnTo>
                    <a:pt x="98684" y="65252"/>
                  </a:lnTo>
                  <a:lnTo>
                    <a:pt x="65246" y="98695"/>
                  </a:lnTo>
                  <a:lnTo>
                    <a:pt x="37876" y="137423"/>
                  </a:lnTo>
                  <a:lnTo>
                    <a:pt x="17356" y="180654"/>
                  </a:lnTo>
                  <a:lnTo>
                    <a:pt x="4469" y="227606"/>
                  </a:lnTo>
                  <a:lnTo>
                    <a:pt x="0" y="277495"/>
                  </a:lnTo>
                  <a:lnTo>
                    <a:pt x="0" y="1387221"/>
                  </a:lnTo>
                  <a:lnTo>
                    <a:pt x="4469" y="1437071"/>
                  </a:lnTo>
                  <a:lnTo>
                    <a:pt x="17356" y="1483993"/>
                  </a:lnTo>
                  <a:lnTo>
                    <a:pt x="37876" y="1527203"/>
                  </a:lnTo>
                  <a:lnTo>
                    <a:pt x="65246" y="1565915"/>
                  </a:lnTo>
                  <a:lnTo>
                    <a:pt x="98684" y="1599347"/>
                  </a:lnTo>
                  <a:lnTo>
                    <a:pt x="137404" y="1626714"/>
                  </a:lnTo>
                  <a:lnTo>
                    <a:pt x="180624" y="1647233"/>
                  </a:lnTo>
                  <a:lnTo>
                    <a:pt x="227561" y="1660119"/>
                  </a:lnTo>
                  <a:lnTo>
                    <a:pt x="277431" y="1664589"/>
                  </a:lnTo>
                  <a:lnTo>
                    <a:pt x="7571486" y="1664589"/>
                  </a:lnTo>
                  <a:lnTo>
                    <a:pt x="7621336" y="1660119"/>
                  </a:lnTo>
                  <a:lnTo>
                    <a:pt x="7668258" y="1647233"/>
                  </a:lnTo>
                  <a:lnTo>
                    <a:pt x="7711468" y="1626714"/>
                  </a:lnTo>
                  <a:lnTo>
                    <a:pt x="7750180" y="1599347"/>
                  </a:lnTo>
                  <a:lnTo>
                    <a:pt x="7783612" y="1565915"/>
                  </a:lnTo>
                  <a:lnTo>
                    <a:pt x="7810979" y="1527203"/>
                  </a:lnTo>
                  <a:lnTo>
                    <a:pt x="7831498" y="1483993"/>
                  </a:lnTo>
                  <a:lnTo>
                    <a:pt x="7844384" y="1437071"/>
                  </a:lnTo>
                  <a:lnTo>
                    <a:pt x="7848854" y="1387221"/>
                  </a:lnTo>
                  <a:lnTo>
                    <a:pt x="7848854" y="277495"/>
                  </a:lnTo>
                  <a:lnTo>
                    <a:pt x="7844384" y="227606"/>
                  </a:lnTo>
                  <a:lnTo>
                    <a:pt x="7831498" y="180654"/>
                  </a:lnTo>
                  <a:lnTo>
                    <a:pt x="7810979" y="137423"/>
                  </a:lnTo>
                  <a:lnTo>
                    <a:pt x="7783612" y="98695"/>
                  </a:lnTo>
                  <a:lnTo>
                    <a:pt x="7750180" y="65252"/>
                  </a:lnTo>
                  <a:lnTo>
                    <a:pt x="7711468" y="37878"/>
                  </a:lnTo>
                  <a:lnTo>
                    <a:pt x="7668258" y="17357"/>
                  </a:lnTo>
                  <a:lnTo>
                    <a:pt x="7621336" y="4469"/>
                  </a:lnTo>
                  <a:lnTo>
                    <a:pt x="75714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60654" y="534289"/>
              <a:ext cx="7849234" cy="1664970"/>
            </a:xfrm>
            <a:custGeom>
              <a:avLst/>
              <a:gdLst/>
              <a:ahLst/>
              <a:cxnLst/>
              <a:rect l="l" t="t" r="r" b="b"/>
              <a:pathLst>
                <a:path w="7849234" h="1664970">
                  <a:moveTo>
                    <a:pt x="0" y="277495"/>
                  </a:moveTo>
                  <a:lnTo>
                    <a:pt x="4469" y="227606"/>
                  </a:lnTo>
                  <a:lnTo>
                    <a:pt x="17356" y="180654"/>
                  </a:lnTo>
                  <a:lnTo>
                    <a:pt x="37876" y="137423"/>
                  </a:lnTo>
                  <a:lnTo>
                    <a:pt x="65246" y="98695"/>
                  </a:lnTo>
                  <a:lnTo>
                    <a:pt x="98684" y="65252"/>
                  </a:lnTo>
                  <a:lnTo>
                    <a:pt x="137404" y="37878"/>
                  </a:lnTo>
                  <a:lnTo>
                    <a:pt x="180624" y="17357"/>
                  </a:lnTo>
                  <a:lnTo>
                    <a:pt x="227561" y="4469"/>
                  </a:lnTo>
                  <a:lnTo>
                    <a:pt x="277431" y="0"/>
                  </a:lnTo>
                  <a:lnTo>
                    <a:pt x="7571486" y="0"/>
                  </a:lnTo>
                  <a:lnTo>
                    <a:pt x="7621336" y="4469"/>
                  </a:lnTo>
                  <a:lnTo>
                    <a:pt x="7668258" y="17357"/>
                  </a:lnTo>
                  <a:lnTo>
                    <a:pt x="7711468" y="37878"/>
                  </a:lnTo>
                  <a:lnTo>
                    <a:pt x="7750180" y="65252"/>
                  </a:lnTo>
                  <a:lnTo>
                    <a:pt x="7783612" y="98695"/>
                  </a:lnTo>
                  <a:lnTo>
                    <a:pt x="7810979" y="137423"/>
                  </a:lnTo>
                  <a:lnTo>
                    <a:pt x="7831498" y="180654"/>
                  </a:lnTo>
                  <a:lnTo>
                    <a:pt x="7844384" y="227606"/>
                  </a:lnTo>
                  <a:lnTo>
                    <a:pt x="7848854" y="277495"/>
                  </a:lnTo>
                  <a:lnTo>
                    <a:pt x="7848854" y="1387221"/>
                  </a:lnTo>
                  <a:lnTo>
                    <a:pt x="7844384" y="1437071"/>
                  </a:lnTo>
                  <a:lnTo>
                    <a:pt x="7831498" y="1483993"/>
                  </a:lnTo>
                  <a:lnTo>
                    <a:pt x="7810979" y="1527203"/>
                  </a:lnTo>
                  <a:lnTo>
                    <a:pt x="7783612" y="1565915"/>
                  </a:lnTo>
                  <a:lnTo>
                    <a:pt x="7750180" y="1599347"/>
                  </a:lnTo>
                  <a:lnTo>
                    <a:pt x="7711468" y="1626714"/>
                  </a:lnTo>
                  <a:lnTo>
                    <a:pt x="7668258" y="1647233"/>
                  </a:lnTo>
                  <a:lnTo>
                    <a:pt x="7621336" y="1660119"/>
                  </a:lnTo>
                  <a:lnTo>
                    <a:pt x="7571486" y="1664589"/>
                  </a:lnTo>
                  <a:lnTo>
                    <a:pt x="277431" y="1664589"/>
                  </a:lnTo>
                  <a:lnTo>
                    <a:pt x="227561" y="1660119"/>
                  </a:lnTo>
                  <a:lnTo>
                    <a:pt x="180624" y="1647233"/>
                  </a:lnTo>
                  <a:lnTo>
                    <a:pt x="137404" y="1626714"/>
                  </a:lnTo>
                  <a:lnTo>
                    <a:pt x="98684" y="1599347"/>
                  </a:lnTo>
                  <a:lnTo>
                    <a:pt x="65246" y="1565915"/>
                  </a:lnTo>
                  <a:lnTo>
                    <a:pt x="37876" y="1527203"/>
                  </a:lnTo>
                  <a:lnTo>
                    <a:pt x="17356" y="1483993"/>
                  </a:lnTo>
                  <a:lnTo>
                    <a:pt x="4469" y="1437071"/>
                  </a:lnTo>
                  <a:lnTo>
                    <a:pt x="0" y="1387221"/>
                  </a:lnTo>
                  <a:lnTo>
                    <a:pt x="0" y="277495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672374" y="607319"/>
            <a:ext cx="7720040" cy="18723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000" b="1" spc="-1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КОММУНИКАТИВНО-ДЕЯТЕЛЬНОСТНОЕ</a:t>
            </a:r>
          </a:p>
          <a:p>
            <a:pPr lvl="0" algn="ctr" defTabSz="9144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000000"/>
                </a:solidFill>
              </a:rPr>
              <a:t>(</a:t>
            </a:r>
            <a:r>
              <a:rPr sz="2000" b="0" spc="-5" dirty="0">
                <a:solidFill>
                  <a:srgbClr val="000000"/>
                </a:solidFill>
                <a:latin typeface="Times New Roman"/>
                <a:cs typeface="Times New Roman"/>
              </a:rPr>
              <a:t>повышение </a:t>
            </a:r>
            <a:r>
              <a:rPr sz="2000" b="0" spc="-10" dirty="0">
                <a:solidFill>
                  <a:srgbClr val="000000"/>
                </a:solidFill>
                <a:latin typeface="Times New Roman"/>
                <a:cs typeface="Times New Roman"/>
              </a:rPr>
              <a:t>педагогической </a:t>
            </a:r>
            <a:r>
              <a:rPr sz="2000" b="0" spc="-20" dirty="0">
                <a:solidFill>
                  <a:srgbClr val="000000"/>
                </a:solidFill>
                <a:latin typeface="Times New Roman"/>
                <a:cs typeface="Times New Roman"/>
              </a:rPr>
              <a:t>культуры </a:t>
            </a:r>
            <a:r>
              <a:rPr sz="2000" b="0" spc="-10" dirty="0">
                <a:solidFill>
                  <a:srgbClr val="000000"/>
                </a:solidFill>
                <a:latin typeface="Times New Roman"/>
                <a:cs typeface="Times New Roman"/>
              </a:rPr>
              <a:t>родителей; вовлечение родителей </a:t>
            </a:r>
            <a:r>
              <a:rPr sz="2000" b="0" dirty="0">
                <a:solidFill>
                  <a:srgbClr val="000000"/>
                </a:solidFill>
                <a:latin typeface="Times New Roman"/>
                <a:cs typeface="Times New Roman"/>
              </a:rPr>
              <a:t>в </a:t>
            </a:r>
            <a:r>
              <a:rPr sz="2000" b="0" spc="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b="0" spc="-5" dirty="0">
                <a:solidFill>
                  <a:srgbClr val="000000"/>
                </a:solidFill>
                <a:latin typeface="Times New Roman"/>
                <a:cs typeface="Times New Roman"/>
              </a:rPr>
              <a:t>воспитательно-образовательный </a:t>
            </a:r>
            <a:r>
              <a:rPr sz="2000" b="0" dirty="0">
                <a:solidFill>
                  <a:srgbClr val="000000"/>
                </a:solidFill>
                <a:latin typeface="Times New Roman"/>
                <a:cs typeface="Times New Roman"/>
              </a:rPr>
              <a:t>процесс; </a:t>
            </a:r>
            <a:r>
              <a:rPr sz="2000" b="0" spc="-5" dirty="0">
                <a:solidFill>
                  <a:srgbClr val="000000"/>
                </a:solidFill>
                <a:latin typeface="Times New Roman"/>
                <a:cs typeface="Times New Roman"/>
              </a:rPr>
              <a:t>создание активной развивающей </a:t>
            </a:r>
            <a:r>
              <a:rPr sz="2000" b="0" spc="-434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b="0" spc="-5" dirty="0">
                <a:solidFill>
                  <a:srgbClr val="000000"/>
                </a:solidFill>
                <a:latin typeface="Times New Roman"/>
                <a:cs typeface="Times New Roman"/>
              </a:rPr>
              <a:t>среды,</a:t>
            </a:r>
            <a:r>
              <a:rPr sz="2000" b="0" spc="-2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b="0" spc="-5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обеспечивающей</a:t>
            </a:r>
            <a:r>
              <a:rPr lang="ru-RU" sz="20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b="0" spc="-1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единые</a:t>
            </a:r>
            <a:r>
              <a:rPr sz="2000" b="0" spc="-5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b="0" spc="-30" dirty="0">
                <a:solidFill>
                  <a:srgbClr val="000000"/>
                </a:solidFill>
                <a:latin typeface="Times New Roman"/>
                <a:cs typeface="Times New Roman"/>
              </a:rPr>
              <a:t>подходы</a:t>
            </a:r>
            <a:r>
              <a:rPr sz="2000" b="0" dirty="0">
                <a:solidFill>
                  <a:srgbClr val="000000"/>
                </a:solidFill>
                <a:latin typeface="Times New Roman"/>
                <a:cs typeface="Times New Roman"/>
              </a:rPr>
              <a:t> к </a:t>
            </a:r>
            <a:r>
              <a:rPr sz="2000" b="0" spc="-5" dirty="0" err="1">
                <a:solidFill>
                  <a:srgbClr val="000000"/>
                </a:solidFill>
                <a:latin typeface="Times New Roman"/>
                <a:cs typeface="Times New Roman"/>
              </a:rPr>
              <a:t>развитию</a:t>
            </a:r>
            <a:r>
              <a:rPr sz="2000" b="0" spc="-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b="0" spc="5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личности</a:t>
            </a:r>
            <a:r>
              <a:rPr lang="ru-RU" sz="2000" spc="-1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b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в</a:t>
            </a:r>
            <a:r>
              <a:rPr sz="2000" b="0" spc="5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b="0" spc="5" dirty="0" err="1">
                <a:solidFill>
                  <a:srgbClr val="000000"/>
                </a:solidFill>
                <a:latin typeface="Times New Roman"/>
                <a:cs typeface="Times New Roman"/>
              </a:rPr>
              <a:t>семье</a:t>
            </a:r>
            <a:r>
              <a:rPr sz="2000" b="0" spc="-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b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и</a:t>
            </a:r>
            <a:r>
              <a:rPr lang="ru-RU" sz="2000" b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ru-RU" sz="2000" spc="-15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детском</a:t>
            </a:r>
            <a:r>
              <a:rPr lang="ru-RU" sz="2000" spc="-45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ru-RU" sz="2000" spc="-15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коллективе)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</a:br>
            <a:endParaRPr sz="2000" b="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49327" y="1973399"/>
            <a:ext cx="7166133" cy="89768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</a:pPr>
            <a:endParaRPr sz="21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600" b="1" spc="-35" dirty="0">
                <a:solidFill>
                  <a:srgbClr val="000009"/>
                </a:solidFill>
                <a:latin typeface="Times New Roman"/>
                <a:cs typeface="Times New Roman"/>
              </a:rPr>
              <a:t>НАПРАВЛЕНИЯ</a:t>
            </a:r>
            <a:r>
              <a:rPr sz="1600" b="1" spc="2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15" dirty="0">
                <a:solidFill>
                  <a:srgbClr val="000009"/>
                </a:solidFill>
                <a:latin typeface="Times New Roman"/>
                <a:cs typeface="Times New Roman"/>
              </a:rPr>
              <a:t>ВЗАИМОДЕЙСТВИЯ</a:t>
            </a:r>
            <a:r>
              <a:rPr sz="1600" b="1" spc="3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СЕМЬИ</a:t>
            </a:r>
            <a:r>
              <a:rPr sz="1600" b="1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И</a:t>
            </a:r>
            <a:r>
              <a:rPr sz="1600" b="1" spc="1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lang="ru-RU" sz="1600" b="1" spc="-25" dirty="0" smtClean="0">
                <a:solidFill>
                  <a:srgbClr val="000009"/>
                </a:solidFill>
                <a:latin typeface="Times New Roman"/>
                <a:cs typeface="Times New Roman"/>
              </a:rPr>
              <a:t>СП ДО</a:t>
            </a:r>
            <a:endParaRPr sz="1600" dirty="0">
              <a:latin typeface="Times New Roman"/>
              <a:cs typeface="Times New Roman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4982781" y="3539045"/>
            <a:ext cx="3642995" cy="2580640"/>
            <a:chOff x="4982781" y="3539045"/>
            <a:chExt cx="3642995" cy="2580640"/>
          </a:xfrm>
        </p:grpSpPr>
        <p:sp>
          <p:nvSpPr>
            <p:cNvPr id="15" name="object 15"/>
            <p:cNvSpPr/>
            <p:nvPr/>
          </p:nvSpPr>
          <p:spPr>
            <a:xfrm>
              <a:off x="5004054" y="3560318"/>
              <a:ext cx="3600450" cy="2538095"/>
            </a:xfrm>
            <a:custGeom>
              <a:avLst/>
              <a:gdLst/>
              <a:ahLst/>
              <a:cxnLst/>
              <a:rect l="l" t="t" r="r" b="b"/>
              <a:pathLst>
                <a:path w="3600450" h="2538095">
                  <a:moveTo>
                    <a:pt x="3177413" y="0"/>
                  </a:moveTo>
                  <a:lnTo>
                    <a:pt x="422910" y="0"/>
                  </a:lnTo>
                  <a:lnTo>
                    <a:pt x="373592" y="2845"/>
                  </a:lnTo>
                  <a:lnTo>
                    <a:pt x="325944" y="11170"/>
                  </a:lnTo>
                  <a:lnTo>
                    <a:pt x="280285" y="24656"/>
                  </a:lnTo>
                  <a:lnTo>
                    <a:pt x="236930" y="42987"/>
                  </a:lnTo>
                  <a:lnTo>
                    <a:pt x="196199" y="65845"/>
                  </a:lnTo>
                  <a:lnTo>
                    <a:pt x="158407" y="92912"/>
                  </a:lnTo>
                  <a:lnTo>
                    <a:pt x="123872" y="123872"/>
                  </a:lnTo>
                  <a:lnTo>
                    <a:pt x="92912" y="158407"/>
                  </a:lnTo>
                  <a:lnTo>
                    <a:pt x="65845" y="196199"/>
                  </a:lnTo>
                  <a:lnTo>
                    <a:pt x="42987" y="236930"/>
                  </a:lnTo>
                  <a:lnTo>
                    <a:pt x="24656" y="280285"/>
                  </a:lnTo>
                  <a:lnTo>
                    <a:pt x="11170" y="325944"/>
                  </a:lnTo>
                  <a:lnTo>
                    <a:pt x="2845" y="373592"/>
                  </a:lnTo>
                  <a:lnTo>
                    <a:pt x="0" y="422910"/>
                  </a:lnTo>
                  <a:lnTo>
                    <a:pt x="0" y="2114677"/>
                  </a:lnTo>
                  <a:lnTo>
                    <a:pt x="2845" y="2164002"/>
                  </a:lnTo>
                  <a:lnTo>
                    <a:pt x="11170" y="2211656"/>
                  </a:lnTo>
                  <a:lnTo>
                    <a:pt x="24656" y="2257322"/>
                  </a:lnTo>
                  <a:lnTo>
                    <a:pt x="42987" y="2300682"/>
                  </a:lnTo>
                  <a:lnTo>
                    <a:pt x="65845" y="2341419"/>
                  </a:lnTo>
                  <a:lnTo>
                    <a:pt x="92912" y="2379215"/>
                  </a:lnTo>
                  <a:lnTo>
                    <a:pt x="123872" y="2413754"/>
                  </a:lnTo>
                  <a:lnTo>
                    <a:pt x="158407" y="2444716"/>
                  </a:lnTo>
                  <a:lnTo>
                    <a:pt x="196199" y="2471786"/>
                  </a:lnTo>
                  <a:lnTo>
                    <a:pt x="236930" y="2494646"/>
                  </a:lnTo>
                  <a:lnTo>
                    <a:pt x="280285" y="2512979"/>
                  </a:lnTo>
                  <a:lnTo>
                    <a:pt x="325944" y="2526466"/>
                  </a:lnTo>
                  <a:lnTo>
                    <a:pt x="373592" y="2534792"/>
                  </a:lnTo>
                  <a:lnTo>
                    <a:pt x="422910" y="2537637"/>
                  </a:lnTo>
                  <a:lnTo>
                    <a:pt x="3177413" y="2537637"/>
                  </a:lnTo>
                  <a:lnTo>
                    <a:pt x="3226756" y="2534792"/>
                  </a:lnTo>
                  <a:lnTo>
                    <a:pt x="3274425" y="2526466"/>
                  </a:lnTo>
                  <a:lnTo>
                    <a:pt x="3320103" y="2512979"/>
                  </a:lnTo>
                  <a:lnTo>
                    <a:pt x="3363472" y="2494646"/>
                  </a:lnTo>
                  <a:lnTo>
                    <a:pt x="3404217" y="2471786"/>
                  </a:lnTo>
                  <a:lnTo>
                    <a:pt x="3442019" y="2444716"/>
                  </a:lnTo>
                  <a:lnTo>
                    <a:pt x="3476561" y="2413754"/>
                  </a:lnTo>
                  <a:lnTo>
                    <a:pt x="3507527" y="2379215"/>
                  </a:lnTo>
                  <a:lnTo>
                    <a:pt x="3534598" y="2341419"/>
                  </a:lnTo>
                  <a:lnTo>
                    <a:pt x="3557459" y="2300682"/>
                  </a:lnTo>
                  <a:lnTo>
                    <a:pt x="3575792" y="2257322"/>
                  </a:lnTo>
                  <a:lnTo>
                    <a:pt x="3589279" y="2211656"/>
                  </a:lnTo>
                  <a:lnTo>
                    <a:pt x="3597604" y="2164002"/>
                  </a:lnTo>
                  <a:lnTo>
                    <a:pt x="3600450" y="2114677"/>
                  </a:lnTo>
                  <a:lnTo>
                    <a:pt x="3600450" y="422910"/>
                  </a:lnTo>
                  <a:lnTo>
                    <a:pt x="3597604" y="373592"/>
                  </a:lnTo>
                  <a:lnTo>
                    <a:pt x="3589279" y="325944"/>
                  </a:lnTo>
                  <a:lnTo>
                    <a:pt x="3575792" y="280285"/>
                  </a:lnTo>
                  <a:lnTo>
                    <a:pt x="3557459" y="236930"/>
                  </a:lnTo>
                  <a:lnTo>
                    <a:pt x="3534598" y="196199"/>
                  </a:lnTo>
                  <a:lnTo>
                    <a:pt x="3507527" y="158407"/>
                  </a:lnTo>
                  <a:lnTo>
                    <a:pt x="3476561" y="123872"/>
                  </a:lnTo>
                  <a:lnTo>
                    <a:pt x="3442019" y="92912"/>
                  </a:lnTo>
                  <a:lnTo>
                    <a:pt x="3404217" y="65845"/>
                  </a:lnTo>
                  <a:lnTo>
                    <a:pt x="3363472" y="42987"/>
                  </a:lnTo>
                  <a:lnTo>
                    <a:pt x="3320103" y="24656"/>
                  </a:lnTo>
                  <a:lnTo>
                    <a:pt x="3274425" y="11170"/>
                  </a:lnTo>
                  <a:lnTo>
                    <a:pt x="3226756" y="2845"/>
                  </a:lnTo>
                  <a:lnTo>
                    <a:pt x="31774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004054" y="3560318"/>
              <a:ext cx="3600450" cy="2538095"/>
            </a:xfrm>
            <a:custGeom>
              <a:avLst/>
              <a:gdLst/>
              <a:ahLst/>
              <a:cxnLst/>
              <a:rect l="l" t="t" r="r" b="b"/>
              <a:pathLst>
                <a:path w="3600450" h="2538095">
                  <a:moveTo>
                    <a:pt x="0" y="422910"/>
                  </a:moveTo>
                  <a:lnTo>
                    <a:pt x="2845" y="373592"/>
                  </a:lnTo>
                  <a:lnTo>
                    <a:pt x="11170" y="325944"/>
                  </a:lnTo>
                  <a:lnTo>
                    <a:pt x="24656" y="280285"/>
                  </a:lnTo>
                  <a:lnTo>
                    <a:pt x="42987" y="236930"/>
                  </a:lnTo>
                  <a:lnTo>
                    <a:pt x="65845" y="196199"/>
                  </a:lnTo>
                  <a:lnTo>
                    <a:pt x="92912" y="158407"/>
                  </a:lnTo>
                  <a:lnTo>
                    <a:pt x="123872" y="123872"/>
                  </a:lnTo>
                  <a:lnTo>
                    <a:pt x="158407" y="92912"/>
                  </a:lnTo>
                  <a:lnTo>
                    <a:pt x="196199" y="65845"/>
                  </a:lnTo>
                  <a:lnTo>
                    <a:pt x="236930" y="42987"/>
                  </a:lnTo>
                  <a:lnTo>
                    <a:pt x="280285" y="24656"/>
                  </a:lnTo>
                  <a:lnTo>
                    <a:pt x="325944" y="11170"/>
                  </a:lnTo>
                  <a:lnTo>
                    <a:pt x="373592" y="2845"/>
                  </a:lnTo>
                  <a:lnTo>
                    <a:pt x="422910" y="0"/>
                  </a:lnTo>
                  <a:lnTo>
                    <a:pt x="3177413" y="0"/>
                  </a:lnTo>
                  <a:lnTo>
                    <a:pt x="3226756" y="2845"/>
                  </a:lnTo>
                  <a:lnTo>
                    <a:pt x="3274425" y="11170"/>
                  </a:lnTo>
                  <a:lnTo>
                    <a:pt x="3320103" y="24656"/>
                  </a:lnTo>
                  <a:lnTo>
                    <a:pt x="3363472" y="42987"/>
                  </a:lnTo>
                  <a:lnTo>
                    <a:pt x="3404217" y="65845"/>
                  </a:lnTo>
                  <a:lnTo>
                    <a:pt x="3442019" y="92912"/>
                  </a:lnTo>
                  <a:lnTo>
                    <a:pt x="3476561" y="123872"/>
                  </a:lnTo>
                  <a:lnTo>
                    <a:pt x="3507527" y="158407"/>
                  </a:lnTo>
                  <a:lnTo>
                    <a:pt x="3534598" y="196199"/>
                  </a:lnTo>
                  <a:lnTo>
                    <a:pt x="3557459" y="236930"/>
                  </a:lnTo>
                  <a:lnTo>
                    <a:pt x="3575792" y="280285"/>
                  </a:lnTo>
                  <a:lnTo>
                    <a:pt x="3589279" y="325944"/>
                  </a:lnTo>
                  <a:lnTo>
                    <a:pt x="3597604" y="373592"/>
                  </a:lnTo>
                  <a:lnTo>
                    <a:pt x="3600450" y="422910"/>
                  </a:lnTo>
                  <a:lnTo>
                    <a:pt x="3600450" y="2114677"/>
                  </a:lnTo>
                  <a:lnTo>
                    <a:pt x="3597604" y="2164002"/>
                  </a:lnTo>
                  <a:lnTo>
                    <a:pt x="3589279" y="2211656"/>
                  </a:lnTo>
                  <a:lnTo>
                    <a:pt x="3575792" y="2257322"/>
                  </a:lnTo>
                  <a:lnTo>
                    <a:pt x="3557459" y="2300682"/>
                  </a:lnTo>
                  <a:lnTo>
                    <a:pt x="3534598" y="2341419"/>
                  </a:lnTo>
                  <a:lnTo>
                    <a:pt x="3507527" y="2379215"/>
                  </a:lnTo>
                  <a:lnTo>
                    <a:pt x="3476561" y="2413754"/>
                  </a:lnTo>
                  <a:lnTo>
                    <a:pt x="3442019" y="2444716"/>
                  </a:lnTo>
                  <a:lnTo>
                    <a:pt x="3404217" y="2471786"/>
                  </a:lnTo>
                  <a:lnTo>
                    <a:pt x="3363472" y="2494646"/>
                  </a:lnTo>
                  <a:lnTo>
                    <a:pt x="3320103" y="2512979"/>
                  </a:lnTo>
                  <a:lnTo>
                    <a:pt x="3274425" y="2526466"/>
                  </a:lnTo>
                  <a:lnTo>
                    <a:pt x="3226756" y="2534792"/>
                  </a:lnTo>
                  <a:lnTo>
                    <a:pt x="3177413" y="2537637"/>
                  </a:lnTo>
                  <a:lnTo>
                    <a:pt x="422910" y="2537637"/>
                  </a:lnTo>
                  <a:lnTo>
                    <a:pt x="373592" y="2534792"/>
                  </a:lnTo>
                  <a:lnTo>
                    <a:pt x="325944" y="2526466"/>
                  </a:lnTo>
                  <a:lnTo>
                    <a:pt x="280285" y="2512979"/>
                  </a:lnTo>
                  <a:lnTo>
                    <a:pt x="236930" y="2494646"/>
                  </a:lnTo>
                  <a:lnTo>
                    <a:pt x="196199" y="2471786"/>
                  </a:lnTo>
                  <a:lnTo>
                    <a:pt x="158407" y="2444716"/>
                  </a:lnTo>
                  <a:lnTo>
                    <a:pt x="123872" y="2413754"/>
                  </a:lnTo>
                  <a:lnTo>
                    <a:pt x="92912" y="2379215"/>
                  </a:lnTo>
                  <a:lnTo>
                    <a:pt x="65845" y="2341419"/>
                  </a:lnTo>
                  <a:lnTo>
                    <a:pt x="42987" y="2300682"/>
                  </a:lnTo>
                  <a:lnTo>
                    <a:pt x="24656" y="2257322"/>
                  </a:lnTo>
                  <a:lnTo>
                    <a:pt x="11170" y="2211656"/>
                  </a:lnTo>
                  <a:lnTo>
                    <a:pt x="2845" y="2164002"/>
                  </a:lnTo>
                  <a:lnTo>
                    <a:pt x="0" y="2114677"/>
                  </a:lnTo>
                  <a:lnTo>
                    <a:pt x="0" y="422910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5217414" y="3849751"/>
            <a:ext cx="3175000" cy="19399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Times New Roman"/>
                <a:cs typeface="Times New Roman"/>
              </a:rPr>
              <a:t>ИНФОРМАЦИОННОЕ</a:t>
            </a:r>
            <a:endParaRPr sz="1800">
              <a:latin typeface="Times New Roman"/>
              <a:cs typeface="Times New Roman"/>
            </a:endParaRPr>
          </a:p>
          <a:p>
            <a:pPr marL="144780" marR="137795" algn="ctr">
              <a:lnSpc>
                <a:spcPct val="100000"/>
              </a:lnSpc>
            </a:pPr>
            <a:r>
              <a:rPr sz="1800" spc="-5" dirty="0">
                <a:latin typeface="Times New Roman"/>
                <a:cs typeface="Times New Roman"/>
              </a:rPr>
              <a:t>(пропаганда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10" dirty="0">
                <a:latin typeface="Times New Roman"/>
                <a:cs typeface="Times New Roman"/>
              </a:rPr>
              <a:t>популяризация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опыта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>
                <a:latin typeface="Times New Roman"/>
                <a:cs typeface="Times New Roman"/>
              </a:rPr>
              <a:t>деятельности</a:t>
            </a:r>
            <a:r>
              <a:rPr sz="1800" spc="-30">
                <a:latin typeface="Times New Roman"/>
                <a:cs typeface="Times New Roman"/>
              </a:rPr>
              <a:t> </a:t>
            </a:r>
            <a:r>
              <a:rPr lang="ru-RU" sz="1800" spc="-10" dirty="0" smtClean="0">
                <a:latin typeface="Times New Roman"/>
                <a:cs typeface="Times New Roman"/>
              </a:rPr>
              <a:t>СП</a:t>
            </a:r>
            <a:r>
              <a:rPr sz="1800" spc="-10" smtClean="0">
                <a:latin typeface="Times New Roman"/>
                <a:cs typeface="Times New Roman"/>
              </a:rPr>
              <a:t>;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spc="-5" dirty="0">
                <a:latin typeface="Times New Roman"/>
                <a:cs typeface="Times New Roman"/>
              </a:rPr>
              <a:t>создание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открытого</a:t>
            </a:r>
            <a:endParaRPr sz="1800">
              <a:latin typeface="Times New Roman"/>
              <a:cs typeface="Times New Roman"/>
            </a:endParaRPr>
          </a:p>
          <a:p>
            <a:pPr marL="12700" marR="5080" algn="ctr">
              <a:lnSpc>
                <a:spcPct val="100000"/>
              </a:lnSpc>
            </a:pPr>
            <a:r>
              <a:rPr sz="1800" spc="-10" dirty="0">
                <a:latin typeface="Times New Roman"/>
                <a:cs typeface="Times New Roman"/>
              </a:rPr>
              <a:t>информационного </a:t>
            </a:r>
            <a:r>
              <a:rPr sz="1800" dirty="0">
                <a:latin typeface="Times New Roman"/>
                <a:cs typeface="Times New Roman"/>
              </a:rPr>
              <a:t>пространства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(</a:t>
            </a:r>
            <a:r>
              <a:rPr sz="1800" spc="5">
                <a:latin typeface="Times New Roman"/>
                <a:cs typeface="Times New Roman"/>
              </a:rPr>
              <a:t>сайт</a:t>
            </a:r>
            <a:r>
              <a:rPr sz="1800" spc="-25">
                <a:latin typeface="Times New Roman"/>
                <a:cs typeface="Times New Roman"/>
              </a:rPr>
              <a:t> </a:t>
            </a:r>
            <a:r>
              <a:rPr lang="ru-RU" sz="1800" spc="-5" dirty="0" smtClean="0">
                <a:latin typeface="Times New Roman"/>
                <a:cs typeface="Times New Roman"/>
              </a:rPr>
              <a:t>СП</a:t>
            </a:r>
            <a:r>
              <a:rPr sz="1800" spc="-5" smtClean="0">
                <a:latin typeface="Times New Roman"/>
                <a:cs typeface="Times New Roman"/>
              </a:rPr>
              <a:t>, </a:t>
            </a:r>
            <a:r>
              <a:rPr sz="1800" spc="-5" dirty="0">
                <a:latin typeface="Times New Roman"/>
                <a:cs typeface="Times New Roman"/>
              </a:rPr>
              <a:t>форум,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группы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ts val="2115"/>
              </a:lnSpc>
            </a:pPr>
            <a:r>
              <a:rPr sz="1800" dirty="0">
                <a:latin typeface="Times New Roman"/>
                <a:cs typeface="Times New Roman"/>
              </a:rPr>
              <a:t>социальных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сетях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др.))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533392" y="2198877"/>
            <a:ext cx="2271395" cy="1392555"/>
          </a:xfrm>
          <a:custGeom>
            <a:avLst/>
            <a:gdLst/>
            <a:ahLst/>
            <a:cxnLst/>
            <a:rect l="l" t="t" r="r" b="b"/>
            <a:pathLst>
              <a:path w="2271395" h="1392554">
                <a:moveTo>
                  <a:pt x="103378" y="88646"/>
                </a:moveTo>
                <a:lnTo>
                  <a:pt x="59016" y="12573"/>
                </a:lnTo>
                <a:lnTo>
                  <a:pt x="51689" y="0"/>
                </a:lnTo>
                <a:lnTo>
                  <a:pt x="0" y="88646"/>
                </a:lnTo>
                <a:lnTo>
                  <a:pt x="1016" y="92456"/>
                </a:lnTo>
                <a:lnTo>
                  <a:pt x="7112" y="96012"/>
                </a:lnTo>
                <a:lnTo>
                  <a:pt x="10922" y="94996"/>
                </a:lnTo>
                <a:lnTo>
                  <a:pt x="45339" y="36004"/>
                </a:lnTo>
                <a:lnTo>
                  <a:pt x="45339" y="294005"/>
                </a:lnTo>
                <a:lnTo>
                  <a:pt x="58039" y="294005"/>
                </a:lnTo>
                <a:lnTo>
                  <a:pt x="58039" y="36004"/>
                </a:lnTo>
                <a:lnTo>
                  <a:pt x="92456" y="94996"/>
                </a:lnTo>
                <a:lnTo>
                  <a:pt x="96266" y="96012"/>
                </a:lnTo>
                <a:lnTo>
                  <a:pt x="102362" y="92456"/>
                </a:lnTo>
                <a:lnTo>
                  <a:pt x="103378" y="88646"/>
                </a:lnTo>
                <a:close/>
              </a:path>
              <a:path w="2271395" h="1392554">
                <a:moveTo>
                  <a:pt x="2270887" y="1361440"/>
                </a:moveTo>
                <a:lnTo>
                  <a:pt x="2198497" y="1293749"/>
                </a:lnTo>
                <a:lnTo>
                  <a:pt x="2195957" y="1291336"/>
                </a:lnTo>
                <a:lnTo>
                  <a:pt x="2191893" y="1291463"/>
                </a:lnTo>
                <a:lnTo>
                  <a:pt x="2189480" y="1294130"/>
                </a:lnTo>
                <a:lnTo>
                  <a:pt x="2187067" y="1296670"/>
                </a:lnTo>
                <a:lnTo>
                  <a:pt x="2187194" y="1300607"/>
                </a:lnTo>
                <a:lnTo>
                  <a:pt x="2189734" y="1303020"/>
                </a:lnTo>
                <a:lnTo>
                  <a:pt x="2237079" y="1347203"/>
                </a:lnTo>
                <a:lnTo>
                  <a:pt x="53086" y="851408"/>
                </a:lnTo>
                <a:lnTo>
                  <a:pt x="50292" y="863854"/>
                </a:lnTo>
                <a:lnTo>
                  <a:pt x="2234171" y="1359649"/>
                </a:lnTo>
                <a:lnTo>
                  <a:pt x="2172589" y="1379105"/>
                </a:lnTo>
                <a:lnTo>
                  <a:pt x="2169160" y="1380109"/>
                </a:lnTo>
                <a:lnTo>
                  <a:pt x="2167382" y="1383665"/>
                </a:lnTo>
                <a:lnTo>
                  <a:pt x="2168398" y="1386979"/>
                </a:lnTo>
                <a:lnTo>
                  <a:pt x="2169414" y="1390396"/>
                </a:lnTo>
                <a:lnTo>
                  <a:pt x="2172970" y="1392174"/>
                </a:lnTo>
                <a:lnTo>
                  <a:pt x="2176399" y="1391158"/>
                </a:lnTo>
                <a:lnTo>
                  <a:pt x="2259977" y="1364869"/>
                </a:lnTo>
                <a:lnTo>
                  <a:pt x="2270887" y="1361440"/>
                </a:lnTo>
                <a:close/>
              </a:path>
            </a:pathLst>
          </a:custGeom>
          <a:solidFill>
            <a:srgbClr val="12B1EB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10360" y="574294"/>
            <a:ext cx="60318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ФОРМЫ</a:t>
            </a:r>
            <a:r>
              <a:rPr sz="1800" b="1" spc="-4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spc="-25" dirty="0">
                <a:solidFill>
                  <a:srgbClr val="000009"/>
                </a:solidFill>
                <a:latin typeface="Times New Roman"/>
                <a:cs typeface="Times New Roman"/>
              </a:rPr>
              <a:t>ОРГАНИЗАЦИИ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b="1" spc="-15" dirty="0">
                <a:solidFill>
                  <a:srgbClr val="000009"/>
                </a:solidFill>
                <a:latin typeface="Times New Roman"/>
                <a:cs typeface="Times New Roman"/>
              </a:rPr>
              <a:t>ПСИХОЛОГО-ПЕДАГОГИЧЕСКОЙ</a:t>
            </a:r>
            <a:r>
              <a:rPr sz="1800" b="1" spc="-4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0009"/>
                </a:solidFill>
                <a:latin typeface="Times New Roman"/>
                <a:cs typeface="Times New Roman"/>
              </a:rPr>
              <a:t>ПОМОЩИ</a:t>
            </a:r>
            <a:r>
              <a:rPr sz="1800" b="1" spc="-5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СЕМЬЕ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378177" y="3695785"/>
            <a:ext cx="4161790" cy="2640965"/>
            <a:chOff x="378177" y="3695785"/>
            <a:chExt cx="4161790" cy="2640965"/>
          </a:xfrm>
        </p:grpSpPr>
        <p:sp>
          <p:nvSpPr>
            <p:cNvPr id="4" name="object 4"/>
            <p:cNvSpPr/>
            <p:nvPr/>
          </p:nvSpPr>
          <p:spPr>
            <a:xfrm>
              <a:off x="399427" y="3717035"/>
              <a:ext cx="4119245" cy="2598420"/>
            </a:xfrm>
            <a:custGeom>
              <a:avLst/>
              <a:gdLst/>
              <a:ahLst/>
              <a:cxnLst/>
              <a:rect l="l" t="t" r="r" b="b"/>
              <a:pathLst>
                <a:path w="4119245" h="2598420">
                  <a:moveTo>
                    <a:pt x="3685908" y="0"/>
                  </a:moveTo>
                  <a:lnTo>
                    <a:pt x="433019" y="0"/>
                  </a:lnTo>
                  <a:lnTo>
                    <a:pt x="385836" y="2541"/>
                  </a:lnTo>
                  <a:lnTo>
                    <a:pt x="340125" y="9990"/>
                  </a:lnTo>
                  <a:lnTo>
                    <a:pt x="296150" y="22081"/>
                  </a:lnTo>
                  <a:lnTo>
                    <a:pt x="254175" y="38551"/>
                  </a:lnTo>
                  <a:lnTo>
                    <a:pt x="214464" y="59134"/>
                  </a:lnTo>
                  <a:lnTo>
                    <a:pt x="177282" y="83568"/>
                  </a:lnTo>
                  <a:lnTo>
                    <a:pt x="142892" y="111586"/>
                  </a:lnTo>
                  <a:lnTo>
                    <a:pt x="111558" y="142925"/>
                  </a:lnTo>
                  <a:lnTo>
                    <a:pt x="83546" y="177320"/>
                  </a:lnTo>
                  <a:lnTo>
                    <a:pt x="59118" y="214507"/>
                  </a:lnTo>
                  <a:lnTo>
                    <a:pt x="38540" y="254222"/>
                  </a:lnTo>
                  <a:lnTo>
                    <a:pt x="22075" y="296200"/>
                  </a:lnTo>
                  <a:lnTo>
                    <a:pt x="9987" y="340177"/>
                  </a:lnTo>
                  <a:lnTo>
                    <a:pt x="2540" y="385888"/>
                  </a:lnTo>
                  <a:lnTo>
                    <a:pt x="0" y="433069"/>
                  </a:lnTo>
                  <a:lnTo>
                    <a:pt x="0" y="2165070"/>
                  </a:lnTo>
                  <a:lnTo>
                    <a:pt x="2540" y="2212253"/>
                  </a:lnTo>
                  <a:lnTo>
                    <a:pt x="9987" y="2257965"/>
                  </a:lnTo>
                  <a:lnTo>
                    <a:pt x="22075" y="2301940"/>
                  </a:lnTo>
                  <a:lnTo>
                    <a:pt x="38540" y="2343916"/>
                  </a:lnTo>
                  <a:lnTo>
                    <a:pt x="59118" y="2383628"/>
                  </a:lnTo>
                  <a:lnTo>
                    <a:pt x="83546" y="2420812"/>
                  </a:lnTo>
                  <a:lnTo>
                    <a:pt x="111558" y="2455203"/>
                  </a:lnTo>
                  <a:lnTo>
                    <a:pt x="142892" y="2486537"/>
                  </a:lnTo>
                  <a:lnTo>
                    <a:pt x="177282" y="2514551"/>
                  </a:lnTo>
                  <a:lnTo>
                    <a:pt x="214464" y="2538980"/>
                  </a:lnTo>
                  <a:lnTo>
                    <a:pt x="254175" y="2559559"/>
                  </a:lnTo>
                  <a:lnTo>
                    <a:pt x="296150" y="2576025"/>
                  </a:lnTo>
                  <a:lnTo>
                    <a:pt x="340125" y="2588114"/>
                  </a:lnTo>
                  <a:lnTo>
                    <a:pt x="385836" y="2595561"/>
                  </a:lnTo>
                  <a:lnTo>
                    <a:pt x="433019" y="2598102"/>
                  </a:lnTo>
                  <a:lnTo>
                    <a:pt x="3685908" y="2598102"/>
                  </a:lnTo>
                  <a:lnTo>
                    <a:pt x="3733087" y="2595561"/>
                  </a:lnTo>
                  <a:lnTo>
                    <a:pt x="3778794" y="2588114"/>
                  </a:lnTo>
                  <a:lnTo>
                    <a:pt x="3822764" y="2576025"/>
                  </a:lnTo>
                  <a:lnTo>
                    <a:pt x="3864733" y="2559559"/>
                  </a:lnTo>
                  <a:lnTo>
                    <a:pt x="3904437" y="2538980"/>
                  </a:lnTo>
                  <a:lnTo>
                    <a:pt x="3941613" y="2514551"/>
                  </a:lnTo>
                  <a:lnTo>
                    <a:pt x="3975995" y="2486537"/>
                  </a:lnTo>
                  <a:lnTo>
                    <a:pt x="4007322" y="2455203"/>
                  </a:lnTo>
                  <a:lnTo>
                    <a:pt x="4035327" y="2420812"/>
                  </a:lnTo>
                  <a:lnTo>
                    <a:pt x="4059749" y="2383628"/>
                  </a:lnTo>
                  <a:lnTo>
                    <a:pt x="4080322" y="2343916"/>
                  </a:lnTo>
                  <a:lnTo>
                    <a:pt x="4096782" y="2301940"/>
                  </a:lnTo>
                  <a:lnTo>
                    <a:pt x="4108867" y="2257965"/>
                  </a:lnTo>
                  <a:lnTo>
                    <a:pt x="4116311" y="2212253"/>
                  </a:lnTo>
                  <a:lnTo>
                    <a:pt x="4118851" y="2165070"/>
                  </a:lnTo>
                  <a:lnTo>
                    <a:pt x="4118851" y="433069"/>
                  </a:lnTo>
                  <a:lnTo>
                    <a:pt x="4116311" y="385888"/>
                  </a:lnTo>
                  <a:lnTo>
                    <a:pt x="4108867" y="340177"/>
                  </a:lnTo>
                  <a:lnTo>
                    <a:pt x="4096782" y="296200"/>
                  </a:lnTo>
                  <a:lnTo>
                    <a:pt x="4080322" y="254222"/>
                  </a:lnTo>
                  <a:lnTo>
                    <a:pt x="4059749" y="214507"/>
                  </a:lnTo>
                  <a:lnTo>
                    <a:pt x="4035327" y="177320"/>
                  </a:lnTo>
                  <a:lnTo>
                    <a:pt x="4007322" y="142925"/>
                  </a:lnTo>
                  <a:lnTo>
                    <a:pt x="3975995" y="111586"/>
                  </a:lnTo>
                  <a:lnTo>
                    <a:pt x="3941613" y="83568"/>
                  </a:lnTo>
                  <a:lnTo>
                    <a:pt x="3904437" y="59134"/>
                  </a:lnTo>
                  <a:lnTo>
                    <a:pt x="3864733" y="38551"/>
                  </a:lnTo>
                  <a:lnTo>
                    <a:pt x="3822764" y="22081"/>
                  </a:lnTo>
                  <a:lnTo>
                    <a:pt x="3778794" y="9990"/>
                  </a:lnTo>
                  <a:lnTo>
                    <a:pt x="3733087" y="2541"/>
                  </a:lnTo>
                  <a:lnTo>
                    <a:pt x="36859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99427" y="3717035"/>
              <a:ext cx="4119245" cy="2598420"/>
            </a:xfrm>
            <a:custGeom>
              <a:avLst/>
              <a:gdLst/>
              <a:ahLst/>
              <a:cxnLst/>
              <a:rect l="l" t="t" r="r" b="b"/>
              <a:pathLst>
                <a:path w="4119245" h="2598420">
                  <a:moveTo>
                    <a:pt x="0" y="433069"/>
                  </a:moveTo>
                  <a:lnTo>
                    <a:pt x="2540" y="385888"/>
                  </a:lnTo>
                  <a:lnTo>
                    <a:pt x="9987" y="340177"/>
                  </a:lnTo>
                  <a:lnTo>
                    <a:pt x="22075" y="296200"/>
                  </a:lnTo>
                  <a:lnTo>
                    <a:pt x="38540" y="254222"/>
                  </a:lnTo>
                  <a:lnTo>
                    <a:pt x="59118" y="214507"/>
                  </a:lnTo>
                  <a:lnTo>
                    <a:pt x="83546" y="177320"/>
                  </a:lnTo>
                  <a:lnTo>
                    <a:pt x="111558" y="142925"/>
                  </a:lnTo>
                  <a:lnTo>
                    <a:pt x="142892" y="111586"/>
                  </a:lnTo>
                  <a:lnTo>
                    <a:pt x="177282" y="83568"/>
                  </a:lnTo>
                  <a:lnTo>
                    <a:pt x="214464" y="59134"/>
                  </a:lnTo>
                  <a:lnTo>
                    <a:pt x="254175" y="38551"/>
                  </a:lnTo>
                  <a:lnTo>
                    <a:pt x="296150" y="22081"/>
                  </a:lnTo>
                  <a:lnTo>
                    <a:pt x="340125" y="9990"/>
                  </a:lnTo>
                  <a:lnTo>
                    <a:pt x="385836" y="2541"/>
                  </a:lnTo>
                  <a:lnTo>
                    <a:pt x="433019" y="0"/>
                  </a:lnTo>
                  <a:lnTo>
                    <a:pt x="3685908" y="0"/>
                  </a:lnTo>
                  <a:lnTo>
                    <a:pt x="3733087" y="2541"/>
                  </a:lnTo>
                  <a:lnTo>
                    <a:pt x="3778794" y="9990"/>
                  </a:lnTo>
                  <a:lnTo>
                    <a:pt x="3822764" y="22081"/>
                  </a:lnTo>
                  <a:lnTo>
                    <a:pt x="3864733" y="38551"/>
                  </a:lnTo>
                  <a:lnTo>
                    <a:pt x="3904437" y="59134"/>
                  </a:lnTo>
                  <a:lnTo>
                    <a:pt x="3941613" y="83568"/>
                  </a:lnTo>
                  <a:lnTo>
                    <a:pt x="3975995" y="111586"/>
                  </a:lnTo>
                  <a:lnTo>
                    <a:pt x="4007322" y="142925"/>
                  </a:lnTo>
                  <a:lnTo>
                    <a:pt x="4035327" y="177320"/>
                  </a:lnTo>
                  <a:lnTo>
                    <a:pt x="4059749" y="214507"/>
                  </a:lnTo>
                  <a:lnTo>
                    <a:pt x="4080322" y="254222"/>
                  </a:lnTo>
                  <a:lnTo>
                    <a:pt x="4096782" y="296200"/>
                  </a:lnTo>
                  <a:lnTo>
                    <a:pt x="4108867" y="340177"/>
                  </a:lnTo>
                  <a:lnTo>
                    <a:pt x="4116311" y="385888"/>
                  </a:lnTo>
                  <a:lnTo>
                    <a:pt x="4118851" y="433069"/>
                  </a:lnTo>
                  <a:lnTo>
                    <a:pt x="4118851" y="2165070"/>
                  </a:lnTo>
                  <a:lnTo>
                    <a:pt x="4116311" y="2212253"/>
                  </a:lnTo>
                  <a:lnTo>
                    <a:pt x="4108867" y="2257965"/>
                  </a:lnTo>
                  <a:lnTo>
                    <a:pt x="4096782" y="2301940"/>
                  </a:lnTo>
                  <a:lnTo>
                    <a:pt x="4080322" y="2343916"/>
                  </a:lnTo>
                  <a:lnTo>
                    <a:pt x="4059749" y="2383628"/>
                  </a:lnTo>
                  <a:lnTo>
                    <a:pt x="4035327" y="2420812"/>
                  </a:lnTo>
                  <a:lnTo>
                    <a:pt x="4007322" y="2455203"/>
                  </a:lnTo>
                  <a:lnTo>
                    <a:pt x="3975995" y="2486537"/>
                  </a:lnTo>
                  <a:lnTo>
                    <a:pt x="3941613" y="2514551"/>
                  </a:lnTo>
                  <a:lnTo>
                    <a:pt x="3904437" y="2538980"/>
                  </a:lnTo>
                  <a:lnTo>
                    <a:pt x="3864733" y="2559559"/>
                  </a:lnTo>
                  <a:lnTo>
                    <a:pt x="3822764" y="2576025"/>
                  </a:lnTo>
                  <a:lnTo>
                    <a:pt x="3778794" y="2588114"/>
                  </a:lnTo>
                  <a:lnTo>
                    <a:pt x="3733087" y="2595561"/>
                  </a:lnTo>
                  <a:lnTo>
                    <a:pt x="3685908" y="2598102"/>
                  </a:lnTo>
                  <a:lnTo>
                    <a:pt x="433019" y="2598102"/>
                  </a:lnTo>
                  <a:lnTo>
                    <a:pt x="385836" y="2595561"/>
                  </a:lnTo>
                  <a:lnTo>
                    <a:pt x="340125" y="2588114"/>
                  </a:lnTo>
                  <a:lnTo>
                    <a:pt x="296150" y="2576025"/>
                  </a:lnTo>
                  <a:lnTo>
                    <a:pt x="254175" y="2559559"/>
                  </a:lnTo>
                  <a:lnTo>
                    <a:pt x="214464" y="2538980"/>
                  </a:lnTo>
                  <a:lnTo>
                    <a:pt x="177282" y="2514551"/>
                  </a:lnTo>
                  <a:lnTo>
                    <a:pt x="142892" y="2486537"/>
                  </a:lnTo>
                  <a:lnTo>
                    <a:pt x="111558" y="2455203"/>
                  </a:lnTo>
                  <a:lnTo>
                    <a:pt x="83546" y="2420812"/>
                  </a:lnTo>
                  <a:lnTo>
                    <a:pt x="59118" y="2383628"/>
                  </a:lnTo>
                  <a:lnTo>
                    <a:pt x="38540" y="2343916"/>
                  </a:lnTo>
                  <a:lnTo>
                    <a:pt x="22075" y="2301940"/>
                  </a:lnTo>
                  <a:lnTo>
                    <a:pt x="9987" y="2257965"/>
                  </a:lnTo>
                  <a:lnTo>
                    <a:pt x="2540" y="2212253"/>
                  </a:lnTo>
                  <a:lnTo>
                    <a:pt x="0" y="2165070"/>
                  </a:lnTo>
                  <a:lnTo>
                    <a:pt x="0" y="433069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748690" y="3762247"/>
            <a:ext cx="3420110" cy="249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8640" marR="541020" algn="ctr">
              <a:lnSpc>
                <a:spcPct val="100000"/>
              </a:lnSpc>
              <a:spcBef>
                <a:spcPts val="100"/>
              </a:spcBef>
            </a:pPr>
            <a:r>
              <a:rPr sz="1800" b="1" spc="-15" dirty="0">
                <a:solidFill>
                  <a:srgbClr val="000009"/>
                </a:solidFill>
                <a:latin typeface="Times New Roman"/>
                <a:cs typeface="Times New Roman"/>
              </a:rPr>
              <a:t>Коллективные </a:t>
            </a:r>
            <a:r>
              <a:rPr sz="18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формы </a:t>
            </a:r>
            <a:r>
              <a:rPr sz="1800" b="1" spc="-434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взаимодействия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Общие</a:t>
            </a: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 родительские 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собрания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spc="-15" dirty="0">
                <a:solidFill>
                  <a:srgbClr val="000009"/>
                </a:solidFill>
                <a:latin typeface="Times New Roman"/>
                <a:cs typeface="Times New Roman"/>
              </a:rPr>
              <a:t>Групповые</a:t>
            </a:r>
            <a:r>
              <a:rPr sz="1800" spc="-4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родительские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 собрания</a:t>
            </a:r>
            <a:endParaRPr sz="1800">
              <a:latin typeface="Times New Roman"/>
              <a:cs typeface="Times New Roman"/>
            </a:endParaRPr>
          </a:p>
          <a:p>
            <a:pPr marL="2540" algn="ctr">
              <a:lnSpc>
                <a:spcPct val="100000"/>
              </a:lnSpc>
            </a:pP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«День</a:t>
            </a: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открытых</a:t>
            </a:r>
            <a:r>
              <a:rPr sz="1800" spc="-1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дверей»</a:t>
            </a:r>
            <a:endParaRPr sz="1800">
              <a:latin typeface="Times New Roman"/>
              <a:cs typeface="Times New Roman"/>
            </a:endParaRPr>
          </a:p>
          <a:p>
            <a:pPr marL="15240" marR="6985" algn="ctr">
              <a:lnSpc>
                <a:spcPct val="100000"/>
              </a:lnSpc>
            </a:pP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Тематические 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занятия </a:t>
            </a: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«Семейного </a:t>
            </a:r>
            <a:r>
              <a:rPr sz="1800" spc="-434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клуба»</a:t>
            </a:r>
            <a:endParaRPr sz="180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</a:pP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Проведение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детских</a:t>
            </a: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20" dirty="0">
                <a:solidFill>
                  <a:srgbClr val="000009"/>
                </a:solidFill>
                <a:latin typeface="Times New Roman"/>
                <a:cs typeface="Times New Roman"/>
              </a:rPr>
              <a:t>праздников</a:t>
            </a:r>
            <a:r>
              <a:rPr sz="1800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и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досугов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605359" y="3695785"/>
            <a:ext cx="4215130" cy="2640965"/>
            <a:chOff x="4605359" y="3695785"/>
            <a:chExt cx="4215130" cy="2640965"/>
          </a:xfrm>
        </p:grpSpPr>
        <p:sp>
          <p:nvSpPr>
            <p:cNvPr id="8" name="object 8"/>
            <p:cNvSpPr/>
            <p:nvPr/>
          </p:nvSpPr>
          <p:spPr>
            <a:xfrm>
              <a:off x="4626609" y="3717035"/>
              <a:ext cx="4172585" cy="2598420"/>
            </a:xfrm>
            <a:custGeom>
              <a:avLst/>
              <a:gdLst/>
              <a:ahLst/>
              <a:cxnLst/>
              <a:rect l="l" t="t" r="r" b="b"/>
              <a:pathLst>
                <a:path w="4172584" h="2598420">
                  <a:moveTo>
                    <a:pt x="3739515" y="0"/>
                  </a:moveTo>
                  <a:lnTo>
                    <a:pt x="432942" y="0"/>
                  </a:lnTo>
                  <a:lnTo>
                    <a:pt x="385763" y="2541"/>
                  </a:lnTo>
                  <a:lnTo>
                    <a:pt x="340056" y="9990"/>
                  </a:lnTo>
                  <a:lnTo>
                    <a:pt x="296086" y="22081"/>
                  </a:lnTo>
                  <a:lnTo>
                    <a:pt x="254117" y="38551"/>
                  </a:lnTo>
                  <a:lnTo>
                    <a:pt x="214413" y="59134"/>
                  </a:lnTo>
                  <a:lnTo>
                    <a:pt x="177238" y="83568"/>
                  </a:lnTo>
                  <a:lnTo>
                    <a:pt x="142855" y="111586"/>
                  </a:lnTo>
                  <a:lnTo>
                    <a:pt x="111529" y="142925"/>
                  </a:lnTo>
                  <a:lnTo>
                    <a:pt x="83523" y="177320"/>
                  </a:lnTo>
                  <a:lnTo>
                    <a:pt x="59102" y="214507"/>
                  </a:lnTo>
                  <a:lnTo>
                    <a:pt x="38529" y="254222"/>
                  </a:lnTo>
                  <a:lnTo>
                    <a:pt x="22068" y="296200"/>
                  </a:lnTo>
                  <a:lnTo>
                    <a:pt x="9984" y="340177"/>
                  </a:lnTo>
                  <a:lnTo>
                    <a:pt x="2540" y="385888"/>
                  </a:lnTo>
                  <a:lnTo>
                    <a:pt x="0" y="433069"/>
                  </a:lnTo>
                  <a:lnTo>
                    <a:pt x="0" y="2165070"/>
                  </a:lnTo>
                  <a:lnTo>
                    <a:pt x="2540" y="2212253"/>
                  </a:lnTo>
                  <a:lnTo>
                    <a:pt x="9984" y="2257965"/>
                  </a:lnTo>
                  <a:lnTo>
                    <a:pt x="22068" y="2301940"/>
                  </a:lnTo>
                  <a:lnTo>
                    <a:pt x="38529" y="2343916"/>
                  </a:lnTo>
                  <a:lnTo>
                    <a:pt x="59102" y="2383628"/>
                  </a:lnTo>
                  <a:lnTo>
                    <a:pt x="83523" y="2420812"/>
                  </a:lnTo>
                  <a:lnTo>
                    <a:pt x="111529" y="2455203"/>
                  </a:lnTo>
                  <a:lnTo>
                    <a:pt x="142855" y="2486537"/>
                  </a:lnTo>
                  <a:lnTo>
                    <a:pt x="177238" y="2514551"/>
                  </a:lnTo>
                  <a:lnTo>
                    <a:pt x="214413" y="2538980"/>
                  </a:lnTo>
                  <a:lnTo>
                    <a:pt x="254117" y="2559559"/>
                  </a:lnTo>
                  <a:lnTo>
                    <a:pt x="296086" y="2576025"/>
                  </a:lnTo>
                  <a:lnTo>
                    <a:pt x="340056" y="2588114"/>
                  </a:lnTo>
                  <a:lnTo>
                    <a:pt x="385763" y="2595561"/>
                  </a:lnTo>
                  <a:lnTo>
                    <a:pt x="432942" y="2598102"/>
                  </a:lnTo>
                  <a:lnTo>
                    <a:pt x="3739515" y="2598102"/>
                  </a:lnTo>
                  <a:lnTo>
                    <a:pt x="3786696" y="2595561"/>
                  </a:lnTo>
                  <a:lnTo>
                    <a:pt x="3832407" y="2588114"/>
                  </a:lnTo>
                  <a:lnTo>
                    <a:pt x="3876384" y="2576025"/>
                  </a:lnTo>
                  <a:lnTo>
                    <a:pt x="3918362" y="2559559"/>
                  </a:lnTo>
                  <a:lnTo>
                    <a:pt x="3958077" y="2538980"/>
                  </a:lnTo>
                  <a:lnTo>
                    <a:pt x="3995264" y="2514551"/>
                  </a:lnTo>
                  <a:lnTo>
                    <a:pt x="4029659" y="2486537"/>
                  </a:lnTo>
                  <a:lnTo>
                    <a:pt x="4060998" y="2455203"/>
                  </a:lnTo>
                  <a:lnTo>
                    <a:pt x="4089016" y="2420812"/>
                  </a:lnTo>
                  <a:lnTo>
                    <a:pt x="4113450" y="2383628"/>
                  </a:lnTo>
                  <a:lnTo>
                    <a:pt x="4134033" y="2343916"/>
                  </a:lnTo>
                  <a:lnTo>
                    <a:pt x="4150503" y="2301940"/>
                  </a:lnTo>
                  <a:lnTo>
                    <a:pt x="4162594" y="2257965"/>
                  </a:lnTo>
                  <a:lnTo>
                    <a:pt x="4170043" y="2212253"/>
                  </a:lnTo>
                  <a:lnTo>
                    <a:pt x="4172585" y="2165070"/>
                  </a:lnTo>
                  <a:lnTo>
                    <a:pt x="4172585" y="433069"/>
                  </a:lnTo>
                  <a:lnTo>
                    <a:pt x="4170043" y="385888"/>
                  </a:lnTo>
                  <a:lnTo>
                    <a:pt x="4162594" y="340177"/>
                  </a:lnTo>
                  <a:lnTo>
                    <a:pt x="4150503" y="296200"/>
                  </a:lnTo>
                  <a:lnTo>
                    <a:pt x="4134033" y="254222"/>
                  </a:lnTo>
                  <a:lnTo>
                    <a:pt x="4113450" y="214507"/>
                  </a:lnTo>
                  <a:lnTo>
                    <a:pt x="4089016" y="177320"/>
                  </a:lnTo>
                  <a:lnTo>
                    <a:pt x="4060998" y="142925"/>
                  </a:lnTo>
                  <a:lnTo>
                    <a:pt x="4029659" y="111586"/>
                  </a:lnTo>
                  <a:lnTo>
                    <a:pt x="3995264" y="83568"/>
                  </a:lnTo>
                  <a:lnTo>
                    <a:pt x="3958077" y="59134"/>
                  </a:lnTo>
                  <a:lnTo>
                    <a:pt x="3918362" y="38551"/>
                  </a:lnTo>
                  <a:lnTo>
                    <a:pt x="3876384" y="22081"/>
                  </a:lnTo>
                  <a:lnTo>
                    <a:pt x="3832407" y="9990"/>
                  </a:lnTo>
                  <a:lnTo>
                    <a:pt x="3786696" y="2541"/>
                  </a:lnTo>
                  <a:lnTo>
                    <a:pt x="37395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626609" y="3717035"/>
              <a:ext cx="4172585" cy="2598420"/>
            </a:xfrm>
            <a:custGeom>
              <a:avLst/>
              <a:gdLst/>
              <a:ahLst/>
              <a:cxnLst/>
              <a:rect l="l" t="t" r="r" b="b"/>
              <a:pathLst>
                <a:path w="4172584" h="2598420">
                  <a:moveTo>
                    <a:pt x="0" y="433069"/>
                  </a:moveTo>
                  <a:lnTo>
                    <a:pt x="2540" y="385888"/>
                  </a:lnTo>
                  <a:lnTo>
                    <a:pt x="9984" y="340177"/>
                  </a:lnTo>
                  <a:lnTo>
                    <a:pt x="22068" y="296200"/>
                  </a:lnTo>
                  <a:lnTo>
                    <a:pt x="38529" y="254222"/>
                  </a:lnTo>
                  <a:lnTo>
                    <a:pt x="59102" y="214507"/>
                  </a:lnTo>
                  <a:lnTo>
                    <a:pt x="83523" y="177320"/>
                  </a:lnTo>
                  <a:lnTo>
                    <a:pt x="111529" y="142925"/>
                  </a:lnTo>
                  <a:lnTo>
                    <a:pt x="142855" y="111586"/>
                  </a:lnTo>
                  <a:lnTo>
                    <a:pt x="177238" y="83568"/>
                  </a:lnTo>
                  <a:lnTo>
                    <a:pt x="214413" y="59134"/>
                  </a:lnTo>
                  <a:lnTo>
                    <a:pt x="254117" y="38551"/>
                  </a:lnTo>
                  <a:lnTo>
                    <a:pt x="296086" y="22081"/>
                  </a:lnTo>
                  <a:lnTo>
                    <a:pt x="340056" y="9990"/>
                  </a:lnTo>
                  <a:lnTo>
                    <a:pt x="385763" y="2541"/>
                  </a:lnTo>
                  <a:lnTo>
                    <a:pt x="432942" y="0"/>
                  </a:lnTo>
                  <a:lnTo>
                    <a:pt x="3739515" y="0"/>
                  </a:lnTo>
                  <a:lnTo>
                    <a:pt x="3786696" y="2541"/>
                  </a:lnTo>
                  <a:lnTo>
                    <a:pt x="3832407" y="9990"/>
                  </a:lnTo>
                  <a:lnTo>
                    <a:pt x="3876384" y="22081"/>
                  </a:lnTo>
                  <a:lnTo>
                    <a:pt x="3918362" y="38551"/>
                  </a:lnTo>
                  <a:lnTo>
                    <a:pt x="3958077" y="59134"/>
                  </a:lnTo>
                  <a:lnTo>
                    <a:pt x="3995264" y="83568"/>
                  </a:lnTo>
                  <a:lnTo>
                    <a:pt x="4029659" y="111586"/>
                  </a:lnTo>
                  <a:lnTo>
                    <a:pt x="4060998" y="142925"/>
                  </a:lnTo>
                  <a:lnTo>
                    <a:pt x="4089016" y="177320"/>
                  </a:lnTo>
                  <a:lnTo>
                    <a:pt x="4113450" y="214507"/>
                  </a:lnTo>
                  <a:lnTo>
                    <a:pt x="4134033" y="254222"/>
                  </a:lnTo>
                  <a:lnTo>
                    <a:pt x="4150503" y="296200"/>
                  </a:lnTo>
                  <a:lnTo>
                    <a:pt x="4162594" y="340177"/>
                  </a:lnTo>
                  <a:lnTo>
                    <a:pt x="4170043" y="385888"/>
                  </a:lnTo>
                  <a:lnTo>
                    <a:pt x="4172585" y="433069"/>
                  </a:lnTo>
                  <a:lnTo>
                    <a:pt x="4172585" y="2165070"/>
                  </a:lnTo>
                  <a:lnTo>
                    <a:pt x="4170043" y="2212253"/>
                  </a:lnTo>
                  <a:lnTo>
                    <a:pt x="4162594" y="2257965"/>
                  </a:lnTo>
                  <a:lnTo>
                    <a:pt x="4150503" y="2301940"/>
                  </a:lnTo>
                  <a:lnTo>
                    <a:pt x="4134033" y="2343916"/>
                  </a:lnTo>
                  <a:lnTo>
                    <a:pt x="4113450" y="2383628"/>
                  </a:lnTo>
                  <a:lnTo>
                    <a:pt x="4089016" y="2420812"/>
                  </a:lnTo>
                  <a:lnTo>
                    <a:pt x="4060998" y="2455203"/>
                  </a:lnTo>
                  <a:lnTo>
                    <a:pt x="4029659" y="2486537"/>
                  </a:lnTo>
                  <a:lnTo>
                    <a:pt x="3995264" y="2514551"/>
                  </a:lnTo>
                  <a:lnTo>
                    <a:pt x="3958077" y="2538980"/>
                  </a:lnTo>
                  <a:lnTo>
                    <a:pt x="3918362" y="2559559"/>
                  </a:lnTo>
                  <a:lnTo>
                    <a:pt x="3876384" y="2576025"/>
                  </a:lnTo>
                  <a:lnTo>
                    <a:pt x="3832407" y="2588114"/>
                  </a:lnTo>
                  <a:lnTo>
                    <a:pt x="3786696" y="2595561"/>
                  </a:lnTo>
                  <a:lnTo>
                    <a:pt x="3739515" y="2598102"/>
                  </a:lnTo>
                  <a:lnTo>
                    <a:pt x="432942" y="2598102"/>
                  </a:lnTo>
                  <a:lnTo>
                    <a:pt x="385763" y="2595561"/>
                  </a:lnTo>
                  <a:lnTo>
                    <a:pt x="340056" y="2588114"/>
                  </a:lnTo>
                  <a:lnTo>
                    <a:pt x="296086" y="2576025"/>
                  </a:lnTo>
                  <a:lnTo>
                    <a:pt x="254117" y="2559559"/>
                  </a:lnTo>
                  <a:lnTo>
                    <a:pt x="214413" y="2538980"/>
                  </a:lnTo>
                  <a:lnTo>
                    <a:pt x="177238" y="2514551"/>
                  </a:lnTo>
                  <a:lnTo>
                    <a:pt x="142855" y="2486537"/>
                  </a:lnTo>
                  <a:lnTo>
                    <a:pt x="111529" y="2455203"/>
                  </a:lnTo>
                  <a:lnTo>
                    <a:pt x="83523" y="2420812"/>
                  </a:lnTo>
                  <a:lnTo>
                    <a:pt x="59102" y="2383628"/>
                  </a:lnTo>
                  <a:lnTo>
                    <a:pt x="38529" y="2343916"/>
                  </a:lnTo>
                  <a:lnTo>
                    <a:pt x="22068" y="2301940"/>
                  </a:lnTo>
                  <a:lnTo>
                    <a:pt x="9984" y="2257965"/>
                  </a:lnTo>
                  <a:lnTo>
                    <a:pt x="2540" y="2212253"/>
                  </a:lnTo>
                  <a:lnTo>
                    <a:pt x="0" y="2165070"/>
                  </a:lnTo>
                  <a:lnTo>
                    <a:pt x="0" y="433069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255133" y="4080764"/>
            <a:ext cx="2917825" cy="1855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Индивидуальные</a:t>
            </a:r>
            <a:r>
              <a:rPr sz="2000" b="1" spc="-7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формы </a:t>
            </a:r>
            <a:r>
              <a:rPr sz="2000" b="1" spc="-484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работы</a:t>
            </a:r>
            <a:endParaRPr sz="2000">
              <a:latin typeface="Times New Roman"/>
              <a:cs typeface="Times New Roman"/>
            </a:endParaRPr>
          </a:p>
          <a:p>
            <a:pPr marL="87630" marR="79375" algn="ctr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000009"/>
                </a:solidFill>
                <a:latin typeface="Times New Roman"/>
                <a:cs typeface="Times New Roman"/>
              </a:rPr>
              <a:t>Анкетирование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и </a:t>
            </a:r>
            <a:r>
              <a:rPr sz="2000" spc="10" dirty="0">
                <a:solidFill>
                  <a:srgbClr val="000009"/>
                </a:solidFill>
                <a:latin typeface="Times New Roman"/>
                <a:cs typeface="Times New Roman"/>
              </a:rPr>
              <a:t>опросы </a:t>
            </a:r>
            <a:r>
              <a:rPr sz="2000" spc="-484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spc="5" dirty="0">
                <a:solidFill>
                  <a:srgbClr val="000009"/>
                </a:solidFill>
                <a:latin typeface="Times New Roman"/>
                <a:cs typeface="Times New Roman"/>
              </a:rPr>
              <a:t>Беседы</a:t>
            </a:r>
            <a:r>
              <a:rPr sz="2000" spc="-2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и</a:t>
            </a:r>
            <a:r>
              <a:rPr sz="2000" spc="-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spc="-25" dirty="0">
                <a:solidFill>
                  <a:srgbClr val="000009"/>
                </a:solidFill>
                <a:latin typeface="Times New Roman"/>
                <a:cs typeface="Times New Roman"/>
              </a:rPr>
              <a:t>консультации</a:t>
            </a:r>
            <a:endParaRPr sz="2000">
              <a:latin typeface="Times New Roman"/>
              <a:cs typeface="Times New Roman"/>
            </a:endParaRPr>
          </a:p>
          <a:p>
            <a:pPr marL="501650" marR="494030" indent="-3810" algn="ctr">
              <a:lnSpc>
                <a:spcPct val="100000"/>
              </a:lnSpc>
            </a:pP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специалистов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000009"/>
                </a:solidFill>
                <a:latin typeface="Times New Roman"/>
                <a:cs typeface="Times New Roman"/>
              </a:rPr>
              <a:t>Родительский</a:t>
            </a:r>
            <a:r>
              <a:rPr sz="2000" spc="-3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час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4605359" y="1412198"/>
            <a:ext cx="4215130" cy="2136775"/>
            <a:chOff x="4605359" y="1412198"/>
            <a:chExt cx="4215130" cy="2136775"/>
          </a:xfrm>
        </p:grpSpPr>
        <p:sp>
          <p:nvSpPr>
            <p:cNvPr id="12" name="object 12"/>
            <p:cNvSpPr/>
            <p:nvPr/>
          </p:nvSpPr>
          <p:spPr>
            <a:xfrm>
              <a:off x="4626609" y="1433448"/>
              <a:ext cx="4172585" cy="2094230"/>
            </a:xfrm>
            <a:custGeom>
              <a:avLst/>
              <a:gdLst/>
              <a:ahLst/>
              <a:cxnLst/>
              <a:rect l="l" t="t" r="r" b="b"/>
              <a:pathLst>
                <a:path w="4172584" h="2094229">
                  <a:moveTo>
                    <a:pt x="3823589" y="0"/>
                  </a:moveTo>
                  <a:lnTo>
                    <a:pt x="348995" y="0"/>
                  </a:lnTo>
                  <a:lnTo>
                    <a:pt x="301630" y="3185"/>
                  </a:lnTo>
                  <a:lnTo>
                    <a:pt x="256204" y="12463"/>
                  </a:lnTo>
                  <a:lnTo>
                    <a:pt x="213133" y="27420"/>
                  </a:lnTo>
                  <a:lnTo>
                    <a:pt x="172832" y="47639"/>
                  </a:lnTo>
                  <a:lnTo>
                    <a:pt x="135717" y="72705"/>
                  </a:lnTo>
                  <a:lnTo>
                    <a:pt x="102203" y="102203"/>
                  </a:lnTo>
                  <a:lnTo>
                    <a:pt x="72705" y="135717"/>
                  </a:lnTo>
                  <a:lnTo>
                    <a:pt x="47639" y="172832"/>
                  </a:lnTo>
                  <a:lnTo>
                    <a:pt x="27420" y="213133"/>
                  </a:lnTo>
                  <a:lnTo>
                    <a:pt x="12463" y="256204"/>
                  </a:lnTo>
                  <a:lnTo>
                    <a:pt x="3185" y="301630"/>
                  </a:lnTo>
                  <a:lnTo>
                    <a:pt x="0" y="348996"/>
                  </a:lnTo>
                  <a:lnTo>
                    <a:pt x="0" y="1744979"/>
                  </a:lnTo>
                  <a:lnTo>
                    <a:pt x="3185" y="1792345"/>
                  </a:lnTo>
                  <a:lnTo>
                    <a:pt x="12463" y="1837771"/>
                  </a:lnTo>
                  <a:lnTo>
                    <a:pt x="27420" y="1880842"/>
                  </a:lnTo>
                  <a:lnTo>
                    <a:pt x="47639" y="1921143"/>
                  </a:lnTo>
                  <a:lnTo>
                    <a:pt x="72705" y="1958258"/>
                  </a:lnTo>
                  <a:lnTo>
                    <a:pt x="102203" y="1991772"/>
                  </a:lnTo>
                  <a:lnTo>
                    <a:pt x="135717" y="2021270"/>
                  </a:lnTo>
                  <a:lnTo>
                    <a:pt x="172832" y="2046336"/>
                  </a:lnTo>
                  <a:lnTo>
                    <a:pt x="213133" y="2066555"/>
                  </a:lnTo>
                  <a:lnTo>
                    <a:pt x="256204" y="2081512"/>
                  </a:lnTo>
                  <a:lnTo>
                    <a:pt x="301630" y="2090790"/>
                  </a:lnTo>
                  <a:lnTo>
                    <a:pt x="348995" y="2093976"/>
                  </a:lnTo>
                  <a:lnTo>
                    <a:pt x="3823589" y="2093976"/>
                  </a:lnTo>
                  <a:lnTo>
                    <a:pt x="3870927" y="2090790"/>
                  </a:lnTo>
                  <a:lnTo>
                    <a:pt x="3916336" y="2081512"/>
                  </a:lnTo>
                  <a:lnTo>
                    <a:pt x="3959397" y="2066555"/>
                  </a:lnTo>
                  <a:lnTo>
                    <a:pt x="3999695" y="2046336"/>
                  </a:lnTo>
                  <a:lnTo>
                    <a:pt x="4036813" y="2021270"/>
                  </a:lnTo>
                  <a:lnTo>
                    <a:pt x="4070334" y="1991772"/>
                  </a:lnTo>
                  <a:lnTo>
                    <a:pt x="4099841" y="1958258"/>
                  </a:lnTo>
                  <a:lnTo>
                    <a:pt x="4124917" y="1921143"/>
                  </a:lnTo>
                  <a:lnTo>
                    <a:pt x="4145147" y="1880842"/>
                  </a:lnTo>
                  <a:lnTo>
                    <a:pt x="4160112" y="1837771"/>
                  </a:lnTo>
                  <a:lnTo>
                    <a:pt x="4169397" y="1792345"/>
                  </a:lnTo>
                  <a:lnTo>
                    <a:pt x="4172585" y="1744979"/>
                  </a:lnTo>
                  <a:lnTo>
                    <a:pt x="4172585" y="348996"/>
                  </a:lnTo>
                  <a:lnTo>
                    <a:pt x="4169397" y="301630"/>
                  </a:lnTo>
                  <a:lnTo>
                    <a:pt x="4160112" y="256204"/>
                  </a:lnTo>
                  <a:lnTo>
                    <a:pt x="4145147" y="213133"/>
                  </a:lnTo>
                  <a:lnTo>
                    <a:pt x="4124917" y="172832"/>
                  </a:lnTo>
                  <a:lnTo>
                    <a:pt x="4099841" y="135717"/>
                  </a:lnTo>
                  <a:lnTo>
                    <a:pt x="4070334" y="102203"/>
                  </a:lnTo>
                  <a:lnTo>
                    <a:pt x="4036813" y="72705"/>
                  </a:lnTo>
                  <a:lnTo>
                    <a:pt x="3999695" y="47639"/>
                  </a:lnTo>
                  <a:lnTo>
                    <a:pt x="3959397" y="27420"/>
                  </a:lnTo>
                  <a:lnTo>
                    <a:pt x="3916336" y="12463"/>
                  </a:lnTo>
                  <a:lnTo>
                    <a:pt x="3870927" y="3185"/>
                  </a:lnTo>
                  <a:lnTo>
                    <a:pt x="38235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626609" y="1433448"/>
              <a:ext cx="4172585" cy="2094230"/>
            </a:xfrm>
            <a:custGeom>
              <a:avLst/>
              <a:gdLst/>
              <a:ahLst/>
              <a:cxnLst/>
              <a:rect l="l" t="t" r="r" b="b"/>
              <a:pathLst>
                <a:path w="4172584" h="2094229">
                  <a:moveTo>
                    <a:pt x="0" y="348996"/>
                  </a:moveTo>
                  <a:lnTo>
                    <a:pt x="3185" y="301630"/>
                  </a:lnTo>
                  <a:lnTo>
                    <a:pt x="12463" y="256204"/>
                  </a:lnTo>
                  <a:lnTo>
                    <a:pt x="27420" y="213133"/>
                  </a:lnTo>
                  <a:lnTo>
                    <a:pt x="47639" y="172832"/>
                  </a:lnTo>
                  <a:lnTo>
                    <a:pt x="72705" y="135717"/>
                  </a:lnTo>
                  <a:lnTo>
                    <a:pt x="102203" y="102203"/>
                  </a:lnTo>
                  <a:lnTo>
                    <a:pt x="135717" y="72705"/>
                  </a:lnTo>
                  <a:lnTo>
                    <a:pt x="172832" y="47639"/>
                  </a:lnTo>
                  <a:lnTo>
                    <a:pt x="213133" y="27420"/>
                  </a:lnTo>
                  <a:lnTo>
                    <a:pt x="256204" y="12463"/>
                  </a:lnTo>
                  <a:lnTo>
                    <a:pt x="301630" y="3185"/>
                  </a:lnTo>
                  <a:lnTo>
                    <a:pt x="348995" y="0"/>
                  </a:lnTo>
                  <a:lnTo>
                    <a:pt x="3823589" y="0"/>
                  </a:lnTo>
                  <a:lnTo>
                    <a:pt x="3870927" y="3185"/>
                  </a:lnTo>
                  <a:lnTo>
                    <a:pt x="3916336" y="12463"/>
                  </a:lnTo>
                  <a:lnTo>
                    <a:pt x="3959397" y="27420"/>
                  </a:lnTo>
                  <a:lnTo>
                    <a:pt x="3999695" y="47639"/>
                  </a:lnTo>
                  <a:lnTo>
                    <a:pt x="4036813" y="72705"/>
                  </a:lnTo>
                  <a:lnTo>
                    <a:pt x="4070334" y="102203"/>
                  </a:lnTo>
                  <a:lnTo>
                    <a:pt x="4099841" y="135717"/>
                  </a:lnTo>
                  <a:lnTo>
                    <a:pt x="4124917" y="172832"/>
                  </a:lnTo>
                  <a:lnTo>
                    <a:pt x="4145147" y="213133"/>
                  </a:lnTo>
                  <a:lnTo>
                    <a:pt x="4160112" y="256204"/>
                  </a:lnTo>
                  <a:lnTo>
                    <a:pt x="4169397" y="301630"/>
                  </a:lnTo>
                  <a:lnTo>
                    <a:pt x="4172585" y="348996"/>
                  </a:lnTo>
                  <a:lnTo>
                    <a:pt x="4172585" y="1744979"/>
                  </a:lnTo>
                  <a:lnTo>
                    <a:pt x="4169397" y="1792345"/>
                  </a:lnTo>
                  <a:lnTo>
                    <a:pt x="4160112" y="1837771"/>
                  </a:lnTo>
                  <a:lnTo>
                    <a:pt x="4145147" y="1880842"/>
                  </a:lnTo>
                  <a:lnTo>
                    <a:pt x="4124917" y="1921143"/>
                  </a:lnTo>
                  <a:lnTo>
                    <a:pt x="4099841" y="1958258"/>
                  </a:lnTo>
                  <a:lnTo>
                    <a:pt x="4070334" y="1991772"/>
                  </a:lnTo>
                  <a:lnTo>
                    <a:pt x="4036813" y="2021270"/>
                  </a:lnTo>
                  <a:lnTo>
                    <a:pt x="3999695" y="2046336"/>
                  </a:lnTo>
                  <a:lnTo>
                    <a:pt x="3959397" y="2066555"/>
                  </a:lnTo>
                  <a:lnTo>
                    <a:pt x="3916336" y="2081512"/>
                  </a:lnTo>
                  <a:lnTo>
                    <a:pt x="3870927" y="2090790"/>
                  </a:lnTo>
                  <a:lnTo>
                    <a:pt x="3823589" y="2093976"/>
                  </a:lnTo>
                  <a:lnTo>
                    <a:pt x="348995" y="2093976"/>
                  </a:lnTo>
                  <a:lnTo>
                    <a:pt x="301630" y="2090790"/>
                  </a:lnTo>
                  <a:lnTo>
                    <a:pt x="256204" y="2081512"/>
                  </a:lnTo>
                  <a:lnTo>
                    <a:pt x="213133" y="2066555"/>
                  </a:lnTo>
                  <a:lnTo>
                    <a:pt x="172832" y="2046336"/>
                  </a:lnTo>
                  <a:lnTo>
                    <a:pt x="135717" y="2021270"/>
                  </a:lnTo>
                  <a:lnTo>
                    <a:pt x="102203" y="1991772"/>
                  </a:lnTo>
                  <a:lnTo>
                    <a:pt x="72705" y="1958258"/>
                  </a:lnTo>
                  <a:lnTo>
                    <a:pt x="47639" y="1921143"/>
                  </a:lnTo>
                  <a:lnTo>
                    <a:pt x="27420" y="1880842"/>
                  </a:lnTo>
                  <a:lnTo>
                    <a:pt x="12463" y="1837771"/>
                  </a:lnTo>
                  <a:lnTo>
                    <a:pt x="3185" y="1792345"/>
                  </a:lnTo>
                  <a:lnTo>
                    <a:pt x="0" y="1744979"/>
                  </a:lnTo>
                  <a:lnTo>
                    <a:pt x="0" y="348996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5014340" y="1500378"/>
            <a:ext cx="3397885" cy="1946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0" marR="75565" indent="1270" algn="ctr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Формы </a:t>
            </a:r>
            <a:r>
              <a:rPr sz="1800" b="1" spc="-20" dirty="0">
                <a:solidFill>
                  <a:srgbClr val="000009"/>
                </a:solidFill>
                <a:latin typeface="Times New Roman"/>
                <a:cs typeface="Times New Roman"/>
              </a:rPr>
              <a:t>наглядного </a:t>
            </a:r>
            <a:r>
              <a:rPr sz="1800" b="1" spc="-15" dirty="0">
                <a:solidFill>
                  <a:srgbClr val="000009"/>
                </a:solidFill>
                <a:latin typeface="Times New Roman"/>
                <a:cs typeface="Times New Roman"/>
              </a:rPr>
              <a:t> информационного</a:t>
            </a:r>
            <a:r>
              <a:rPr sz="1800" b="1" spc="6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обеспечения </a:t>
            </a:r>
            <a:r>
              <a:rPr sz="1800" b="1" spc="-434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Информационные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стенды и </a:t>
            </a:r>
            <a:r>
              <a:rPr sz="1800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тематические</a:t>
            </a:r>
            <a:r>
              <a:rPr sz="1800" spc="-3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выставки</a:t>
            </a:r>
            <a:endParaRPr sz="1800">
              <a:latin typeface="Times New Roman"/>
              <a:cs typeface="Times New Roman"/>
            </a:endParaRPr>
          </a:p>
          <a:p>
            <a:pPr marL="12700" marR="5080" indent="-635" algn="ctr">
              <a:lnSpc>
                <a:spcPct val="100000"/>
              </a:lnSpc>
            </a:pP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Выставки</a:t>
            </a:r>
            <a:r>
              <a:rPr sz="1800" spc="2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детских</a:t>
            </a:r>
            <a:r>
              <a:rPr sz="1800" spc="2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работ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Открытые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занятия</a:t>
            </a: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специалистов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и </a:t>
            </a:r>
            <a:r>
              <a:rPr sz="1800" spc="-434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воспитателей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78177" y="1412198"/>
            <a:ext cx="4161790" cy="2136775"/>
            <a:chOff x="378177" y="1412198"/>
            <a:chExt cx="4161790" cy="2136775"/>
          </a:xfrm>
        </p:grpSpPr>
        <p:sp>
          <p:nvSpPr>
            <p:cNvPr id="16" name="object 16"/>
            <p:cNvSpPr/>
            <p:nvPr/>
          </p:nvSpPr>
          <p:spPr>
            <a:xfrm>
              <a:off x="399427" y="1433448"/>
              <a:ext cx="4119245" cy="2094230"/>
            </a:xfrm>
            <a:custGeom>
              <a:avLst/>
              <a:gdLst/>
              <a:ahLst/>
              <a:cxnLst/>
              <a:rect l="l" t="t" r="r" b="b"/>
              <a:pathLst>
                <a:path w="4119245" h="2094229">
                  <a:moveTo>
                    <a:pt x="3769855" y="0"/>
                  </a:moveTo>
                  <a:lnTo>
                    <a:pt x="349008" y="0"/>
                  </a:lnTo>
                  <a:lnTo>
                    <a:pt x="301651" y="3185"/>
                  </a:lnTo>
                  <a:lnTo>
                    <a:pt x="256229" y="12463"/>
                  </a:lnTo>
                  <a:lnTo>
                    <a:pt x="213160" y="27420"/>
                  </a:lnTo>
                  <a:lnTo>
                    <a:pt x="172859" y="47639"/>
                  </a:lnTo>
                  <a:lnTo>
                    <a:pt x="135741" y="72705"/>
                  </a:lnTo>
                  <a:lnTo>
                    <a:pt x="102223" y="102203"/>
                  </a:lnTo>
                  <a:lnTo>
                    <a:pt x="72721" y="135717"/>
                  </a:lnTo>
                  <a:lnTo>
                    <a:pt x="47650" y="172832"/>
                  </a:lnTo>
                  <a:lnTo>
                    <a:pt x="27427" y="213133"/>
                  </a:lnTo>
                  <a:lnTo>
                    <a:pt x="12467" y="256204"/>
                  </a:lnTo>
                  <a:lnTo>
                    <a:pt x="3186" y="301630"/>
                  </a:lnTo>
                  <a:lnTo>
                    <a:pt x="0" y="348996"/>
                  </a:lnTo>
                  <a:lnTo>
                    <a:pt x="0" y="1744979"/>
                  </a:lnTo>
                  <a:lnTo>
                    <a:pt x="3186" y="1792345"/>
                  </a:lnTo>
                  <a:lnTo>
                    <a:pt x="12467" y="1837771"/>
                  </a:lnTo>
                  <a:lnTo>
                    <a:pt x="27427" y="1880842"/>
                  </a:lnTo>
                  <a:lnTo>
                    <a:pt x="47650" y="1921143"/>
                  </a:lnTo>
                  <a:lnTo>
                    <a:pt x="72721" y="1958258"/>
                  </a:lnTo>
                  <a:lnTo>
                    <a:pt x="102223" y="1991772"/>
                  </a:lnTo>
                  <a:lnTo>
                    <a:pt x="135741" y="2021270"/>
                  </a:lnTo>
                  <a:lnTo>
                    <a:pt x="172859" y="2046336"/>
                  </a:lnTo>
                  <a:lnTo>
                    <a:pt x="213160" y="2066555"/>
                  </a:lnTo>
                  <a:lnTo>
                    <a:pt x="256229" y="2081512"/>
                  </a:lnTo>
                  <a:lnTo>
                    <a:pt x="301651" y="2090790"/>
                  </a:lnTo>
                  <a:lnTo>
                    <a:pt x="349008" y="2093976"/>
                  </a:lnTo>
                  <a:lnTo>
                    <a:pt x="3769855" y="2093976"/>
                  </a:lnTo>
                  <a:lnTo>
                    <a:pt x="3817220" y="2090790"/>
                  </a:lnTo>
                  <a:lnTo>
                    <a:pt x="3862646" y="2081512"/>
                  </a:lnTo>
                  <a:lnTo>
                    <a:pt x="3905717" y="2066555"/>
                  </a:lnTo>
                  <a:lnTo>
                    <a:pt x="3946018" y="2046336"/>
                  </a:lnTo>
                  <a:lnTo>
                    <a:pt x="3983133" y="2021270"/>
                  </a:lnTo>
                  <a:lnTo>
                    <a:pt x="4016648" y="1991772"/>
                  </a:lnTo>
                  <a:lnTo>
                    <a:pt x="4046146" y="1958258"/>
                  </a:lnTo>
                  <a:lnTo>
                    <a:pt x="4071212" y="1921143"/>
                  </a:lnTo>
                  <a:lnTo>
                    <a:pt x="4091431" y="1880842"/>
                  </a:lnTo>
                  <a:lnTo>
                    <a:pt x="4106387" y="1837771"/>
                  </a:lnTo>
                  <a:lnTo>
                    <a:pt x="4115666" y="1792345"/>
                  </a:lnTo>
                  <a:lnTo>
                    <a:pt x="4118851" y="1744979"/>
                  </a:lnTo>
                  <a:lnTo>
                    <a:pt x="4118851" y="348996"/>
                  </a:lnTo>
                  <a:lnTo>
                    <a:pt x="4115666" y="301630"/>
                  </a:lnTo>
                  <a:lnTo>
                    <a:pt x="4106387" y="256204"/>
                  </a:lnTo>
                  <a:lnTo>
                    <a:pt x="4091431" y="213133"/>
                  </a:lnTo>
                  <a:lnTo>
                    <a:pt x="4071212" y="172832"/>
                  </a:lnTo>
                  <a:lnTo>
                    <a:pt x="4046146" y="135717"/>
                  </a:lnTo>
                  <a:lnTo>
                    <a:pt x="4016648" y="102203"/>
                  </a:lnTo>
                  <a:lnTo>
                    <a:pt x="3983133" y="72705"/>
                  </a:lnTo>
                  <a:lnTo>
                    <a:pt x="3946018" y="47639"/>
                  </a:lnTo>
                  <a:lnTo>
                    <a:pt x="3905717" y="27420"/>
                  </a:lnTo>
                  <a:lnTo>
                    <a:pt x="3862646" y="12463"/>
                  </a:lnTo>
                  <a:lnTo>
                    <a:pt x="3817220" y="3185"/>
                  </a:lnTo>
                  <a:lnTo>
                    <a:pt x="37698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99427" y="1433448"/>
              <a:ext cx="4119245" cy="2094230"/>
            </a:xfrm>
            <a:custGeom>
              <a:avLst/>
              <a:gdLst/>
              <a:ahLst/>
              <a:cxnLst/>
              <a:rect l="l" t="t" r="r" b="b"/>
              <a:pathLst>
                <a:path w="4119245" h="2094229">
                  <a:moveTo>
                    <a:pt x="0" y="348996"/>
                  </a:moveTo>
                  <a:lnTo>
                    <a:pt x="3186" y="301630"/>
                  </a:lnTo>
                  <a:lnTo>
                    <a:pt x="12467" y="256204"/>
                  </a:lnTo>
                  <a:lnTo>
                    <a:pt x="27427" y="213133"/>
                  </a:lnTo>
                  <a:lnTo>
                    <a:pt x="47650" y="172832"/>
                  </a:lnTo>
                  <a:lnTo>
                    <a:pt x="72721" y="135717"/>
                  </a:lnTo>
                  <a:lnTo>
                    <a:pt x="102223" y="102203"/>
                  </a:lnTo>
                  <a:lnTo>
                    <a:pt x="135741" y="72705"/>
                  </a:lnTo>
                  <a:lnTo>
                    <a:pt x="172859" y="47639"/>
                  </a:lnTo>
                  <a:lnTo>
                    <a:pt x="213160" y="27420"/>
                  </a:lnTo>
                  <a:lnTo>
                    <a:pt x="256229" y="12463"/>
                  </a:lnTo>
                  <a:lnTo>
                    <a:pt x="301651" y="3185"/>
                  </a:lnTo>
                  <a:lnTo>
                    <a:pt x="349008" y="0"/>
                  </a:lnTo>
                  <a:lnTo>
                    <a:pt x="3769855" y="0"/>
                  </a:lnTo>
                  <a:lnTo>
                    <a:pt x="3817220" y="3185"/>
                  </a:lnTo>
                  <a:lnTo>
                    <a:pt x="3862646" y="12463"/>
                  </a:lnTo>
                  <a:lnTo>
                    <a:pt x="3905717" y="27420"/>
                  </a:lnTo>
                  <a:lnTo>
                    <a:pt x="3946018" y="47639"/>
                  </a:lnTo>
                  <a:lnTo>
                    <a:pt x="3983133" y="72705"/>
                  </a:lnTo>
                  <a:lnTo>
                    <a:pt x="4016648" y="102203"/>
                  </a:lnTo>
                  <a:lnTo>
                    <a:pt x="4046146" y="135717"/>
                  </a:lnTo>
                  <a:lnTo>
                    <a:pt x="4071212" y="172832"/>
                  </a:lnTo>
                  <a:lnTo>
                    <a:pt x="4091431" y="213133"/>
                  </a:lnTo>
                  <a:lnTo>
                    <a:pt x="4106387" y="256204"/>
                  </a:lnTo>
                  <a:lnTo>
                    <a:pt x="4115666" y="301630"/>
                  </a:lnTo>
                  <a:lnTo>
                    <a:pt x="4118851" y="348996"/>
                  </a:lnTo>
                  <a:lnTo>
                    <a:pt x="4118851" y="1744979"/>
                  </a:lnTo>
                  <a:lnTo>
                    <a:pt x="4115666" y="1792345"/>
                  </a:lnTo>
                  <a:lnTo>
                    <a:pt x="4106387" y="1837771"/>
                  </a:lnTo>
                  <a:lnTo>
                    <a:pt x="4091431" y="1880842"/>
                  </a:lnTo>
                  <a:lnTo>
                    <a:pt x="4071212" y="1921143"/>
                  </a:lnTo>
                  <a:lnTo>
                    <a:pt x="4046146" y="1958258"/>
                  </a:lnTo>
                  <a:lnTo>
                    <a:pt x="4016648" y="1991772"/>
                  </a:lnTo>
                  <a:lnTo>
                    <a:pt x="3983133" y="2021270"/>
                  </a:lnTo>
                  <a:lnTo>
                    <a:pt x="3946018" y="2046336"/>
                  </a:lnTo>
                  <a:lnTo>
                    <a:pt x="3905717" y="2066555"/>
                  </a:lnTo>
                  <a:lnTo>
                    <a:pt x="3862646" y="2081512"/>
                  </a:lnTo>
                  <a:lnTo>
                    <a:pt x="3817220" y="2090790"/>
                  </a:lnTo>
                  <a:lnTo>
                    <a:pt x="3769855" y="2093976"/>
                  </a:lnTo>
                  <a:lnTo>
                    <a:pt x="349008" y="2093976"/>
                  </a:lnTo>
                  <a:lnTo>
                    <a:pt x="301651" y="2090790"/>
                  </a:lnTo>
                  <a:lnTo>
                    <a:pt x="256229" y="2081512"/>
                  </a:lnTo>
                  <a:lnTo>
                    <a:pt x="213160" y="2066555"/>
                  </a:lnTo>
                  <a:lnTo>
                    <a:pt x="172859" y="2046336"/>
                  </a:lnTo>
                  <a:lnTo>
                    <a:pt x="135741" y="2021270"/>
                  </a:lnTo>
                  <a:lnTo>
                    <a:pt x="102223" y="1991772"/>
                  </a:lnTo>
                  <a:lnTo>
                    <a:pt x="72721" y="1958258"/>
                  </a:lnTo>
                  <a:lnTo>
                    <a:pt x="47650" y="1921143"/>
                  </a:lnTo>
                  <a:lnTo>
                    <a:pt x="27427" y="1880842"/>
                  </a:lnTo>
                  <a:lnTo>
                    <a:pt x="12467" y="1837771"/>
                  </a:lnTo>
                  <a:lnTo>
                    <a:pt x="3186" y="1792345"/>
                  </a:lnTo>
                  <a:lnTo>
                    <a:pt x="0" y="1744979"/>
                  </a:lnTo>
                  <a:lnTo>
                    <a:pt x="0" y="348996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629818" y="1544574"/>
            <a:ext cx="3658870" cy="1855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Новые</a:t>
            </a:r>
            <a:r>
              <a:rPr sz="2000" b="1" spc="-4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(внедряемые</a:t>
            </a:r>
            <a:r>
              <a:rPr sz="2000" b="1" spc="-4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0009"/>
                </a:solidFill>
                <a:latin typeface="Times New Roman"/>
                <a:cs typeface="Times New Roman"/>
              </a:rPr>
              <a:t>в</a:t>
            </a:r>
            <a:r>
              <a:rPr sz="2000" b="1" spc="-3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0009"/>
                </a:solidFill>
                <a:latin typeface="Times New Roman"/>
                <a:cs typeface="Times New Roman"/>
              </a:rPr>
              <a:t>ОО)</a:t>
            </a:r>
            <a:endParaRPr sz="200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</a:pPr>
            <a:r>
              <a:rPr sz="20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формы</a:t>
            </a:r>
            <a:endParaRPr sz="2000">
              <a:latin typeface="Times New Roman"/>
              <a:cs typeface="Times New Roman"/>
            </a:endParaRPr>
          </a:p>
          <a:p>
            <a:pPr marL="360045" marR="5080" indent="-347980">
              <a:lnSpc>
                <a:spcPct val="100000"/>
              </a:lnSpc>
            </a:pP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Совместные и семейные 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проекты </a:t>
            </a:r>
            <a:r>
              <a:rPr sz="2000" spc="-484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различной 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направленности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 Опосредованное</a:t>
            </a:r>
            <a:r>
              <a:rPr sz="2000" spc="-3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интернет-</a:t>
            </a:r>
            <a:endParaRPr sz="2000">
              <a:latin typeface="Times New Roman"/>
              <a:cs typeface="Times New Roman"/>
            </a:endParaRPr>
          </a:p>
          <a:p>
            <a:pPr marL="1353185">
              <a:lnSpc>
                <a:spcPct val="100000"/>
              </a:lnSpc>
            </a:pP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общение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86383" y="453135"/>
            <a:ext cx="722630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82930" marR="5080" indent="-570865">
              <a:lnSpc>
                <a:spcPct val="150100"/>
              </a:lnSpc>
              <a:spcBef>
                <a:spcPts val="100"/>
              </a:spcBef>
            </a:pPr>
            <a:r>
              <a:rPr sz="1800" b="1" spc="-10" dirty="0">
                <a:latin typeface="Times New Roman"/>
                <a:cs typeface="Times New Roman"/>
              </a:rPr>
              <a:t>Коррекционно-развивающая</a:t>
            </a:r>
            <a:r>
              <a:rPr sz="1800" b="1" spc="6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работа</a:t>
            </a:r>
            <a:r>
              <a:rPr sz="1800" b="1" dirty="0">
                <a:latin typeface="Times New Roman"/>
                <a:cs typeface="Times New Roman"/>
              </a:rPr>
              <a:t> всех</a:t>
            </a:r>
            <a:r>
              <a:rPr sz="1800" b="1" spc="-5" dirty="0">
                <a:latin typeface="Times New Roman"/>
                <a:cs typeface="Times New Roman"/>
              </a:rPr>
              <a:t> педагогических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работников </a:t>
            </a:r>
            <a:r>
              <a:rPr sz="1800" b="1" spc="-434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дошкольной</a:t>
            </a:r>
            <a:r>
              <a:rPr sz="1800" b="1" spc="2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образовательной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организации</a:t>
            </a:r>
            <a:r>
              <a:rPr sz="1800" b="1" spc="1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включает: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25536" y="2902965"/>
            <a:ext cx="9486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у</a:t>
            </a:r>
            <a:r>
              <a:rPr sz="1800" spc="17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детей</a:t>
            </a:r>
            <a:r>
              <a:rPr sz="1800" spc="1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7723" y="1613509"/>
            <a:ext cx="8197215" cy="47180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99085" marR="5080" indent="-287020" algn="just">
              <a:lnSpc>
                <a:spcPct val="114199"/>
              </a:lnSpc>
              <a:spcBef>
                <a:spcPts val="90"/>
              </a:spcBef>
              <a:buFont typeface="Arial MT"/>
              <a:buChar char="•"/>
              <a:tabLst>
                <a:tab pos="299720" algn="l"/>
              </a:tabLst>
            </a:pPr>
            <a:r>
              <a:rPr sz="1800" dirty="0">
                <a:latin typeface="Times New Roman"/>
                <a:cs typeface="Times New Roman"/>
              </a:rPr>
              <a:t>системное и разностороннее </a:t>
            </a:r>
            <a:r>
              <a:rPr sz="1800" spc="-5" dirty="0">
                <a:latin typeface="Times New Roman"/>
                <a:cs typeface="Times New Roman"/>
              </a:rPr>
              <a:t>развитие </a:t>
            </a:r>
            <a:r>
              <a:rPr sz="1800" spc="-15" dirty="0">
                <a:latin typeface="Times New Roman"/>
                <a:cs typeface="Times New Roman"/>
              </a:rPr>
              <a:t>речи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15" dirty="0">
                <a:latin typeface="Times New Roman"/>
                <a:cs typeface="Times New Roman"/>
              </a:rPr>
              <a:t>коррекцию </a:t>
            </a:r>
            <a:r>
              <a:rPr sz="1800" spc="-10" dirty="0">
                <a:latin typeface="Times New Roman"/>
                <a:cs typeface="Times New Roman"/>
              </a:rPr>
              <a:t>речевых </a:t>
            </a:r>
            <a:r>
              <a:rPr sz="1800" dirty="0">
                <a:latin typeface="Times New Roman"/>
                <a:cs typeface="Times New Roman"/>
              </a:rPr>
              <a:t>расстройств (с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учетом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уровня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речевого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развития,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механизма,</a:t>
            </a:r>
            <a:r>
              <a:rPr sz="1800" spc="-10" dirty="0">
                <a:latin typeface="Times New Roman"/>
                <a:cs typeface="Times New Roman"/>
              </a:rPr>
              <a:t> структуры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речевого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дефекта</a:t>
            </a:r>
            <a:r>
              <a:rPr sz="1800" dirty="0">
                <a:latin typeface="Times New Roman"/>
                <a:cs typeface="Times New Roman"/>
              </a:rPr>
              <a:t> у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детей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-5" dirty="0">
                <a:latin typeface="Times New Roman"/>
                <a:cs typeface="Times New Roman"/>
              </a:rPr>
              <a:t> ТНР);</a:t>
            </a:r>
            <a:endParaRPr sz="1800" dirty="0">
              <a:latin typeface="Times New Roman"/>
              <a:cs typeface="Times New Roman"/>
            </a:endParaRPr>
          </a:p>
          <a:p>
            <a:pPr marL="299085" indent="-287020" algn="just">
              <a:lnSpc>
                <a:spcPct val="100000"/>
              </a:lnSpc>
              <a:spcBef>
                <a:spcPts val="300"/>
              </a:spcBef>
              <a:buFont typeface="Arial MT"/>
              <a:buChar char="•"/>
              <a:tabLst>
                <a:tab pos="299720" algn="l"/>
              </a:tabLst>
            </a:pPr>
            <a:r>
              <a:rPr sz="1800" spc="-10" dirty="0">
                <a:latin typeface="Times New Roman"/>
                <a:cs typeface="Times New Roman"/>
              </a:rPr>
              <a:t>социально-коммуникативное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развитие;</a:t>
            </a:r>
          </a:p>
          <a:p>
            <a:pPr marL="299085" marR="1092835" indent="-287020" algn="just">
              <a:lnSpc>
                <a:spcPct val="113900"/>
              </a:lnSpc>
              <a:buFont typeface="Arial MT"/>
              <a:buChar char="•"/>
              <a:tabLst>
                <a:tab pos="299720" algn="l"/>
              </a:tabLst>
            </a:pPr>
            <a:r>
              <a:rPr sz="1800" dirty="0">
                <a:latin typeface="Times New Roman"/>
                <a:cs typeface="Times New Roman"/>
              </a:rPr>
              <a:t>развитие и </a:t>
            </a:r>
            <a:r>
              <a:rPr sz="1800" spc="-15" dirty="0">
                <a:latin typeface="Times New Roman"/>
                <a:cs typeface="Times New Roman"/>
              </a:rPr>
              <a:t>коррекцию </a:t>
            </a:r>
            <a:r>
              <a:rPr sz="1800" dirty="0">
                <a:latin typeface="Times New Roman"/>
                <a:cs typeface="Times New Roman"/>
              </a:rPr>
              <a:t>сенсорных, </a:t>
            </a:r>
            <a:r>
              <a:rPr sz="1800" spc="-10" dirty="0">
                <a:latin typeface="Times New Roman"/>
                <a:cs typeface="Times New Roman"/>
              </a:rPr>
              <a:t>моторных, </a:t>
            </a:r>
            <a:r>
              <a:rPr sz="1800" dirty="0">
                <a:latin typeface="Times New Roman"/>
                <a:cs typeface="Times New Roman"/>
              </a:rPr>
              <a:t>психических </a:t>
            </a:r>
            <a:r>
              <a:rPr sz="1800" spc="-10" dirty="0">
                <a:latin typeface="Times New Roman"/>
                <a:cs typeface="Times New Roman"/>
              </a:rPr>
              <a:t>функций </a:t>
            </a:r>
            <a:r>
              <a:rPr sz="1800" spc="-5" dirty="0">
                <a:latin typeface="Times New Roman"/>
                <a:cs typeface="Times New Roman"/>
              </a:rPr>
              <a:t> ТНР;</a:t>
            </a:r>
            <a:endParaRPr sz="1800" dirty="0">
              <a:latin typeface="Times New Roman"/>
              <a:cs typeface="Times New Roman"/>
            </a:endParaRPr>
          </a:p>
          <a:p>
            <a:pPr marL="299085" indent="-287020" algn="just">
              <a:lnSpc>
                <a:spcPct val="100000"/>
              </a:lnSpc>
              <a:spcBef>
                <a:spcPts val="305"/>
              </a:spcBef>
              <a:buFont typeface="Arial MT"/>
              <a:buChar char="•"/>
              <a:tabLst>
                <a:tab pos="299720" algn="l"/>
              </a:tabLst>
            </a:pPr>
            <a:r>
              <a:rPr sz="1800" spc="-10" dirty="0">
                <a:latin typeface="Times New Roman"/>
                <a:cs typeface="Times New Roman"/>
              </a:rPr>
              <a:t>познавательное</a:t>
            </a:r>
            <a:r>
              <a:rPr sz="1800" spc="-5" dirty="0">
                <a:latin typeface="Times New Roman"/>
                <a:cs typeface="Times New Roman"/>
              </a:rPr>
              <a:t> развитие,</a:t>
            </a:r>
            <a:endParaRPr sz="1800" dirty="0">
              <a:latin typeface="Times New Roman"/>
              <a:cs typeface="Times New Roman"/>
            </a:endParaRPr>
          </a:p>
          <a:p>
            <a:pPr marL="299085" indent="-287020" algn="just">
              <a:lnSpc>
                <a:spcPct val="100000"/>
              </a:lnSpc>
              <a:spcBef>
                <a:spcPts val="310"/>
              </a:spcBef>
              <a:buFont typeface="Arial MT"/>
              <a:buChar char="•"/>
              <a:tabLst>
                <a:tab pos="299720" algn="l"/>
              </a:tabLst>
            </a:pPr>
            <a:r>
              <a:rPr sz="1800" dirty="0">
                <a:latin typeface="Times New Roman"/>
                <a:cs typeface="Times New Roman"/>
              </a:rPr>
              <a:t>развитие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высших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психических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функций;</a:t>
            </a:r>
            <a:endParaRPr sz="1800" dirty="0">
              <a:latin typeface="Times New Roman"/>
              <a:cs typeface="Times New Roman"/>
            </a:endParaRPr>
          </a:p>
          <a:p>
            <a:pPr marL="299085" marR="5080" indent="-287020" algn="just">
              <a:lnSpc>
                <a:spcPct val="113900"/>
              </a:lnSpc>
              <a:buFont typeface="Arial MT"/>
              <a:buChar char="•"/>
              <a:tabLst>
                <a:tab pos="299720" algn="l"/>
              </a:tabLst>
            </a:pPr>
            <a:r>
              <a:rPr sz="1800" spc="-15" dirty="0">
                <a:latin typeface="Times New Roman"/>
                <a:cs typeface="Times New Roman"/>
              </a:rPr>
              <a:t>коррекцию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нарушений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развития</a:t>
            </a:r>
            <a:r>
              <a:rPr sz="1800" dirty="0">
                <a:latin typeface="Times New Roman"/>
                <a:cs typeface="Times New Roman"/>
              </a:rPr>
              <a:t> личности,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эмоционально</a:t>
            </a:r>
            <a:r>
              <a:rPr sz="1800" dirty="0">
                <a:latin typeface="Times New Roman"/>
                <a:cs typeface="Times New Roman"/>
              </a:rPr>
              <a:t> -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волевой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сферы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целью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максимальной</a:t>
            </a:r>
            <a:r>
              <a:rPr sz="1800" dirty="0">
                <a:latin typeface="Times New Roman"/>
                <a:cs typeface="Times New Roman"/>
              </a:rPr>
              <a:t> социальной </a:t>
            </a:r>
            <a:r>
              <a:rPr sz="1800" spc="-5" dirty="0">
                <a:latin typeface="Times New Roman"/>
                <a:cs typeface="Times New Roman"/>
              </a:rPr>
              <a:t>адаптации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ребѐнка</a:t>
            </a:r>
            <a:r>
              <a:rPr sz="1800" dirty="0">
                <a:latin typeface="Times New Roman"/>
                <a:cs typeface="Times New Roman"/>
              </a:rPr>
              <a:t> с</a:t>
            </a:r>
            <a:r>
              <a:rPr sz="1800" spc="-5" dirty="0">
                <a:latin typeface="Times New Roman"/>
                <a:cs typeface="Times New Roman"/>
              </a:rPr>
              <a:t> ТНР;</a:t>
            </a:r>
            <a:endParaRPr sz="1800" dirty="0">
              <a:latin typeface="Times New Roman"/>
              <a:cs typeface="Times New Roman"/>
            </a:endParaRPr>
          </a:p>
          <a:p>
            <a:pPr marL="299085" marR="5080" indent="-287020" algn="just">
              <a:lnSpc>
                <a:spcPct val="113900"/>
              </a:lnSpc>
              <a:buFont typeface="Arial MT"/>
              <a:buChar char="•"/>
              <a:tabLst>
                <a:tab pos="299720" algn="l"/>
              </a:tabLst>
            </a:pPr>
            <a:r>
              <a:rPr sz="1800" spc="-5" dirty="0">
                <a:latin typeface="Times New Roman"/>
                <a:cs typeface="Times New Roman"/>
              </a:rPr>
              <a:t>различные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формы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просветительской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деятельности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(консультации,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собрания,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лекции,</a:t>
            </a:r>
            <a:r>
              <a:rPr sz="1800" spc="3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беседы,</a:t>
            </a:r>
            <a:r>
              <a:rPr sz="1800" spc="31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использование</a:t>
            </a:r>
            <a:r>
              <a:rPr sz="1800" spc="30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информационных</a:t>
            </a:r>
            <a:r>
              <a:rPr sz="1800" spc="30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средств),</a:t>
            </a:r>
            <a:r>
              <a:rPr sz="1800" spc="15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направленные</a:t>
            </a:r>
            <a:r>
              <a:rPr sz="1800" spc="1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на</a:t>
            </a:r>
            <a:endParaRPr sz="1800" dirty="0">
              <a:latin typeface="Times New Roman"/>
              <a:cs typeface="Times New Roman"/>
            </a:endParaRPr>
          </a:p>
          <a:p>
            <a:pPr marL="299085" marR="5080" algn="just">
              <a:lnSpc>
                <a:spcPct val="113900"/>
              </a:lnSpc>
              <a:spcBef>
                <a:spcPts val="15"/>
              </a:spcBef>
            </a:pPr>
            <a:r>
              <a:rPr sz="1800" spc="-10" dirty="0">
                <a:latin typeface="Times New Roman"/>
                <a:cs typeface="Times New Roman"/>
              </a:rPr>
              <a:t>разъяснение </a:t>
            </a:r>
            <a:r>
              <a:rPr sz="1800" spc="-5" dirty="0">
                <a:latin typeface="Times New Roman"/>
                <a:cs typeface="Times New Roman"/>
              </a:rPr>
              <a:t>участникам </a:t>
            </a:r>
            <a:r>
              <a:rPr sz="1800" spc="-10" dirty="0">
                <a:latin typeface="Times New Roman"/>
                <a:cs typeface="Times New Roman"/>
              </a:rPr>
              <a:t>образовательных отношений, </a:t>
            </a:r>
            <a:r>
              <a:rPr sz="1800" dirty="0">
                <a:latin typeface="Times New Roman"/>
                <a:cs typeface="Times New Roman"/>
              </a:rPr>
              <a:t>в </a:t>
            </a:r>
            <a:r>
              <a:rPr sz="1800" spc="-25" dirty="0">
                <a:latin typeface="Times New Roman"/>
                <a:cs typeface="Times New Roman"/>
              </a:rPr>
              <a:t>том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числе </a:t>
            </a:r>
            <a:r>
              <a:rPr sz="1800" spc="-10" dirty="0">
                <a:latin typeface="Times New Roman"/>
                <a:cs typeface="Times New Roman"/>
              </a:rPr>
              <a:t>родителей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(законных </a:t>
            </a:r>
            <a:r>
              <a:rPr sz="1800" spc="-5" dirty="0">
                <a:latin typeface="Times New Roman"/>
                <a:cs typeface="Times New Roman"/>
              </a:rPr>
              <a:t>представителей), </a:t>
            </a:r>
            <a:r>
              <a:rPr sz="1800" dirty="0">
                <a:latin typeface="Times New Roman"/>
                <a:cs typeface="Times New Roman"/>
              </a:rPr>
              <a:t>вопросов, </a:t>
            </a:r>
            <a:r>
              <a:rPr sz="1800" spc="-5" dirty="0">
                <a:latin typeface="Times New Roman"/>
                <a:cs typeface="Times New Roman"/>
              </a:rPr>
              <a:t>связанных </a:t>
            </a:r>
            <a:r>
              <a:rPr sz="1800" dirty="0">
                <a:latin typeface="Times New Roman"/>
                <a:cs typeface="Times New Roman"/>
              </a:rPr>
              <a:t>с особенностями </a:t>
            </a:r>
            <a:r>
              <a:rPr sz="1800" spc="-5" dirty="0">
                <a:latin typeface="Times New Roman"/>
                <a:cs typeface="Times New Roman"/>
              </a:rPr>
              <a:t>образования </a:t>
            </a:r>
            <a:r>
              <a:rPr sz="1800" dirty="0">
                <a:latin typeface="Times New Roman"/>
                <a:cs typeface="Times New Roman"/>
              </a:rPr>
              <a:t> детей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60" dirty="0">
                <a:latin typeface="Times New Roman"/>
                <a:cs typeface="Times New Roman"/>
              </a:rPr>
              <a:t>ТНР.</a:t>
            </a: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3139" y="1041298"/>
            <a:ext cx="7488555" cy="402590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190"/>
              </a:spcBef>
            </a:pPr>
            <a:r>
              <a:rPr sz="2200" b="1" spc="-5" dirty="0">
                <a:latin typeface="Times New Roman"/>
                <a:cs typeface="Times New Roman"/>
              </a:rPr>
              <a:t>Дети</a:t>
            </a:r>
            <a:r>
              <a:rPr sz="2200" b="1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с </a:t>
            </a:r>
            <a:r>
              <a:rPr sz="2200" b="1" spc="-10" dirty="0">
                <a:latin typeface="Times New Roman"/>
                <a:cs typeface="Times New Roman"/>
              </a:rPr>
              <a:t>тяжелыми нарушениями </a:t>
            </a:r>
            <a:r>
              <a:rPr sz="2200" b="1" spc="-20" dirty="0">
                <a:latin typeface="Times New Roman"/>
                <a:cs typeface="Times New Roman"/>
              </a:rPr>
              <a:t>речи</a:t>
            </a:r>
            <a:r>
              <a:rPr sz="2200" b="1" spc="-15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(ТНР)</a:t>
            </a:r>
            <a:r>
              <a:rPr sz="2200" b="1" spc="35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–</a:t>
            </a:r>
            <a:endParaRPr sz="2200" dirty="0">
              <a:latin typeface="Times New Roman"/>
              <a:cs typeface="Times New Roman"/>
            </a:endParaRPr>
          </a:p>
          <a:p>
            <a:pPr marL="12700" marR="5080" indent="-3175" algn="ctr">
              <a:lnSpc>
                <a:spcPct val="130000"/>
              </a:lnSpc>
              <a:spcBef>
                <a:spcPts val="300"/>
              </a:spcBef>
            </a:pPr>
            <a:r>
              <a:rPr sz="2200" spc="-15" dirty="0">
                <a:latin typeface="Times New Roman"/>
                <a:cs typeface="Times New Roman"/>
              </a:rPr>
              <a:t>это</a:t>
            </a:r>
            <a:r>
              <a:rPr sz="2200" spc="-5" dirty="0">
                <a:latin typeface="Times New Roman"/>
                <a:cs typeface="Times New Roman"/>
              </a:rPr>
              <a:t> </a:t>
            </a:r>
            <a:r>
              <a:rPr sz="2200" spc="5" dirty="0">
                <a:latin typeface="Times New Roman"/>
                <a:cs typeface="Times New Roman"/>
              </a:rPr>
              <a:t>особая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категория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детей</a:t>
            </a:r>
            <a:r>
              <a:rPr sz="2200" spc="2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с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нарушениями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всех</a:t>
            </a:r>
            <a:r>
              <a:rPr sz="2200" spc="20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компонентов 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речи</a:t>
            </a:r>
            <a:r>
              <a:rPr sz="2200" spc="1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при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15" dirty="0">
                <a:latin typeface="Times New Roman"/>
                <a:cs typeface="Times New Roman"/>
              </a:rPr>
              <a:t>сохранном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15" dirty="0">
                <a:latin typeface="Times New Roman"/>
                <a:cs typeface="Times New Roman"/>
              </a:rPr>
              <a:t>слухе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и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первично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15" dirty="0">
                <a:latin typeface="Times New Roman"/>
                <a:cs typeface="Times New Roman"/>
              </a:rPr>
              <a:t>сохранном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интеллекте. </a:t>
            </a:r>
            <a:r>
              <a:rPr sz="2200" spc="-5" dirty="0">
                <a:latin typeface="Times New Roman"/>
                <a:cs typeface="Times New Roman"/>
              </a:rPr>
              <a:t> К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группе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детей</a:t>
            </a:r>
            <a:r>
              <a:rPr sz="2200" spc="2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с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spc="-15" dirty="0">
                <a:latin typeface="Times New Roman"/>
                <a:cs typeface="Times New Roman"/>
              </a:rPr>
              <a:t>тяжелыми</a:t>
            </a:r>
            <a:r>
              <a:rPr sz="2200" spc="2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нарушениями</a:t>
            </a:r>
            <a:r>
              <a:rPr sz="2200" spc="-20" dirty="0">
                <a:latin typeface="Times New Roman"/>
                <a:cs typeface="Times New Roman"/>
              </a:rPr>
              <a:t> речи</a:t>
            </a:r>
            <a:r>
              <a:rPr sz="2200" spc="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относятся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дети </a:t>
            </a:r>
            <a:r>
              <a:rPr sz="2200" spc="-53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с</a:t>
            </a:r>
            <a:r>
              <a:rPr sz="2200" spc="-10" dirty="0">
                <a:latin typeface="Times New Roman"/>
                <a:cs typeface="Times New Roman"/>
              </a:rPr>
              <a:t> фонетико-фонематическим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недоразвитием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речи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при</a:t>
            </a:r>
            <a:endParaRPr sz="2200" dirty="0">
              <a:latin typeface="Times New Roman"/>
              <a:cs typeface="Times New Roman"/>
            </a:endParaRPr>
          </a:p>
          <a:p>
            <a:pPr marL="347345" marR="232410" indent="-108585">
              <a:lnSpc>
                <a:spcPct val="130000"/>
              </a:lnSpc>
              <a:spcBef>
                <a:spcPts val="5"/>
              </a:spcBef>
              <a:tabLst>
                <a:tab pos="1784985" algn="l"/>
                <a:tab pos="6231255" algn="l"/>
              </a:tabLst>
            </a:pPr>
            <a:r>
              <a:rPr sz="2200" spc="-5" dirty="0">
                <a:latin typeface="Times New Roman"/>
                <a:cs typeface="Times New Roman"/>
              </a:rPr>
              <a:t>дислалии,</a:t>
            </a:r>
            <a:r>
              <a:rPr sz="2200" spc="3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ринолалии,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легкой</a:t>
            </a:r>
            <a:r>
              <a:rPr sz="2200" spc="3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степени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дизартрии;	с</a:t>
            </a:r>
            <a:r>
              <a:rPr sz="2200" spc="-7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общим </a:t>
            </a:r>
            <a:r>
              <a:rPr sz="2200" spc="-54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недоразвитием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речи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всех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уровней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речевого</a:t>
            </a:r>
            <a:r>
              <a:rPr sz="2200" spc="2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развития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при 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дизартрии,	ринолалии,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алалии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и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spc="-35" dirty="0">
                <a:latin typeface="Times New Roman"/>
                <a:cs typeface="Times New Roman"/>
              </a:rPr>
              <a:t>т.д.,</a:t>
            </a:r>
            <a:r>
              <a:rPr sz="2200" spc="-5" dirty="0">
                <a:latin typeface="Times New Roman"/>
                <a:cs typeface="Times New Roman"/>
              </a:rPr>
              <a:t> у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которых </a:t>
            </a:r>
            <a:r>
              <a:rPr sz="2200" spc="-5" dirty="0">
                <a:latin typeface="Times New Roman"/>
                <a:cs typeface="Times New Roman"/>
              </a:rPr>
              <a:t>имеются</a:t>
            </a:r>
            <a:endParaRPr sz="2200" dirty="0">
              <a:latin typeface="Times New Roman"/>
              <a:cs typeface="Times New Roman"/>
            </a:endParaRPr>
          </a:p>
          <a:p>
            <a:pPr marL="1580515">
              <a:lnSpc>
                <a:spcPct val="100000"/>
              </a:lnSpc>
              <a:spcBef>
                <a:spcPts val="795"/>
              </a:spcBef>
            </a:pPr>
            <a:r>
              <a:rPr sz="2200" spc="-5" dirty="0">
                <a:latin typeface="Times New Roman"/>
                <a:cs typeface="Times New Roman"/>
              </a:rPr>
              <a:t>нарушения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всех </a:t>
            </a:r>
            <a:r>
              <a:rPr sz="2200" spc="-20" dirty="0">
                <a:latin typeface="Times New Roman"/>
                <a:cs typeface="Times New Roman"/>
              </a:rPr>
              <a:t>компонентов </a:t>
            </a:r>
            <a:r>
              <a:rPr sz="2200" spc="-10" dirty="0">
                <a:latin typeface="Times New Roman"/>
                <a:cs typeface="Times New Roman"/>
              </a:rPr>
              <a:t>языка.</a:t>
            </a:r>
            <a:endParaRPr sz="2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5051" y="598424"/>
            <a:ext cx="8340725" cy="338361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0" b="1" spc="-15" dirty="0">
                <a:solidFill>
                  <a:srgbClr val="000009"/>
                </a:solidFill>
                <a:latin typeface="Times New Roman"/>
                <a:cs typeface="Times New Roman"/>
              </a:rPr>
              <a:t>ПСИХОЛОГО-ПЕДАГОГИЧЕСКИЕ</a:t>
            </a:r>
            <a:r>
              <a:rPr sz="2000" b="1" spc="-6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 smtClean="0">
                <a:solidFill>
                  <a:srgbClr val="000009"/>
                </a:solidFill>
                <a:latin typeface="Times New Roman"/>
                <a:cs typeface="Times New Roman"/>
              </a:rPr>
              <a:t>УСЛОВИЯ</a:t>
            </a:r>
            <a:endParaRPr sz="2000" dirty="0" smtClean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650" dirty="0" smtClean="0">
              <a:latin typeface="Times New Roman"/>
              <a:cs typeface="Times New Roman"/>
            </a:endParaRPr>
          </a:p>
          <a:p>
            <a:pPr marL="716915" indent="-255270">
              <a:lnSpc>
                <a:spcPct val="100000"/>
              </a:lnSpc>
              <a:buAutoNum type="arabicPeriod"/>
              <a:tabLst>
                <a:tab pos="717550" algn="l"/>
              </a:tabLst>
            </a:pP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Личностно-порождающее</a:t>
            </a:r>
            <a:r>
              <a:rPr sz="2000" spc="-6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взаимодействие</a:t>
            </a:r>
            <a:r>
              <a:rPr sz="2000" spc="-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spc="5" dirty="0">
                <a:solidFill>
                  <a:srgbClr val="000009"/>
                </a:solidFill>
                <a:latin typeface="Times New Roman"/>
                <a:cs typeface="Times New Roman"/>
              </a:rPr>
              <a:t>взрослых</a:t>
            </a:r>
            <a:r>
              <a:rPr sz="2000" spc="-2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с</a:t>
            </a:r>
            <a:r>
              <a:rPr sz="2000" spc="-1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dirty="0" err="1">
                <a:solidFill>
                  <a:srgbClr val="000009"/>
                </a:solidFill>
                <a:latin typeface="Times New Roman"/>
                <a:cs typeface="Times New Roman"/>
              </a:rPr>
              <a:t>детьми</a:t>
            </a:r>
            <a:r>
              <a:rPr sz="2000" dirty="0" smtClean="0">
                <a:solidFill>
                  <a:srgbClr val="000009"/>
                </a:solidFill>
                <a:latin typeface="Times New Roman"/>
                <a:cs typeface="Times New Roman"/>
              </a:rPr>
              <a:t>.</a:t>
            </a:r>
            <a:endParaRPr lang="ru-RU" sz="2000" dirty="0" smtClean="0">
              <a:solidFill>
                <a:srgbClr val="000009"/>
              </a:solidFill>
              <a:latin typeface="Times New Roman"/>
              <a:cs typeface="Times New Roman"/>
            </a:endParaRPr>
          </a:p>
          <a:p>
            <a:pPr marL="12700" marR="6350">
              <a:lnSpc>
                <a:spcPts val="3600"/>
              </a:lnSpc>
              <a:spcBef>
                <a:spcPts val="320"/>
              </a:spcBef>
              <a:tabLst>
                <a:tab pos="882650" algn="l"/>
                <a:tab pos="883285" algn="l"/>
                <a:tab pos="3288029" algn="l"/>
                <a:tab pos="5203825" algn="l"/>
                <a:tab pos="6205220" algn="l"/>
                <a:tab pos="6685280" algn="l"/>
              </a:tabLst>
            </a:pP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      2. </a:t>
            </a:r>
            <a:r>
              <a:rPr sz="2000" spc="-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О</a:t>
            </a:r>
            <a:r>
              <a:rPr sz="2000" spc="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р</a:t>
            </a:r>
            <a:r>
              <a:rPr sz="2000" spc="-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ие</a:t>
            </a:r>
            <a:r>
              <a:rPr sz="2000" spc="-1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н</a:t>
            </a:r>
            <a:r>
              <a:rPr sz="200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тир</a:t>
            </a:r>
            <a:r>
              <a:rPr sz="2000" spc="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о</a:t>
            </a:r>
            <a:r>
              <a:rPr sz="2000" spc="-2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в</a:t>
            </a:r>
            <a:r>
              <a:rPr sz="200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ан</a:t>
            </a:r>
            <a:r>
              <a:rPr sz="2000" spc="-1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н</a:t>
            </a:r>
            <a:r>
              <a:rPr sz="2000" spc="5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о</a:t>
            </a:r>
            <a:r>
              <a:rPr sz="200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сть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п</a:t>
            </a:r>
            <a:r>
              <a:rPr sz="2000" spc="-35" dirty="0">
                <a:solidFill>
                  <a:srgbClr val="000009"/>
                </a:solidFill>
                <a:latin typeface="Times New Roman"/>
                <a:cs typeface="Times New Roman"/>
              </a:rPr>
              <a:t>е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да</a:t>
            </a:r>
            <a:r>
              <a:rPr sz="2000" spc="-60" dirty="0">
                <a:solidFill>
                  <a:srgbClr val="000009"/>
                </a:solidFill>
                <a:latin typeface="Times New Roman"/>
                <a:cs typeface="Times New Roman"/>
              </a:rPr>
              <a:t>г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огич</a:t>
            </a:r>
            <a:r>
              <a:rPr sz="2000" spc="40" dirty="0">
                <a:solidFill>
                  <a:srgbClr val="000009"/>
                </a:solidFill>
                <a:latin typeface="Times New Roman"/>
                <a:cs typeface="Times New Roman"/>
              </a:rPr>
              <a:t>е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с</a:t>
            </a:r>
            <a:r>
              <a:rPr sz="2000" spc="-100" dirty="0">
                <a:solidFill>
                  <a:srgbClr val="000009"/>
                </a:solidFill>
                <a:latin typeface="Times New Roman"/>
                <a:cs typeface="Times New Roman"/>
              </a:rPr>
              <a:t>к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ой	оценки	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н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а	</a:t>
            </a:r>
            <a:r>
              <a:rPr sz="2000" spc="-20" dirty="0">
                <a:solidFill>
                  <a:srgbClr val="000009"/>
                </a:solidFill>
                <a:latin typeface="Times New Roman"/>
                <a:cs typeface="Times New Roman"/>
              </a:rPr>
              <a:t>о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тн</a:t>
            </a:r>
            <a:r>
              <a:rPr sz="2000" spc="45" dirty="0">
                <a:solidFill>
                  <a:srgbClr val="000009"/>
                </a:solidFill>
                <a:latin typeface="Times New Roman"/>
                <a:cs typeface="Times New Roman"/>
              </a:rPr>
              <a:t>о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сит</a:t>
            </a:r>
            <a:r>
              <a:rPr sz="2000" spc="-10" dirty="0">
                <a:solidFill>
                  <a:srgbClr val="000009"/>
                </a:solidFill>
                <a:latin typeface="Times New Roman"/>
                <a:cs typeface="Times New Roman"/>
              </a:rPr>
              <a:t>е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ль</a:t>
            </a:r>
            <a:r>
              <a:rPr sz="2000" spc="-15" dirty="0">
                <a:solidFill>
                  <a:srgbClr val="000009"/>
                </a:solidFill>
                <a:latin typeface="Times New Roman"/>
                <a:cs typeface="Times New Roman"/>
              </a:rPr>
              <a:t>н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ые  </a:t>
            </a:r>
            <a:r>
              <a:rPr sz="2000" spc="-10" dirty="0">
                <a:solidFill>
                  <a:srgbClr val="000009"/>
                </a:solidFill>
                <a:latin typeface="Times New Roman"/>
                <a:cs typeface="Times New Roman"/>
              </a:rPr>
              <a:t>показатели детской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успешности.</a:t>
            </a:r>
            <a:endParaRPr sz="2000" dirty="0">
              <a:latin typeface="Times New Roman"/>
              <a:cs typeface="Times New Roman"/>
            </a:endParaRPr>
          </a:p>
          <a:p>
            <a:pPr marL="12700" marR="5080">
              <a:lnSpc>
                <a:spcPts val="3600"/>
              </a:lnSpc>
              <a:spcBef>
                <a:spcPts val="5"/>
              </a:spcBef>
              <a:tabLst>
                <a:tab pos="783590" algn="l"/>
                <a:tab pos="784225" algn="l"/>
                <a:tab pos="2528570" algn="l"/>
                <a:tab pos="3199765" algn="l"/>
                <a:tab pos="3687445" algn="l"/>
                <a:tab pos="5142865" algn="l"/>
                <a:tab pos="6145530" algn="l"/>
                <a:tab pos="7235825" algn="l"/>
                <a:tab pos="8214359" algn="l"/>
              </a:tabLst>
            </a:pPr>
            <a:r>
              <a:rPr lang="ru-RU" sz="2000" spc="-15" dirty="0" smtClean="0">
                <a:solidFill>
                  <a:srgbClr val="000009"/>
                </a:solidFill>
                <a:latin typeface="Times New Roman"/>
                <a:cs typeface="Times New Roman"/>
              </a:rPr>
              <a:t>       3. </a:t>
            </a:r>
            <a:r>
              <a:rPr sz="2000" spc="-1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Ф</a:t>
            </a:r>
            <a:r>
              <a:rPr sz="200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о</a:t>
            </a:r>
            <a:r>
              <a:rPr sz="2000" spc="-4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р</a:t>
            </a:r>
            <a:r>
              <a:rPr sz="200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ми</a:t>
            </a:r>
            <a:r>
              <a:rPr sz="2000" spc="-1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р</a:t>
            </a:r>
            <a:r>
              <a:rPr sz="200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о</a:t>
            </a:r>
            <a:r>
              <a:rPr sz="2000" spc="-2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в</a:t>
            </a:r>
            <a:r>
              <a:rPr sz="2000" spc="-1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а</a:t>
            </a:r>
            <a:r>
              <a:rPr sz="2000" spc="-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н</a:t>
            </a:r>
            <a:r>
              <a:rPr sz="2000" spc="-1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и</a:t>
            </a:r>
            <a:r>
              <a:rPr sz="200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е</a:t>
            </a:r>
            <a:r>
              <a:rPr sz="2000" dirty="0" smtClean="0">
                <a:solidFill>
                  <a:srgbClr val="000009"/>
                </a:solidFill>
                <a:latin typeface="Times New Roman"/>
                <a:cs typeface="Times New Roman"/>
              </a:rPr>
              <a:t>	</a:t>
            </a:r>
            <a:r>
              <a:rPr sz="2000" spc="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и</a:t>
            </a:r>
            <a:r>
              <a:rPr sz="2000" spc="-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гр</a:t>
            </a:r>
            <a:r>
              <a:rPr sz="200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ы</a:t>
            </a:r>
            <a:r>
              <a:rPr lang="ru-RU" sz="2000" dirty="0" smtClean="0">
                <a:solidFill>
                  <a:srgbClr val="000009"/>
                </a:solidFill>
                <a:latin typeface="Times New Roman"/>
                <a:cs typeface="Times New Roman"/>
              </a:rPr>
              <a:t>,</a:t>
            </a:r>
            <a:r>
              <a:rPr sz="2000" dirty="0" smtClean="0">
                <a:solidFill>
                  <a:srgbClr val="000009"/>
                </a:solidFill>
                <a:latin typeface="Times New Roman"/>
                <a:cs typeface="Times New Roman"/>
              </a:rPr>
              <a:t>	</a:t>
            </a:r>
            <a:r>
              <a:rPr sz="2000" spc="-4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к</a:t>
            </a:r>
            <a:r>
              <a:rPr sz="200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ак</a:t>
            </a:r>
            <a:r>
              <a:rPr sz="2000" dirty="0" smtClean="0">
                <a:solidFill>
                  <a:srgbClr val="000009"/>
                </a:solidFill>
                <a:latin typeface="Times New Roman"/>
                <a:cs typeface="Times New Roman"/>
              </a:rPr>
              <a:t>	</a:t>
            </a:r>
            <a:r>
              <a:rPr sz="2000" spc="-2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в</a:t>
            </a:r>
            <a:r>
              <a:rPr sz="200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а</a:t>
            </a:r>
            <a:r>
              <a:rPr sz="2000" spc="-1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ж</a:t>
            </a:r>
            <a:r>
              <a:rPr sz="2000" spc="-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не</a:t>
            </a:r>
            <a:r>
              <a:rPr sz="2000" spc="-1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й</a:t>
            </a:r>
            <a:r>
              <a:rPr sz="200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ше</a:t>
            </a:r>
            <a:r>
              <a:rPr sz="2000" spc="-5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г</a:t>
            </a:r>
            <a:r>
              <a:rPr sz="200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о</a:t>
            </a:r>
            <a:r>
              <a:rPr sz="2000" dirty="0" smtClean="0">
                <a:solidFill>
                  <a:srgbClr val="000009"/>
                </a:solidFill>
                <a:latin typeface="Times New Roman"/>
                <a:cs typeface="Times New Roman"/>
              </a:rPr>
              <a:t>	</a:t>
            </a:r>
            <a:r>
              <a:rPr sz="200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фа</a:t>
            </a:r>
            <a:r>
              <a:rPr sz="2000" spc="-3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к</a:t>
            </a:r>
            <a:r>
              <a:rPr sz="2000" spc="-2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т</a:t>
            </a:r>
            <a:r>
              <a:rPr sz="200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ора</a:t>
            </a:r>
            <a:r>
              <a:rPr sz="2000" dirty="0" smtClean="0">
                <a:solidFill>
                  <a:srgbClr val="000009"/>
                </a:solidFill>
                <a:latin typeface="Times New Roman"/>
                <a:cs typeface="Times New Roman"/>
              </a:rPr>
              <a:t>	</a:t>
            </a:r>
            <a:r>
              <a:rPr sz="200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р</a:t>
            </a:r>
            <a:r>
              <a:rPr sz="2000" spc="-1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а</a:t>
            </a:r>
            <a:r>
              <a:rPr sz="2000" spc="-1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з</a:t>
            </a:r>
            <a:r>
              <a:rPr sz="2000" spc="-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вити</a:t>
            </a:r>
            <a:r>
              <a:rPr sz="200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я</a:t>
            </a:r>
            <a:r>
              <a:rPr sz="2000" dirty="0" smtClean="0">
                <a:solidFill>
                  <a:srgbClr val="000009"/>
                </a:solidFill>
                <a:latin typeface="Times New Roman"/>
                <a:cs typeface="Times New Roman"/>
              </a:rPr>
              <a:t>	</a:t>
            </a:r>
            <a:r>
              <a:rPr sz="200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ре</a:t>
            </a:r>
            <a:r>
              <a:rPr sz="2000" spc="-2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б</a:t>
            </a:r>
            <a:r>
              <a:rPr sz="200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ен</a:t>
            </a:r>
            <a:r>
              <a:rPr sz="2000" spc="-4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к</a:t>
            </a:r>
            <a:r>
              <a:rPr sz="2000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а</a:t>
            </a:r>
            <a:r>
              <a:rPr sz="2000" dirty="0" smtClean="0">
                <a:solidFill>
                  <a:srgbClr val="000009"/>
                </a:solidFill>
                <a:latin typeface="Times New Roman"/>
                <a:cs typeface="Times New Roman"/>
              </a:rPr>
              <a:t>	с  </a:t>
            </a:r>
            <a:r>
              <a:rPr sz="2000" spc="-65" dirty="0" smtClean="0">
                <a:solidFill>
                  <a:srgbClr val="000009"/>
                </a:solidFill>
                <a:latin typeface="Times New Roman"/>
                <a:cs typeface="Times New Roman"/>
              </a:rPr>
              <a:t>ТНР.</a:t>
            </a:r>
            <a:endParaRPr lang="ru-RU" sz="2000" dirty="0">
              <a:latin typeface="Times New Roman"/>
              <a:cs typeface="Times New Roman"/>
            </a:endParaRPr>
          </a:p>
          <a:p>
            <a:pPr marL="12700" marR="5080">
              <a:lnSpc>
                <a:spcPts val="3600"/>
              </a:lnSpc>
              <a:spcBef>
                <a:spcPts val="5"/>
              </a:spcBef>
              <a:tabLst>
                <a:tab pos="783590" algn="l"/>
                <a:tab pos="784225" algn="l"/>
                <a:tab pos="2528570" algn="l"/>
                <a:tab pos="3199765" algn="l"/>
                <a:tab pos="3687445" algn="l"/>
                <a:tab pos="5142865" algn="l"/>
                <a:tab pos="6145530" algn="l"/>
                <a:tab pos="7235825" algn="l"/>
                <a:tab pos="8214359" algn="l"/>
              </a:tabLst>
            </a:pPr>
            <a:r>
              <a:rPr lang="ru-RU" sz="2000" spc="-5" dirty="0" smtClean="0">
                <a:solidFill>
                  <a:srgbClr val="000009"/>
                </a:solidFill>
                <a:latin typeface="Times New Roman"/>
                <a:cs typeface="Times New Roman"/>
              </a:rPr>
              <a:t>       4. </a:t>
            </a:r>
            <a:r>
              <a:rPr sz="2000" spc="-5" dirty="0" err="1" smtClean="0">
                <a:solidFill>
                  <a:srgbClr val="000009"/>
                </a:solidFill>
                <a:latin typeface="Times New Roman"/>
                <a:cs typeface="Times New Roman"/>
              </a:rPr>
              <a:t>Создание</a:t>
            </a:r>
            <a:r>
              <a:rPr sz="2000" spc="-25" dirty="0" smtClean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развивающей</a:t>
            </a:r>
            <a:r>
              <a:rPr sz="2000" spc="-1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образовательной</a:t>
            </a:r>
            <a:r>
              <a:rPr sz="2000" spc="-3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среды.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5051" y="3888460"/>
            <a:ext cx="727011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49580">
              <a:lnSpc>
                <a:spcPct val="150000"/>
              </a:lnSpc>
              <a:spcBef>
                <a:spcPts val="100"/>
              </a:spcBef>
              <a:tabLst>
                <a:tab pos="840105" algn="l"/>
                <a:tab pos="1123315" algn="l"/>
                <a:tab pos="1438910" algn="l"/>
                <a:tab pos="3147695" algn="l"/>
                <a:tab pos="3296920" algn="l"/>
                <a:tab pos="4969510" algn="l"/>
                <a:tab pos="5249545" algn="l"/>
                <a:tab pos="6499860" algn="l"/>
              </a:tabLst>
            </a:pPr>
            <a:r>
              <a:rPr sz="2000" spc="5" dirty="0">
                <a:solidFill>
                  <a:srgbClr val="000009"/>
                </a:solidFill>
                <a:latin typeface="Times New Roman"/>
                <a:cs typeface="Times New Roman"/>
              </a:rPr>
              <a:t>5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.	</a:t>
            </a:r>
            <a:r>
              <a:rPr sz="2000" spc="15" dirty="0">
                <a:solidFill>
                  <a:srgbClr val="000009"/>
                </a:solidFill>
                <a:latin typeface="Times New Roman"/>
                <a:cs typeface="Times New Roman"/>
              </a:rPr>
              <a:t>С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б</a:t>
            </a:r>
            <a:r>
              <a:rPr sz="2000" spc="5" dirty="0">
                <a:solidFill>
                  <a:srgbClr val="000009"/>
                </a:solidFill>
                <a:latin typeface="Times New Roman"/>
                <a:cs typeface="Times New Roman"/>
              </a:rPr>
              <a:t>а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ла</a:t>
            </a:r>
            <a:r>
              <a:rPr sz="2000" spc="-15" dirty="0">
                <a:solidFill>
                  <a:srgbClr val="000009"/>
                </a:solidFill>
                <a:latin typeface="Times New Roman"/>
                <a:cs typeface="Times New Roman"/>
              </a:rPr>
              <a:t>н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сиро</a:t>
            </a:r>
            <a:r>
              <a:rPr sz="2000" spc="-25" dirty="0">
                <a:solidFill>
                  <a:srgbClr val="000009"/>
                </a:solidFill>
                <a:latin typeface="Times New Roman"/>
                <a:cs typeface="Times New Roman"/>
              </a:rPr>
              <a:t>в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ан</a:t>
            </a:r>
            <a:r>
              <a:rPr sz="2000" spc="-10" dirty="0">
                <a:solidFill>
                  <a:srgbClr val="000009"/>
                </a:solidFill>
                <a:latin typeface="Times New Roman"/>
                <a:cs typeface="Times New Roman"/>
              </a:rPr>
              <a:t>н</a:t>
            </a:r>
            <a:r>
              <a:rPr sz="2000" spc="50" dirty="0">
                <a:solidFill>
                  <a:srgbClr val="000009"/>
                </a:solidFill>
                <a:latin typeface="Times New Roman"/>
                <a:cs typeface="Times New Roman"/>
              </a:rPr>
              <a:t>о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сть		р</a:t>
            </a:r>
            <a:r>
              <a:rPr sz="2000" spc="-10" dirty="0">
                <a:solidFill>
                  <a:srgbClr val="000009"/>
                </a:solidFill>
                <a:latin typeface="Times New Roman"/>
                <a:cs typeface="Times New Roman"/>
              </a:rPr>
              <a:t>е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пр</a:t>
            </a:r>
            <a:r>
              <a:rPr sz="2000" spc="-55" dirty="0">
                <a:solidFill>
                  <a:srgbClr val="000009"/>
                </a:solidFill>
                <a:latin typeface="Times New Roman"/>
                <a:cs typeface="Times New Roman"/>
              </a:rPr>
              <a:t>о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д</a:t>
            </a:r>
            <a:r>
              <a:rPr sz="2000" spc="-10" dirty="0">
                <a:solidFill>
                  <a:srgbClr val="000009"/>
                </a:solidFill>
                <a:latin typeface="Times New Roman"/>
                <a:cs typeface="Times New Roman"/>
              </a:rPr>
              <a:t>у</a:t>
            </a:r>
            <a:r>
              <a:rPr sz="2000" spc="-30" dirty="0">
                <a:solidFill>
                  <a:srgbClr val="000009"/>
                </a:solidFill>
                <a:latin typeface="Times New Roman"/>
                <a:cs typeface="Times New Roman"/>
              </a:rPr>
              <a:t>к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тивной	(в</a:t>
            </a:r>
            <a:r>
              <a:rPr sz="2000" spc="45" dirty="0">
                <a:solidFill>
                  <a:srgbClr val="000009"/>
                </a:solidFill>
                <a:latin typeface="Times New Roman"/>
                <a:cs typeface="Times New Roman"/>
              </a:rPr>
              <a:t>о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с</a:t>
            </a:r>
            <a:r>
              <a:rPr sz="2000" spc="-20" dirty="0">
                <a:solidFill>
                  <a:srgbClr val="000009"/>
                </a:solidFill>
                <a:latin typeface="Times New Roman"/>
                <a:cs typeface="Times New Roman"/>
              </a:rPr>
              <a:t>п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р</a:t>
            </a:r>
            <a:r>
              <a:rPr sz="2000" spc="10" dirty="0">
                <a:solidFill>
                  <a:srgbClr val="000009"/>
                </a:solidFill>
                <a:latin typeface="Times New Roman"/>
                <a:cs typeface="Times New Roman"/>
              </a:rPr>
              <a:t>о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из</a:t>
            </a:r>
            <a:r>
              <a:rPr sz="2000" spc="-15" dirty="0">
                <a:solidFill>
                  <a:srgbClr val="000009"/>
                </a:solidFill>
                <a:latin typeface="Times New Roman"/>
                <a:cs typeface="Times New Roman"/>
              </a:rPr>
              <a:t>в</a:t>
            </a:r>
            <a:r>
              <a:rPr sz="2000" spc="-70" dirty="0">
                <a:solidFill>
                  <a:srgbClr val="000009"/>
                </a:solidFill>
                <a:latin typeface="Times New Roman"/>
                <a:cs typeface="Times New Roman"/>
              </a:rPr>
              <a:t>о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дя</a:t>
            </a:r>
            <a:r>
              <a:rPr sz="2000" spc="5" dirty="0">
                <a:solidFill>
                  <a:srgbClr val="000009"/>
                </a:solidFill>
                <a:latin typeface="Times New Roman"/>
                <a:cs typeface="Times New Roman"/>
              </a:rPr>
              <a:t>щ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ей  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образец)	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и	</a:t>
            </a:r>
            <a:r>
              <a:rPr sz="2000" spc="-10" dirty="0">
                <a:solidFill>
                  <a:srgbClr val="000009"/>
                </a:solidFill>
                <a:latin typeface="Times New Roman"/>
                <a:cs typeface="Times New Roman"/>
              </a:rPr>
              <a:t>продуктивной	(производящей	</a:t>
            </a:r>
            <a:r>
              <a:rPr sz="2000" spc="-20" dirty="0">
                <a:solidFill>
                  <a:srgbClr val="000009"/>
                </a:solidFill>
                <a:latin typeface="Times New Roman"/>
                <a:cs typeface="Times New Roman"/>
              </a:rPr>
              <a:t>субъективно	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новый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95641" y="3888460"/>
            <a:ext cx="98044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9850">
              <a:lnSpc>
                <a:spcPct val="150000"/>
              </a:lnSpc>
              <a:spcBef>
                <a:spcPts val="100"/>
              </a:spcBef>
            </a:pPr>
            <a:r>
              <a:rPr sz="2000" spc="-55" dirty="0">
                <a:solidFill>
                  <a:srgbClr val="000009"/>
                </a:solidFill>
                <a:latin typeface="Times New Roman"/>
                <a:cs typeface="Times New Roman"/>
              </a:rPr>
              <a:t>г</a:t>
            </a:r>
            <a:r>
              <a:rPr sz="2000" spc="-35" dirty="0">
                <a:solidFill>
                  <a:srgbClr val="000009"/>
                </a:solidFill>
                <a:latin typeface="Times New Roman"/>
                <a:cs typeface="Times New Roman"/>
              </a:rPr>
              <a:t>о</a:t>
            </a:r>
            <a:r>
              <a:rPr sz="2000" spc="-25" dirty="0">
                <a:solidFill>
                  <a:srgbClr val="000009"/>
                </a:solidFill>
                <a:latin typeface="Times New Roman"/>
                <a:cs typeface="Times New Roman"/>
              </a:rPr>
              <a:t>т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ов</a:t>
            </a:r>
            <a:r>
              <a:rPr sz="2000" spc="-10" dirty="0">
                <a:solidFill>
                  <a:srgbClr val="000009"/>
                </a:solidFill>
                <a:latin typeface="Times New Roman"/>
                <a:cs typeface="Times New Roman"/>
              </a:rPr>
              <a:t>ы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й  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пр</a:t>
            </a:r>
            <a:r>
              <a:rPr sz="2000" spc="-65" dirty="0">
                <a:solidFill>
                  <a:srgbClr val="000009"/>
                </a:solidFill>
                <a:latin typeface="Times New Roman"/>
                <a:cs typeface="Times New Roman"/>
              </a:rPr>
              <a:t>о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д</a:t>
            </a:r>
            <a:r>
              <a:rPr sz="2000" spc="-10" dirty="0">
                <a:solidFill>
                  <a:srgbClr val="000009"/>
                </a:solidFill>
                <a:latin typeface="Times New Roman"/>
                <a:cs typeface="Times New Roman"/>
              </a:rPr>
              <a:t>у</a:t>
            </a:r>
            <a:r>
              <a:rPr sz="2000" spc="-30" dirty="0">
                <a:solidFill>
                  <a:srgbClr val="000009"/>
                </a:solidFill>
                <a:latin typeface="Times New Roman"/>
                <a:cs typeface="Times New Roman"/>
              </a:rPr>
              <a:t>к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т)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5051" y="4803089"/>
            <a:ext cx="8338184" cy="139763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0"/>
              </a:spcBef>
            </a:pP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деятельности.</a:t>
            </a:r>
            <a:endParaRPr sz="2000" dirty="0">
              <a:latin typeface="Times New Roman"/>
              <a:cs typeface="Times New Roman"/>
            </a:endParaRPr>
          </a:p>
          <a:p>
            <a:pPr marL="12700" marR="5080" indent="449580">
              <a:lnSpc>
                <a:spcPts val="3600"/>
              </a:lnSpc>
              <a:spcBef>
                <a:spcPts val="120"/>
              </a:spcBef>
            </a:pP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6.</a:t>
            </a:r>
            <a:r>
              <a:rPr sz="2000" spc="16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Участие</a:t>
            </a:r>
            <a:r>
              <a:rPr sz="2000" spc="15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семьи</a:t>
            </a:r>
            <a:r>
              <a:rPr sz="2000" spc="15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000009"/>
                </a:solidFill>
                <a:latin typeface="Times New Roman"/>
                <a:cs typeface="Times New Roman"/>
              </a:rPr>
              <a:t>как</a:t>
            </a:r>
            <a:r>
              <a:rPr sz="2000" spc="16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000009"/>
                </a:solidFill>
                <a:latin typeface="Times New Roman"/>
                <a:cs typeface="Times New Roman"/>
              </a:rPr>
              <a:t>необходимое</a:t>
            </a:r>
            <a:r>
              <a:rPr sz="2000" spc="15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условие</a:t>
            </a:r>
            <a:r>
              <a:rPr sz="2000" spc="15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для</a:t>
            </a:r>
            <a:r>
              <a:rPr sz="2000" spc="16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0009"/>
                </a:solidFill>
                <a:latin typeface="Times New Roman"/>
                <a:cs typeface="Times New Roman"/>
              </a:rPr>
              <a:t>полноценного</a:t>
            </a:r>
            <a:r>
              <a:rPr sz="2000" spc="16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развития </a:t>
            </a:r>
            <a:r>
              <a:rPr sz="2000" spc="-484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0009"/>
                </a:solidFill>
                <a:latin typeface="Times New Roman"/>
                <a:cs typeface="Times New Roman"/>
              </a:rPr>
              <a:t>ребенка </a:t>
            </a:r>
            <a:r>
              <a:rPr sz="2000" spc="-15" dirty="0">
                <a:solidFill>
                  <a:srgbClr val="000009"/>
                </a:solidFill>
                <a:latin typeface="Times New Roman"/>
                <a:cs typeface="Times New Roman"/>
              </a:rPr>
              <a:t>дошкольного</a:t>
            </a:r>
            <a:r>
              <a:rPr sz="2000" spc="-2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возраста</a:t>
            </a:r>
            <a:r>
              <a:rPr sz="2000" spc="49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0009"/>
                </a:solidFill>
                <a:latin typeface="Times New Roman"/>
                <a:cs typeface="Times New Roman"/>
              </a:rPr>
              <a:t>с</a:t>
            </a:r>
            <a:r>
              <a:rPr sz="2000" spc="-10" dirty="0">
                <a:solidFill>
                  <a:srgbClr val="000009"/>
                </a:solidFill>
                <a:latin typeface="Times New Roman"/>
                <a:cs typeface="Times New Roman"/>
              </a:rPr>
              <a:t> тяжелыми</a:t>
            </a:r>
            <a:r>
              <a:rPr sz="2000" spc="1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0009"/>
                </a:solidFill>
                <a:latin typeface="Times New Roman"/>
                <a:cs typeface="Times New Roman"/>
              </a:rPr>
              <a:t>нарушениями</a:t>
            </a:r>
            <a:r>
              <a:rPr sz="2000" spc="-10" dirty="0">
                <a:solidFill>
                  <a:srgbClr val="000009"/>
                </a:solidFill>
                <a:latin typeface="Times New Roman"/>
                <a:cs typeface="Times New Roman"/>
              </a:rPr>
              <a:t> речи.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5467" y="4110609"/>
            <a:ext cx="7912734" cy="1782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8920" algn="ctr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Имеется</a:t>
            </a:r>
            <a:r>
              <a:rPr sz="1600" b="1" spc="3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отдельный</a:t>
            </a:r>
            <a:r>
              <a:rPr sz="1600" b="1" spc="4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кабинет</a:t>
            </a:r>
            <a:r>
              <a:rPr sz="1600" b="1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для</a:t>
            </a:r>
            <a:r>
              <a:rPr sz="1600" b="1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занятий</a:t>
            </a:r>
            <a:r>
              <a:rPr sz="1600" b="1" spc="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с</a:t>
            </a:r>
            <a:r>
              <a:rPr sz="1600" b="1" spc="2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учителем-логопедом.</a:t>
            </a:r>
            <a:endParaRPr sz="1600">
              <a:latin typeface="Times New Roman"/>
              <a:cs typeface="Times New Roman"/>
            </a:endParaRPr>
          </a:p>
          <a:p>
            <a:pPr marL="984885">
              <a:lnSpc>
                <a:spcPct val="100000"/>
              </a:lnSpc>
              <a:spcBef>
                <a:spcPts val="1165"/>
              </a:spcBef>
            </a:pPr>
            <a:r>
              <a:rPr sz="1600" b="1" spc="-10" dirty="0">
                <a:latin typeface="Times New Roman"/>
                <a:cs typeface="Times New Roman"/>
              </a:rPr>
              <a:t>Созданы</a:t>
            </a:r>
            <a:r>
              <a:rPr sz="1600" b="1" dirty="0">
                <a:latin typeface="Times New Roman"/>
                <a:cs typeface="Times New Roman"/>
              </a:rPr>
              <a:t> </a:t>
            </a:r>
            <a:r>
              <a:rPr sz="1600" b="1" spc="-15" dirty="0">
                <a:latin typeface="Times New Roman"/>
                <a:cs typeface="Times New Roman"/>
              </a:rPr>
              <a:t>условия</a:t>
            </a:r>
            <a:r>
              <a:rPr sz="1600" b="1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для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информатизации</a:t>
            </a:r>
            <a:r>
              <a:rPr sz="1600" b="1" spc="15" dirty="0">
                <a:latin typeface="Times New Roman"/>
                <a:cs typeface="Times New Roman"/>
              </a:rPr>
              <a:t> </a:t>
            </a:r>
            <a:r>
              <a:rPr sz="1600" b="1" spc="-15" dirty="0">
                <a:latin typeface="Times New Roman"/>
                <a:cs typeface="Times New Roman"/>
              </a:rPr>
              <a:t>образовательного </a:t>
            </a:r>
            <a:r>
              <a:rPr sz="1600" b="1" dirty="0">
                <a:latin typeface="Times New Roman"/>
                <a:cs typeface="Times New Roman"/>
              </a:rPr>
              <a:t>процесса.</a:t>
            </a:r>
            <a:endParaRPr sz="1600">
              <a:latin typeface="Times New Roman"/>
              <a:cs typeface="Times New Roman"/>
            </a:endParaRPr>
          </a:p>
          <a:p>
            <a:pPr marL="12700" marR="5080" indent="245110">
              <a:lnSpc>
                <a:spcPct val="150000"/>
              </a:lnSpc>
              <a:spcBef>
                <a:spcPts val="195"/>
              </a:spcBef>
            </a:pPr>
            <a:r>
              <a:rPr sz="1600" spc="-5" dirty="0">
                <a:latin typeface="Times New Roman"/>
                <a:cs typeface="Times New Roman"/>
              </a:rPr>
              <a:t>У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воспитателей</a:t>
            </a:r>
            <a:r>
              <a:rPr sz="1600" spc="5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в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наличии</a:t>
            </a:r>
            <a:r>
              <a:rPr sz="1600" spc="60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ноутбуки,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имеется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переносной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мультимедийный</a:t>
            </a:r>
            <a:r>
              <a:rPr sz="1600" spc="6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проектор,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а </a:t>
            </a:r>
            <a:r>
              <a:rPr sz="1600" spc="-3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также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стационарный</a:t>
            </a:r>
            <a:r>
              <a:rPr sz="1600" spc="60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компьютер,</a:t>
            </a:r>
            <a:r>
              <a:rPr sz="1600" spc="4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принтер.</a:t>
            </a:r>
            <a:r>
              <a:rPr sz="1600" spc="4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Рабочее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место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учителя-логопеда</a:t>
            </a:r>
            <a:r>
              <a:rPr sz="1600" spc="6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оборудовано</a:t>
            </a:r>
            <a:endParaRPr sz="1600">
              <a:latin typeface="Times New Roman"/>
              <a:cs typeface="Times New Roman"/>
            </a:endParaRPr>
          </a:p>
          <a:p>
            <a:pPr marL="1962150">
              <a:lnSpc>
                <a:spcPct val="100000"/>
              </a:lnSpc>
              <a:spcBef>
                <a:spcPts val="960"/>
              </a:spcBef>
            </a:pPr>
            <a:r>
              <a:rPr sz="1600" spc="-5" dirty="0">
                <a:latin typeface="Times New Roman"/>
                <a:cs typeface="Times New Roman"/>
              </a:rPr>
              <a:t>стационарными</a:t>
            </a:r>
            <a:r>
              <a:rPr sz="1600" spc="55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компьютером,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принтерами.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378155" y="553529"/>
            <a:ext cx="4215130" cy="2995295"/>
            <a:chOff x="378155" y="553529"/>
            <a:chExt cx="4215130" cy="2995295"/>
          </a:xfrm>
        </p:grpSpPr>
        <p:sp>
          <p:nvSpPr>
            <p:cNvPr id="4" name="object 4"/>
            <p:cNvSpPr/>
            <p:nvPr/>
          </p:nvSpPr>
          <p:spPr>
            <a:xfrm>
              <a:off x="399427" y="574801"/>
              <a:ext cx="4172585" cy="2952750"/>
            </a:xfrm>
            <a:custGeom>
              <a:avLst/>
              <a:gdLst/>
              <a:ahLst/>
              <a:cxnLst/>
              <a:rect l="l" t="t" r="r" b="b"/>
              <a:pathLst>
                <a:path w="4172585" h="2952750">
                  <a:moveTo>
                    <a:pt x="3680447" y="0"/>
                  </a:moveTo>
                  <a:lnTo>
                    <a:pt x="492061" y="0"/>
                  </a:lnTo>
                  <a:lnTo>
                    <a:pt x="444671" y="2251"/>
                  </a:lnTo>
                  <a:lnTo>
                    <a:pt x="398555" y="8869"/>
                  </a:lnTo>
                  <a:lnTo>
                    <a:pt x="353921" y="19647"/>
                  </a:lnTo>
                  <a:lnTo>
                    <a:pt x="310974" y="34378"/>
                  </a:lnTo>
                  <a:lnTo>
                    <a:pt x="269920" y="52858"/>
                  </a:lnTo>
                  <a:lnTo>
                    <a:pt x="230965" y="74881"/>
                  </a:lnTo>
                  <a:lnTo>
                    <a:pt x="194316" y="100239"/>
                  </a:lnTo>
                  <a:lnTo>
                    <a:pt x="160180" y="128727"/>
                  </a:lnTo>
                  <a:lnTo>
                    <a:pt x="128761" y="160140"/>
                  </a:lnTo>
                  <a:lnTo>
                    <a:pt x="100266" y="194271"/>
                  </a:lnTo>
                  <a:lnTo>
                    <a:pt x="74902" y="230914"/>
                  </a:lnTo>
                  <a:lnTo>
                    <a:pt x="52874" y="269864"/>
                  </a:lnTo>
                  <a:lnTo>
                    <a:pt x="34389" y="310914"/>
                  </a:lnTo>
                  <a:lnTo>
                    <a:pt x="19653" y="353858"/>
                  </a:lnTo>
                  <a:lnTo>
                    <a:pt x="8872" y="398491"/>
                  </a:lnTo>
                  <a:lnTo>
                    <a:pt x="2252" y="444606"/>
                  </a:lnTo>
                  <a:lnTo>
                    <a:pt x="0" y="491998"/>
                  </a:lnTo>
                  <a:lnTo>
                    <a:pt x="0" y="2460244"/>
                  </a:lnTo>
                  <a:lnTo>
                    <a:pt x="2252" y="2507635"/>
                  </a:lnTo>
                  <a:lnTo>
                    <a:pt x="8872" y="2553750"/>
                  </a:lnTo>
                  <a:lnTo>
                    <a:pt x="19653" y="2598383"/>
                  </a:lnTo>
                  <a:lnTo>
                    <a:pt x="34389" y="2641327"/>
                  </a:lnTo>
                  <a:lnTo>
                    <a:pt x="52874" y="2682377"/>
                  </a:lnTo>
                  <a:lnTo>
                    <a:pt x="74902" y="2721327"/>
                  </a:lnTo>
                  <a:lnTo>
                    <a:pt x="100266" y="2757970"/>
                  </a:lnTo>
                  <a:lnTo>
                    <a:pt x="128761" y="2792101"/>
                  </a:lnTo>
                  <a:lnTo>
                    <a:pt x="160180" y="2823514"/>
                  </a:lnTo>
                  <a:lnTo>
                    <a:pt x="194316" y="2852002"/>
                  </a:lnTo>
                  <a:lnTo>
                    <a:pt x="230965" y="2877360"/>
                  </a:lnTo>
                  <a:lnTo>
                    <a:pt x="269920" y="2899383"/>
                  </a:lnTo>
                  <a:lnTo>
                    <a:pt x="310974" y="2917863"/>
                  </a:lnTo>
                  <a:lnTo>
                    <a:pt x="353921" y="2932594"/>
                  </a:lnTo>
                  <a:lnTo>
                    <a:pt x="398555" y="2943372"/>
                  </a:lnTo>
                  <a:lnTo>
                    <a:pt x="444671" y="2949990"/>
                  </a:lnTo>
                  <a:lnTo>
                    <a:pt x="492061" y="2952242"/>
                  </a:lnTo>
                  <a:lnTo>
                    <a:pt x="3680447" y="2952242"/>
                  </a:lnTo>
                  <a:lnTo>
                    <a:pt x="3727840" y="2949990"/>
                  </a:lnTo>
                  <a:lnTo>
                    <a:pt x="3773958" y="2943372"/>
                  </a:lnTo>
                  <a:lnTo>
                    <a:pt x="3818597" y="2932594"/>
                  </a:lnTo>
                  <a:lnTo>
                    <a:pt x="3861548" y="2917863"/>
                  </a:lnTo>
                  <a:lnTo>
                    <a:pt x="3902607" y="2899383"/>
                  </a:lnTo>
                  <a:lnTo>
                    <a:pt x="3941566" y="2877360"/>
                  </a:lnTo>
                  <a:lnTo>
                    <a:pt x="3978220" y="2852002"/>
                  </a:lnTo>
                  <a:lnTo>
                    <a:pt x="4012362" y="2823514"/>
                  </a:lnTo>
                  <a:lnTo>
                    <a:pt x="4043786" y="2792101"/>
                  </a:lnTo>
                  <a:lnTo>
                    <a:pt x="4072286" y="2757970"/>
                  </a:lnTo>
                  <a:lnTo>
                    <a:pt x="4097654" y="2721327"/>
                  </a:lnTo>
                  <a:lnTo>
                    <a:pt x="4119686" y="2682377"/>
                  </a:lnTo>
                  <a:lnTo>
                    <a:pt x="4138175" y="2641327"/>
                  </a:lnTo>
                  <a:lnTo>
                    <a:pt x="4152914" y="2598383"/>
                  </a:lnTo>
                  <a:lnTo>
                    <a:pt x="4163698" y="2553750"/>
                  </a:lnTo>
                  <a:lnTo>
                    <a:pt x="4170319" y="2507635"/>
                  </a:lnTo>
                  <a:lnTo>
                    <a:pt x="4172572" y="2460244"/>
                  </a:lnTo>
                  <a:lnTo>
                    <a:pt x="4172572" y="491998"/>
                  </a:lnTo>
                  <a:lnTo>
                    <a:pt x="4170319" y="444606"/>
                  </a:lnTo>
                  <a:lnTo>
                    <a:pt x="4163698" y="398491"/>
                  </a:lnTo>
                  <a:lnTo>
                    <a:pt x="4152914" y="353858"/>
                  </a:lnTo>
                  <a:lnTo>
                    <a:pt x="4138175" y="310914"/>
                  </a:lnTo>
                  <a:lnTo>
                    <a:pt x="4119686" y="269864"/>
                  </a:lnTo>
                  <a:lnTo>
                    <a:pt x="4097654" y="230914"/>
                  </a:lnTo>
                  <a:lnTo>
                    <a:pt x="4072286" y="194271"/>
                  </a:lnTo>
                  <a:lnTo>
                    <a:pt x="4043786" y="160140"/>
                  </a:lnTo>
                  <a:lnTo>
                    <a:pt x="4012362" y="128727"/>
                  </a:lnTo>
                  <a:lnTo>
                    <a:pt x="3978220" y="100239"/>
                  </a:lnTo>
                  <a:lnTo>
                    <a:pt x="3941566" y="74881"/>
                  </a:lnTo>
                  <a:lnTo>
                    <a:pt x="3902607" y="52858"/>
                  </a:lnTo>
                  <a:lnTo>
                    <a:pt x="3861548" y="34378"/>
                  </a:lnTo>
                  <a:lnTo>
                    <a:pt x="3818597" y="19647"/>
                  </a:lnTo>
                  <a:lnTo>
                    <a:pt x="3773958" y="8869"/>
                  </a:lnTo>
                  <a:lnTo>
                    <a:pt x="3727840" y="2251"/>
                  </a:lnTo>
                  <a:lnTo>
                    <a:pt x="368044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99427" y="574801"/>
              <a:ext cx="4172585" cy="2952750"/>
            </a:xfrm>
            <a:custGeom>
              <a:avLst/>
              <a:gdLst/>
              <a:ahLst/>
              <a:cxnLst/>
              <a:rect l="l" t="t" r="r" b="b"/>
              <a:pathLst>
                <a:path w="4172585" h="2952750">
                  <a:moveTo>
                    <a:pt x="0" y="491998"/>
                  </a:moveTo>
                  <a:lnTo>
                    <a:pt x="2252" y="444606"/>
                  </a:lnTo>
                  <a:lnTo>
                    <a:pt x="8872" y="398491"/>
                  </a:lnTo>
                  <a:lnTo>
                    <a:pt x="19653" y="353858"/>
                  </a:lnTo>
                  <a:lnTo>
                    <a:pt x="34389" y="310914"/>
                  </a:lnTo>
                  <a:lnTo>
                    <a:pt x="52874" y="269864"/>
                  </a:lnTo>
                  <a:lnTo>
                    <a:pt x="74902" y="230914"/>
                  </a:lnTo>
                  <a:lnTo>
                    <a:pt x="100266" y="194271"/>
                  </a:lnTo>
                  <a:lnTo>
                    <a:pt x="128761" y="160140"/>
                  </a:lnTo>
                  <a:lnTo>
                    <a:pt x="160180" y="128727"/>
                  </a:lnTo>
                  <a:lnTo>
                    <a:pt x="194316" y="100239"/>
                  </a:lnTo>
                  <a:lnTo>
                    <a:pt x="230965" y="74881"/>
                  </a:lnTo>
                  <a:lnTo>
                    <a:pt x="269920" y="52858"/>
                  </a:lnTo>
                  <a:lnTo>
                    <a:pt x="310974" y="34378"/>
                  </a:lnTo>
                  <a:lnTo>
                    <a:pt x="353921" y="19647"/>
                  </a:lnTo>
                  <a:lnTo>
                    <a:pt x="398555" y="8869"/>
                  </a:lnTo>
                  <a:lnTo>
                    <a:pt x="444671" y="2251"/>
                  </a:lnTo>
                  <a:lnTo>
                    <a:pt x="492061" y="0"/>
                  </a:lnTo>
                  <a:lnTo>
                    <a:pt x="3680447" y="0"/>
                  </a:lnTo>
                  <a:lnTo>
                    <a:pt x="3727840" y="2251"/>
                  </a:lnTo>
                  <a:lnTo>
                    <a:pt x="3773958" y="8869"/>
                  </a:lnTo>
                  <a:lnTo>
                    <a:pt x="3818597" y="19647"/>
                  </a:lnTo>
                  <a:lnTo>
                    <a:pt x="3861548" y="34378"/>
                  </a:lnTo>
                  <a:lnTo>
                    <a:pt x="3902607" y="52858"/>
                  </a:lnTo>
                  <a:lnTo>
                    <a:pt x="3941566" y="74881"/>
                  </a:lnTo>
                  <a:lnTo>
                    <a:pt x="3978220" y="100239"/>
                  </a:lnTo>
                  <a:lnTo>
                    <a:pt x="4012362" y="128727"/>
                  </a:lnTo>
                  <a:lnTo>
                    <a:pt x="4043786" y="160140"/>
                  </a:lnTo>
                  <a:lnTo>
                    <a:pt x="4072286" y="194271"/>
                  </a:lnTo>
                  <a:lnTo>
                    <a:pt x="4097654" y="230914"/>
                  </a:lnTo>
                  <a:lnTo>
                    <a:pt x="4119686" y="269864"/>
                  </a:lnTo>
                  <a:lnTo>
                    <a:pt x="4138175" y="310914"/>
                  </a:lnTo>
                  <a:lnTo>
                    <a:pt x="4152914" y="353858"/>
                  </a:lnTo>
                  <a:lnTo>
                    <a:pt x="4163698" y="398491"/>
                  </a:lnTo>
                  <a:lnTo>
                    <a:pt x="4170319" y="444606"/>
                  </a:lnTo>
                  <a:lnTo>
                    <a:pt x="4172572" y="491998"/>
                  </a:lnTo>
                  <a:lnTo>
                    <a:pt x="4172572" y="2460244"/>
                  </a:lnTo>
                  <a:lnTo>
                    <a:pt x="4170319" y="2507635"/>
                  </a:lnTo>
                  <a:lnTo>
                    <a:pt x="4163698" y="2553750"/>
                  </a:lnTo>
                  <a:lnTo>
                    <a:pt x="4152914" y="2598383"/>
                  </a:lnTo>
                  <a:lnTo>
                    <a:pt x="4138175" y="2641327"/>
                  </a:lnTo>
                  <a:lnTo>
                    <a:pt x="4119686" y="2682377"/>
                  </a:lnTo>
                  <a:lnTo>
                    <a:pt x="4097654" y="2721327"/>
                  </a:lnTo>
                  <a:lnTo>
                    <a:pt x="4072286" y="2757970"/>
                  </a:lnTo>
                  <a:lnTo>
                    <a:pt x="4043786" y="2792101"/>
                  </a:lnTo>
                  <a:lnTo>
                    <a:pt x="4012362" y="2823514"/>
                  </a:lnTo>
                  <a:lnTo>
                    <a:pt x="3978220" y="2852002"/>
                  </a:lnTo>
                  <a:lnTo>
                    <a:pt x="3941566" y="2877360"/>
                  </a:lnTo>
                  <a:lnTo>
                    <a:pt x="3902607" y="2899383"/>
                  </a:lnTo>
                  <a:lnTo>
                    <a:pt x="3861548" y="2917863"/>
                  </a:lnTo>
                  <a:lnTo>
                    <a:pt x="3818597" y="2932594"/>
                  </a:lnTo>
                  <a:lnTo>
                    <a:pt x="3773958" y="2943372"/>
                  </a:lnTo>
                  <a:lnTo>
                    <a:pt x="3727840" y="2949990"/>
                  </a:lnTo>
                  <a:lnTo>
                    <a:pt x="3680447" y="2952242"/>
                  </a:lnTo>
                  <a:lnTo>
                    <a:pt x="492061" y="2952242"/>
                  </a:lnTo>
                  <a:lnTo>
                    <a:pt x="444671" y="2949990"/>
                  </a:lnTo>
                  <a:lnTo>
                    <a:pt x="398555" y="2943372"/>
                  </a:lnTo>
                  <a:lnTo>
                    <a:pt x="353921" y="2932594"/>
                  </a:lnTo>
                  <a:lnTo>
                    <a:pt x="310974" y="2917863"/>
                  </a:lnTo>
                  <a:lnTo>
                    <a:pt x="269920" y="2899383"/>
                  </a:lnTo>
                  <a:lnTo>
                    <a:pt x="230965" y="2877360"/>
                  </a:lnTo>
                  <a:lnTo>
                    <a:pt x="194316" y="2852002"/>
                  </a:lnTo>
                  <a:lnTo>
                    <a:pt x="160180" y="2823514"/>
                  </a:lnTo>
                  <a:lnTo>
                    <a:pt x="128761" y="2792101"/>
                  </a:lnTo>
                  <a:lnTo>
                    <a:pt x="100266" y="2757970"/>
                  </a:lnTo>
                  <a:lnTo>
                    <a:pt x="74902" y="2721327"/>
                  </a:lnTo>
                  <a:lnTo>
                    <a:pt x="52874" y="2682377"/>
                  </a:lnTo>
                  <a:lnTo>
                    <a:pt x="34389" y="2641327"/>
                  </a:lnTo>
                  <a:lnTo>
                    <a:pt x="19653" y="2598383"/>
                  </a:lnTo>
                  <a:lnTo>
                    <a:pt x="8872" y="2553750"/>
                  </a:lnTo>
                  <a:lnTo>
                    <a:pt x="2252" y="2507635"/>
                  </a:lnTo>
                  <a:lnTo>
                    <a:pt x="0" y="2460244"/>
                  </a:lnTo>
                  <a:lnTo>
                    <a:pt x="0" y="491998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630427" y="790143"/>
            <a:ext cx="3709035" cy="25088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95"/>
              </a:spcBef>
            </a:pPr>
            <a:r>
              <a:rPr sz="1600" b="1" spc="-40" dirty="0">
                <a:solidFill>
                  <a:srgbClr val="212121"/>
                </a:solidFill>
                <a:latin typeface="Times New Roman"/>
                <a:cs typeface="Times New Roman"/>
              </a:rPr>
              <a:t>РАЗВИВАЮЩАЯ</a:t>
            </a:r>
            <a:endParaRPr sz="1600" dirty="0">
              <a:latin typeface="Times New Roman"/>
              <a:cs typeface="Times New Roman"/>
            </a:endParaRPr>
          </a:p>
          <a:p>
            <a:pPr marL="12065" marR="5080" algn="ctr">
              <a:lnSpc>
                <a:spcPct val="100000"/>
              </a:lnSpc>
            </a:pPr>
            <a:r>
              <a:rPr sz="1600" b="1" spc="-15" dirty="0">
                <a:solidFill>
                  <a:srgbClr val="212121"/>
                </a:solidFill>
                <a:latin typeface="Times New Roman"/>
                <a:cs typeface="Times New Roman"/>
              </a:rPr>
              <a:t>ПРЕДМЕТНО-ПРОСТРАНСТВЕННАЯ </a:t>
            </a:r>
            <a:r>
              <a:rPr sz="1600" b="1" spc="-385" dirty="0">
                <a:solidFill>
                  <a:srgbClr val="212121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212121"/>
                </a:solidFill>
                <a:latin typeface="Times New Roman"/>
                <a:cs typeface="Times New Roman"/>
              </a:rPr>
              <a:t>СРЕДА</a:t>
            </a:r>
            <a:r>
              <a:rPr sz="1600" b="1" spc="-20" dirty="0">
                <a:solidFill>
                  <a:srgbClr val="212121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212121"/>
                </a:solidFill>
                <a:latin typeface="Times New Roman"/>
                <a:cs typeface="Times New Roman"/>
              </a:rPr>
              <a:t>в</a:t>
            </a:r>
            <a:r>
              <a:rPr sz="1600" b="1" spc="5" dirty="0">
                <a:solidFill>
                  <a:srgbClr val="212121"/>
                </a:solidFill>
                <a:latin typeface="Times New Roman"/>
                <a:cs typeface="Times New Roman"/>
              </a:rPr>
              <a:t> </a:t>
            </a:r>
            <a:r>
              <a:rPr lang="ru-RU" sz="1600" b="1" spc="-30" dirty="0" smtClean="0">
                <a:solidFill>
                  <a:srgbClr val="212121"/>
                </a:solidFill>
                <a:latin typeface="Times New Roman"/>
                <a:cs typeface="Times New Roman"/>
              </a:rPr>
              <a:t>СП ДО</a:t>
            </a:r>
            <a:r>
              <a:rPr sz="1600" b="1" spc="-30" dirty="0" smtClean="0">
                <a:solidFill>
                  <a:srgbClr val="212121"/>
                </a:solidFill>
                <a:latin typeface="Times New Roman"/>
                <a:cs typeface="Times New Roman"/>
              </a:rPr>
              <a:t>:</a:t>
            </a:r>
            <a:endParaRPr sz="1600" dirty="0">
              <a:latin typeface="Times New Roman"/>
              <a:cs typeface="Times New Roman"/>
            </a:endParaRPr>
          </a:p>
          <a:p>
            <a:pPr marL="525780" indent="-81280">
              <a:lnSpc>
                <a:spcPct val="100000"/>
              </a:lnSpc>
              <a:spcBef>
                <a:spcPts val="835"/>
              </a:spcBef>
              <a:buSzPct val="94444"/>
              <a:buFont typeface="Arial MT"/>
              <a:buChar char="•"/>
              <a:tabLst>
                <a:tab pos="526415" algn="l"/>
              </a:tabLst>
            </a:pPr>
            <a:r>
              <a:rPr sz="1800" spc="-5" dirty="0">
                <a:latin typeface="Times New Roman"/>
                <a:cs typeface="Times New Roman"/>
              </a:rPr>
              <a:t>содержательно-насыщенная</a:t>
            </a:r>
            <a:endParaRPr sz="1800" dirty="0">
              <a:latin typeface="Times New Roman"/>
              <a:cs typeface="Times New Roman"/>
            </a:endParaRPr>
          </a:p>
          <a:p>
            <a:pPr marL="990600" lvl="1" indent="-135890">
              <a:lnSpc>
                <a:spcPct val="100000"/>
              </a:lnSpc>
              <a:buFont typeface="Arial MT"/>
              <a:buChar char="•"/>
              <a:tabLst>
                <a:tab pos="991235" algn="l"/>
              </a:tabLst>
            </a:pPr>
            <a:r>
              <a:rPr sz="1800" spc="-5" dirty="0">
                <a:latin typeface="Times New Roman"/>
                <a:cs typeface="Times New Roman"/>
              </a:rPr>
              <a:t>трансформируемая</a:t>
            </a:r>
            <a:endParaRPr sz="1800" dirty="0">
              <a:latin typeface="Times New Roman"/>
              <a:cs typeface="Times New Roman"/>
            </a:endParaRPr>
          </a:p>
          <a:p>
            <a:pPr marL="876300" indent="-135890">
              <a:lnSpc>
                <a:spcPct val="100000"/>
              </a:lnSpc>
              <a:buFont typeface="Arial MT"/>
              <a:buChar char="•"/>
              <a:tabLst>
                <a:tab pos="876935" algn="l"/>
              </a:tabLst>
            </a:pPr>
            <a:r>
              <a:rPr sz="1800" spc="-10" dirty="0">
                <a:latin typeface="Times New Roman"/>
                <a:cs typeface="Times New Roman"/>
              </a:rPr>
              <a:t>полифункциональная</a:t>
            </a:r>
            <a:endParaRPr sz="1800" dirty="0">
              <a:latin typeface="Times New Roman"/>
              <a:cs typeface="Times New Roman"/>
            </a:endParaRPr>
          </a:p>
          <a:p>
            <a:pPr marL="1323340" lvl="1" indent="-135890">
              <a:lnSpc>
                <a:spcPct val="100000"/>
              </a:lnSpc>
              <a:buFont typeface="Arial MT"/>
              <a:buChar char="•"/>
              <a:tabLst>
                <a:tab pos="1323340" algn="l"/>
              </a:tabLst>
            </a:pPr>
            <a:r>
              <a:rPr sz="1800" spc="-10" dirty="0">
                <a:latin typeface="Times New Roman"/>
                <a:cs typeface="Times New Roman"/>
              </a:rPr>
              <a:t>вариативная</a:t>
            </a:r>
            <a:endParaRPr sz="1800" dirty="0">
              <a:latin typeface="Times New Roman"/>
              <a:cs typeface="Times New Roman"/>
            </a:endParaRPr>
          </a:p>
          <a:p>
            <a:pPr marL="1420495" lvl="2" indent="-135890">
              <a:lnSpc>
                <a:spcPct val="100000"/>
              </a:lnSpc>
              <a:buFont typeface="Arial MT"/>
              <a:buChar char="•"/>
              <a:tabLst>
                <a:tab pos="1421130" algn="l"/>
              </a:tabLst>
            </a:pPr>
            <a:r>
              <a:rPr sz="1800" dirty="0">
                <a:latin typeface="Times New Roman"/>
                <a:cs typeface="Times New Roman"/>
              </a:rPr>
              <a:t>доступная</a:t>
            </a:r>
          </a:p>
          <a:p>
            <a:pPr marL="1384300" lvl="2" indent="-135890">
              <a:lnSpc>
                <a:spcPct val="100000"/>
              </a:lnSpc>
              <a:buFont typeface="Arial MT"/>
              <a:buChar char="•"/>
              <a:tabLst>
                <a:tab pos="1384300" algn="l"/>
              </a:tabLst>
            </a:pPr>
            <a:r>
              <a:rPr sz="1800" spc="-5" dirty="0">
                <a:latin typeface="Times New Roman"/>
                <a:cs typeface="Times New Roman"/>
              </a:rPr>
              <a:t>безопасная</a:t>
            </a:r>
            <a:endParaRPr sz="1800" dirty="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622758" y="553551"/>
            <a:ext cx="4147185" cy="2995295"/>
            <a:chOff x="4622758" y="553551"/>
            <a:chExt cx="4147185" cy="2995295"/>
          </a:xfrm>
        </p:grpSpPr>
        <p:sp>
          <p:nvSpPr>
            <p:cNvPr id="8" name="object 8"/>
            <p:cNvSpPr/>
            <p:nvPr/>
          </p:nvSpPr>
          <p:spPr>
            <a:xfrm>
              <a:off x="4644009" y="574801"/>
              <a:ext cx="4104640" cy="2952750"/>
            </a:xfrm>
            <a:custGeom>
              <a:avLst/>
              <a:gdLst/>
              <a:ahLst/>
              <a:cxnLst/>
              <a:rect l="l" t="t" r="r" b="b"/>
              <a:pathLst>
                <a:path w="4104640" h="2952750">
                  <a:moveTo>
                    <a:pt x="3612388" y="0"/>
                  </a:moveTo>
                  <a:lnTo>
                    <a:pt x="492125" y="0"/>
                  </a:lnTo>
                  <a:lnTo>
                    <a:pt x="444732" y="2251"/>
                  </a:lnTo>
                  <a:lnTo>
                    <a:pt x="398613" y="8869"/>
                  </a:lnTo>
                  <a:lnTo>
                    <a:pt x="353975" y="19647"/>
                  </a:lnTo>
                  <a:lnTo>
                    <a:pt x="311023" y="34378"/>
                  </a:lnTo>
                  <a:lnTo>
                    <a:pt x="269964" y="52858"/>
                  </a:lnTo>
                  <a:lnTo>
                    <a:pt x="231005" y="74881"/>
                  </a:lnTo>
                  <a:lnTo>
                    <a:pt x="194351" y="100239"/>
                  </a:lnTo>
                  <a:lnTo>
                    <a:pt x="160209" y="128727"/>
                  </a:lnTo>
                  <a:lnTo>
                    <a:pt x="128785" y="160140"/>
                  </a:lnTo>
                  <a:lnTo>
                    <a:pt x="100286" y="194271"/>
                  </a:lnTo>
                  <a:lnTo>
                    <a:pt x="74917" y="230914"/>
                  </a:lnTo>
                  <a:lnTo>
                    <a:pt x="52885" y="269864"/>
                  </a:lnTo>
                  <a:lnTo>
                    <a:pt x="34396" y="310914"/>
                  </a:lnTo>
                  <a:lnTo>
                    <a:pt x="19657" y="353858"/>
                  </a:lnTo>
                  <a:lnTo>
                    <a:pt x="8874" y="398491"/>
                  </a:lnTo>
                  <a:lnTo>
                    <a:pt x="2252" y="444606"/>
                  </a:lnTo>
                  <a:lnTo>
                    <a:pt x="0" y="491998"/>
                  </a:lnTo>
                  <a:lnTo>
                    <a:pt x="0" y="2460244"/>
                  </a:lnTo>
                  <a:lnTo>
                    <a:pt x="2252" y="2507635"/>
                  </a:lnTo>
                  <a:lnTo>
                    <a:pt x="8874" y="2553750"/>
                  </a:lnTo>
                  <a:lnTo>
                    <a:pt x="19657" y="2598383"/>
                  </a:lnTo>
                  <a:lnTo>
                    <a:pt x="34396" y="2641327"/>
                  </a:lnTo>
                  <a:lnTo>
                    <a:pt x="52885" y="2682377"/>
                  </a:lnTo>
                  <a:lnTo>
                    <a:pt x="74917" y="2721327"/>
                  </a:lnTo>
                  <a:lnTo>
                    <a:pt x="100286" y="2757970"/>
                  </a:lnTo>
                  <a:lnTo>
                    <a:pt x="128785" y="2792101"/>
                  </a:lnTo>
                  <a:lnTo>
                    <a:pt x="160209" y="2823514"/>
                  </a:lnTo>
                  <a:lnTo>
                    <a:pt x="194351" y="2852002"/>
                  </a:lnTo>
                  <a:lnTo>
                    <a:pt x="231005" y="2877360"/>
                  </a:lnTo>
                  <a:lnTo>
                    <a:pt x="269964" y="2899383"/>
                  </a:lnTo>
                  <a:lnTo>
                    <a:pt x="311023" y="2917863"/>
                  </a:lnTo>
                  <a:lnTo>
                    <a:pt x="353975" y="2932594"/>
                  </a:lnTo>
                  <a:lnTo>
                    <a:pt x="398613" y="2943372"/>
                  </a:lnTo>
                  <a:lnTo>
                    <a:pt x="444732" y="2949990"/>
                  </a:lnTo>
                  <a:lnTo>
                    <a:pt x="492125" y="2952242"/>
                  </a:lnTo>
                  <a:lnTo>
                    <a:pt x="3612388" y="2952242"/>
                  </a:lnTo>
                  <a:lnTo>
                    <a:pt x="3659780" y="2949990"/>
                  </a:lnTo>
                  <a:lnTo>
                    <a:pt x="3705899" y="2943372"/>
                  </a:lnTo>
                  <a:lnTo>
                    <a:pt x="3750537" y="2932594"/>
                  </a:lnTo>
                  <a:lnTo>
                    <a:pt x="3793489" y="2917863"/>
                  </a:lnTo>
                  <a:lnTo>
                    <a:pt x="3834548" y="2899383"/>
                  </a:lnTo>
                  <a:lnTo>
                    <a:pt x="3873507" y="2877360"/>
                  </a:lnTo>
                  <a:lnTo>
                    <a:pt x="3910161" y="2852002"/>
                  </a:lnTo>
                  <a:lnTo>
                    <a:pt x="3944303" y="2823514"/>
                  </a:lnTo>
                  <a:lnTo>
                    <a:pt x="3975727" y="2792101"/>
                  </a:lnTo>
                  <a:lnTo>
                    <a:pt x="4004226" y="2757970"/>
                  </a:lnTo>
                  <a:lnTo>
                    <a:pt x="4029595" y="2721327"/>
                  </a:lnTo>
                  <a:lnTo>
                    <a:pt x="4051627" y="2682377"/>
                  </a:lnTo>
                  <a:lnTo>
                    <a:pt x="4070116" y="2641327"/>
                  </a:lnTo>
                  <a:lnTo>
                    <a:pt x="4084855" y="2598383"/>
                  </a:lnTo>
                  <a:lnTo>
                    <a:pt x="4095638" y="2553750"/>
                  </a:lnTo>
                  <a:lnTo>
                    <a:pt x="4102260" y="2507635"/>
                  </a:lnTo>
                  <a:lnTo>
                    <a:pt x="4104513" y="2460244"/>
                  </a:lnTo>
                  <a:lnTo>
                    <a:pt x="4104513" y="491998"/>
                  </a:lnTo>
                  <a:lnTo>
                    <a:pt x="4102260" y="444606"/>
                  </a:lnTo>
                  <a:lnTo>
                    <a:pt x="4095638" y="398491"/>
                  </a:lnTo>
                  <a:lnTo>
                    <a:pt x="4084855" y="353858"/>
                  </a:lnTo>
                  <a:lnTo>
                    <a:pt x="4070116" y="310914"/>
                  </a:lnTo>
                  <a:lnTo>
                    <a:pt x="4051627" y="269864"/>
                  </a:lnTo>
                  <a:lnTo>
                    <a:pt x="4029595" y="230914"/>
                  </a:lnTo>
                  <a:lnTo>
                    <a:pt x="4004226" y="194271"/>
                  </a:lnTo>
                  <a:lnTo>
                    <a:pt x="3975727" y="160140"/>
                  </a:lnTo>
                  <a:lnTo>
                    <a:pt x="3944303" y="128727"/>
                  </a:lnTo>
                  <a:lnTo>
                    <a:pt x="3910161" y="100239"/>
                  </a:lnTo>
                  <a:lnTo>
                    <a:pt x="3873507" y="74881"/>
                  </a:lnTo>
                  <a:lnTo>
                    <a:pt x="3834548" y="52858"/>
                  </a:lnTo>
                  <a:lnTo>
                    <a:pt x="3793489" y="34378"/>
                  </a:lnTo>
                  <a:lnTo>
                    <a:pt x="3750537" y="19647"/>
                  </a:lnTo>
                  <a:lnTo>
                    <a:pt x="3705899" y="8869"/>
                  </a:lnTo>
                  <a:lnTo>
                    <a:pt x="3659780" y="2251"/>
                  </a:lnTo>
                  <a:lnTo>
                    <a:pt x="36123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644009" y="574801"/>
              <a:ext cx="4104640" cy="2952750"/>
            </a:xfrm>
            <a:custGeom>
              <a:avLst/>
              <a:gdLst/>
              <a:ahLst/>
              <a:cxnLst/>
              <a:rect l="l" t="t" r="r" b="b"/>
              <a:pathLst>
                <a:path w="4104640" h="2952750">
                  <a:moveTo>
                    <a:pt x="0" y="491998"/>
                  </a:moveTo>
                  <a:lnTo>
                    <a:pt x="2252" y="444606"/>
                  </a:lnTo>
                  <a:lnTo>
                    <a:pt x="8874" y="398491"/>
                  </a:lnTo>
                  <a:lnTo>
                    <a:pt x="19657" y="353858"/>
                  </a:lnTo>
                  <a:lnTo>
                    <a:pt x="34396" y="310914"/>
                  </a:lnTo>
                  <a:lnTo>
                    <a:pt x="52885" y="269864"/>
                  </a:lnTo>
                  <a:lnTo>
                    <a:pt x="74917" y="230914"/>
                  </a:lnTo>
                  <a:lnTo>
                    <a:pt x="100286" y="194271"/>
                  </a:lnTo>
                  <a:lnTo>
                    <a:pt x="128785" y="160140"/>
                  </a:lnTo>
                  <a:lnTo>
                    <a:pt x="160209" y="128727"/>
                  </a:lnTo>
                  <a:lnTo>
                    <a:pt x="194351" y="100239"/>
                  </a:lnTo>
                  <a:lnTo>
                    <a:pt x="231005" y="74881"/>
                  </a:lnTo>
                  <a:lnTo>
                    <a:pt x="269964" y="52858"/>
                  </a:lnTo>
                  <a:lnTo>
                    <a:pt x="311023" y="34378"/>
                  </a:lnTo>
                  <a:lnTo>
                    <a:pt x="353975" y="19647"/>
                  </a:lnTo>
                  <a:lnTo>
                    <a:pt x="398613" y="8869"/>
                  </a:lnTo>
                  <a:lnTo>
                    <a:pt x="444732" y="2251"/>
                  </a:lnTo>
                  <a:lnTo>
                    <a:pt x="492125" y="0"/>
                  </a:lnTo>
                  <a:lnTo>
                    <a:pt x="3612388" y="0"/>
                  </a:lnTo>
                  <a:lnTo>
                    <a:pt x="3659780" y="2251"/>
                  </a:lnTo>
                  <a:lnTo>
                    <a:pt x="3705899" y="8869"/>
                  </a:lnTo>
                  <a:lnTo>
                    <a:pt x="3750537" y="19647"/>
                  </a:lnTo>
                  <a:lnTo>
                    <a:pt x="3793489" y="34378"/>
                  </a:lnTo>
                  <a:lnTo>
                    <a:pt x="3834548" y="52858"/>
                  </a:lnTo>
                  <a:lnTo>
                    <a:pt x="3873507" y="74881"/>
                  </a:lnTo>
                  <a:lnTo>
                    <a:pt x="3910161" y="100239"/>
                  </a:lnTo>
                  <a:lnTo>
                    <a:pt x="3944303" y="128727"/>
                  </a:lnTo>
                  <a:lnTo>
                    <a:pt x="3975727" y="160140"/>
                  </a:lnTo>
                  <a:lnTo>
                    <a:pt x="4004226" y="194271"/>
                  </a:lnTo>
                  <a:lnTo>
                    <a:pt x="4029595" y="230914"/>
                  </a:lnTo>
                  <a:lnTo>
                    <a:pt x="4051627" y="269864"/>
                  </a:lnTo>
                  <a:lnTo>
                    <a:pt x="4070116" y="310914"/>
                  </a:lnTo>
                  <a:lnTo>
                    <a:pt x="4084855" y="353858"/>
                  </a:lnTo>
                  <a:lnTo>
                    <a:pt x="4095638" y="398491"/>
                  </a:lnTo>
                  <a:lnTo>
                    <a:pt x="4102260" y="444606"/>
                  </a:lnTo>
                  <a:lnTo>
                    <a:pt x="4104513" y="491998"/>
                  </a:lnTo>
                  <a:lnTo>
                    <a:pt x="4104513" y="2460244"/>
                  </a:lnTo>
                  <a:lnTo>
                    <a:pt x="4102260" y="2507635"/>
                  </a:lnTo>
                  <a:lnTo>
                    <a:pt x="4095638" y="2553750"/>
                  </a:lnTo>
                  <a:lnTo>
                    <a:pt x="4084855" y="2598383"/>
                  </a:lnTo>
                  <a:lnTo>
                    <a:pt x="4070116" y="2641327"/>
                  </a:lnTo>
                  <a:lnTo>
                    <a:pt x="4051627" y="2682377"/>
                  </a:lnTo>
                  <a:lnTo>
                    <a:pt x="4029595" y="2721327"/>
                  </a:lnTo>
                  <a:lnTo>
                    <a:pt x="4004226" y="2757970"/>
                  </a:lnTo>
                  <a:lnTo>
                    <a:pt x="3975727" y="2792101"/>
                  </a:lnTo>
                  <a:lnTo>
                    <a:pt x="3944303" y="2823514"/>
                  </a:lnTo>
                  <a:lnTo>
                    <a:pt x="3910161" y="2852002"/>
                  </a:lnTo>
                  <a:lnTo>
                    <a:pt x="3873507" y="2877360"/>
                  </a:lnTo>
                  <a:lnTo>
                    <a:pt x="3834548" y="2899383"/>
                  </a:lnTo>
                  <a:lnTo>
                    <a:pt x="3793489" y="2917863"/>
                  </a:lnTo>
                  <a:lnTo>
                    <a:pt x="3750537" y="2932594"/>
                  </a:lnTo>
                  <a:lnTo>
                    <a:pt x="3705899" y="2943372"/>
                  </a:lnTo>
                  <a:lnTo>
                    <a:pt x="3659780" y="2949990"/>
                  </a:lnTo>
                  <a:lnTo>
                    <a:pt x="3612388" y="2952242"/>
                  </a:lnTo>
                  <a:lnTo>
                    <a:pt x="492125" y="2952242"/>
                  </a:lnTo>
                  <a:lnTo>
                    <a:pt x="444732" y="2949990"/>
                  </a:lnTo>
                  <a:lnTo>
                    <a:pt x="398613" y="2943372"/>
                  </a:lnTo>
                  <a:lnTo>
                    <a:pt x="353975" y="2932594"/>
                  </a:lnTo>
                  <a:lnTo>
                    <a:pt x="311023" y="2917863"/>
                  </a:lnTo>
                  <a:lnTo>
                    <a:pt x="269964" y="2899383"/>
                  </a:lnTo>
                  <a:lnTo>
                    <a:pt x="231005" y="2877360"/>
                  </a:lnTo>
                  <a:lnTo>
                    <a:pt x="194351" y="2852002"/>
                  </a:lnTo>
                  <a:lnTo>
                    <a:pt x="160209" y="2823514"/>
                  </a:lnTo>
                  <a:lnTo>
                    <a:pt x="128785" y="2792101"/>
                  </a:lnTo>
                  <a:lnTo>
                    <a:pt x="100286" y="2757970"/>
                  </a:lnTo>
                  <a:lnTo>
                    <a:pt x="74917" y="2721327"/>
                  </a:lnTo>
                  <a:lnTo>
                    <a:pt x="52885" y="2682377"/>
                  </a:lnTo>
                  <a:lnTo>
                    <a:pt x="34396" y="2641327"/>
                  </a:lnTo>
                  <a:lnTo>
                    <a:pt x="19657" y="2598383"/>
                  </a:lnTo>
                  <a:lnTo>
                    <a:pt x="8874" y="2553750"/>
                  </a:lnTo>
                  <a:lnTo>
                    <a:pt x="2252" y="2507635"/>
                  </a:lnTo>
                  <a:lnTo>
                    <a:pt x="0" y="2460244"/>
                  </a:lnTo>
                  <a:lnTo>
                    <a:pt x="0" y="491998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4891278" y="747349"/>
            <a:ext cx="3611245" cy="2526333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80"/>
              </a:spcBef>
            </a:pPr>
            <a:r>
              <a:rPr sz="1800" b="1" dirty="0">
                <a:solidFill>
                  <a:srgbClr val="000009"/>
                </a:solidFill>
                <a:latin typeface="Times New Roman"/>
                <a:cs typeface="Times New Roman"/>
              </a:rPr>
              <a:t>РППС</a:t>
            </a:r>
            <a:r>
              <a:rPr sz="1800" b="1" spc="-4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dirty="0" smtClean="0">
                <a:solidFill>
                  <a:srgbClr val="000009"/>
                </a:solidFill>
                <a:latin typeface="Times New Roman"/>
                <a:cs typeface="Times New Roman"/>
              </a:rPr>
              <a:t>в</a:t>
            </a:r>
            <a:r>
              <a:rPr lang="ru-RU" b="1" spc="-2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lang="ru-RU" b="1" spc="-25" dirty="0" smtClean="0">
                <a:solidFill>
                  <a:srgbClr val="000009"/>
                </a:solidFill>
                <a:latin typeface="Times New Roman"/>
                <a:cs typeface="Times New Roman"/>
              </a:rPr>
              <a:t>СП ДО</a:t>
            </a:r>
            <a:endParaRPr sz="1800" dirty="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  <a:spcBef>
                <a:spcPts val="1080"/>
              </a:spcBef>
            </a:pP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обеспечивает</a:t>
            </a:r>
            <a:r>
              <a:rPr sz="1800" spc="-2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условия</a:t>
            </a:r>
            <a:r>
              <a:rPr sz="1800" spc="-4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для</a:t>
            </a:r>
            <a:endParaRPr sz="1800" dirty="0">
              <a:latin typeface="Times New Roman"/>
              <a:cs typeface="Times New Roman"/>
            </a:endParaRPr>
          </a:p>
          <a:p>
            <a:pPr marL="12700" marR="5080" algn="ctr">
              <a:lnSpc>
                <a:spcPts val="3240"/>
              </a:lnSpc>
              <a:spcBef>
                <a:spcPts val="290"/>
              </a:spcBef>
            </a:pP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эмоционального благополучия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детей </a:t>
            </a:r>
            <a:r>
              <a:rPr sz="1800" spc="-434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и</a:t>
            </a: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20" dirty="0">
                <a:solidFill>
                  <a:srgbClr val="000009"/>
                </a:solidFill>
                <a:latin typeface="Times New Roman"/>
                <a:cs typeface="Times New Roman"/>
              </a:rPr>
              <a:t>комфортной</a:t>
            </a: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работы</a:t>
            </a:r>
            <a:endParaRPr sz="1800" dirty="0">
              <a:latin typeface="Times New Roman"/>
              <a:cs typeface="Times New Roman"/>
            </a:endParaRPr>
          </a:p>
          <a:p>
            <a:pPr marL="291465" marR="283845" indent="251460">
              <a:lnSpc>
                <a:spcPts val="3240"/>
              </a:lnSpc>
            </a:pPr>
            <a:r>
              <a:rPr sz="1800" spc="-5" dirty="0">
                <a:solidFill>
                  <a:srgbClr val="000009"/>
                </a:solidFill>
                <a:latin typeface="Times New Roman"/>
                <a:cs typeface="Times New Roman"/>
              </a:rPr>
              <a:t>педагогических </a:t>
            </a:r>
            <a:r>
              <a:rPr sz="1800" dirty="0">
                <a:solidFill>
                  <a:srgbClr val="000009"/>
                </a:solidFill>
                <a:latin typeface="Times New Roman"/>
                <a:cs typeface="Times New Roman"/>
              </a:rPr>
              <a:t>и учебно- </a:t>
            </a:r>
            <a:r>
              <a:rPr sz="1800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000009"/>
                </a:solidFill>
                <a:latin typeface="Times New Roman"/>
                <a:cs typeface="Times New Roman"/>
              </a:rPr>
              <a:t>вспомогательных</a:t>
            </a:r>
            <a:r>
              <a:rPr sz="1800" spc="-2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spc="-20" dirty="0">
                <a:solidFill>
                  <a:srgbClr val="000009"/>
                </a:solidFill>
                <a:latin typeface="Times New Roman"/>
                <a:cs typeface="Times New Roman"/>
              </a:rPr>
              <a:t>сотрудников.</a:t>
            </a: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7023" y="386779"/>
            <a:ext cx="7699826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59180" marR="5080" indent="-669925" algn="ctr">
              <a:lnSpc>
                <a:spcPct val="150100"/>
              </a:lnSpc>
              <a:spcBef>
                <a:spcPts val="100"/>
              </a:spcBef>
            </a:pPr>
            <a:r>
              <a:rPr sz="2000" b="1" spc="-5" dirty="0">
                <a:solidFill>
                  <a:schemeClr val="tx1"/>
                </a:solidFill>
              </a:rPr>
              <a:t>Реализацию</a:t>
            </a:r>
            <a:r>
              <a:rPr sz="2000" b="1" spc="15" dirty="0">
                <a:solidFill>
                  <a:schemeClr val="tx1"/>
                </a:solidFill>
              </a:rPr>
              <a:t> </a:t>
            </a:r>
            <a:r>
              <a:rPr sz="2000" b="1" spc="-25" dirty="0">
                <a:solidFill>
                  <a:schemeClr val="tx1"/>
                </a:solidFill>
              </a:rPr>
              <a:t>АООП</a:t>
            </a:r>
            <a:r>
              <a:rPr sz="2000" b="1" spc="-15" dirty="0">
                <a:solidFill>
                  <a:schemeClr val="tx1"/>
                </a:solidFill>
              </a:rPr>
              <a:t> </a:t>
            </a:r>
            <a:r>
              <a:rPr sz="2000" b="1" spc="-10" dirty="0">
                <a:solidFill>
                  <a:schemeClr val="tx1"/>
                </a:solidFill>
              </a:rPr>
              <a:t>осуществляют</a:t>
            </a:r>
            <a:r>
              <a:rPr sz="2000" b="1" spc="35" dirty="0">
                <a:solidFill>
                  <a:schemeClr val="tx1"/>
                </a:solidFill>
              </a:rPr>
              <a:t> </a:t>
            </a:r>
            <a:r>
              <a:rPr sz="2000" b="1" spc="-5" dirty="0">
                <a:solidFill>
                  <a:schemeClr val="tx1"/>
                </a:solidFill>
              </a:rPr>
              <a:t>следующие</a:t>
            </a:r>
            <a:r>
              <a:rPr sz="2000" b="1" dirty="0">
                <a:solidFill>
                  <a:schemeClr val="tx1"/>
                </a:solidFill>
              </a:rPr>
              <a:t> </a:t>
            </a:r>
            <a:r>
              <a:rPr sz="2000" b="1" spc="-10" dirty="0">
                <a:solidFill>
                  <a:schemeClr val="tx1"/>
                </a:solidFill>
              </a:rPr>
              <a:t>педагоги</a:t>
            </a:r>
            <a:r>
              <a:rPr sz="2000" b="1" spc="-5" dirty="0">
                <a:solidFill>
                  <a:schemeClr val="tx1"/>
                </a:solidFill>
              </a:rPr>
              <a:t> </a:t>
            </a:r>
            <a:r>
              <a:rPr sz="2000" b="1" spc="-20" dirty="0">
                <a:solidFill>
                  <a:schemeClr val="tx1"/>
                </a:solidFill>
              </a:rPr>
              <a:t>под</a:t>
            </a:r>
            <a:r>
              <a:rPr sz="2000" b="1" spc="5" dirty="0">
                <a:solidFill>
                  <a:schemeClr val="tx1"/>
                </a:solidFill>
              </a:rPr>
              <a:t> </a:t>
            </a:r>
            <a:r>
              <a:rPr sz="2000" b="1" spc="-10" dirty="0">
                <a:solidFill>
                  <a:schemeClr val="tx1"/>
                </a:solidFill>
              </a:rPr>
              <a:t>общим </a:t>
            </a:r>
            <a:r>
              <a:rPr sz="2000" b="1" spc="-434" dirty="0">
                <a:solidFill>
                  <a:schemeClr val="tx1"/>
                </a:solidFill>
              </a:rPr>
              <a:t> </a:t>
            </a:r>
            <a:r>
              <a:rPr sz="2000" b="1" spc="-20" dirty="0">
                <a:solidFill>
                  <a:schemeClr val="tx1"/>
                </a:solidFill>
              </a:rPr>
              <a:t>руководством</a:t>
            </a:r>
            <a:r>
              <a:rPr sz="2000" b="1" spc="5" dirty="0">
                <a:solidFill>
                  <a:schemeClr val="tx1"/>
                </a:solidFill>
              </a:rPr>
              <a:t> </a:t>
            </a:r>
            <a:r>
              <a:rPr sz="2000" b="1" spc="-10" dirty="0">
                <a:solidFill>
                  <a:schemeClr val="tx1"/>
                </a:solidFill>
              </a:rPr>
              <a:t>методиста</a:t>
            </a:r>
            <a:r>
              <a:rPr sz="2000" b="1" dirty="0">
                <a:solidFill>
                  <a:schemeClr val="tx1"/>
                </a:solidFill>
              </a:rPr>
              <a:t> </a:t>
            </a:r>
            <a:r>
              <a:rPr sz="2000" b="1" spc="-10" dirty="0">
                <a:solidFill>
                  <a:schemeClr val="tx1"/>
                </a:solidFill>
              </a:rPr>
              <a:t>(старшего</a:t>
            </a:r>
            <a:r>
              <a:rPr sz="2000" b="1" spc="25" dirty="0">
                <a:solidFill>
                  <a:schemeClr val="tx1"/>
                </a:solidFill>
              </a:rPr>
              <a:t> </a:t>
            </a:r>
            <a:r>
              <a:rPr sz="2000" b="1" spc="-5" dirty="0">
                <a:solidFill>
                  <a:schemeClr val="tx1"/>
                </a:solidFill>
              </a:rPr>
              <a:t>воспитателя):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2009153" y="1434734"/>
            <a:ext cx="5155565" cy="1986914"/>
            <a:chOff x="1958425" y="1319488"/>
            <a:chExt cx="5155565" cy="1986914"/>
          </a:xfrm>
        </p:grpSpPr>
        <p:sp>
          <p:nvSpPr>
            <p:cNvPr id="4" name="object 4"/>
            <p:cNvSpPr/>
            <p:nvPr/>
          </p:nvSpPr>
          <p:spPr>
            <a:xfrm>
              <a:off x="1979676" y="1340739"/>
              <a:ext cx="5113020" cy="1944370"/>
            </a:xfrm>
            <a:custGeom>
              <a:avLst/>
              <a:gdLst/>
              <a:ahLst/>
              <a:cxnLst/>
              <a:rect l="l" t="t" r="r" b="b"/>
              <a:pathLst>
                <a:path w="5113020" h="1944370">
                  <a:moveTo>
                    <a:pt x="4788534" y="0"/>
                  </a:moveTo>
                  <a:lnTo>
                    <a:pt x="324104" y="0"/>
                  </a:lnTo>
                  <a:lnTo>
                    <a:pt x="276222" y="3515"/>
                  </a:lnTo>
                  <a:lnTo>
                    <a:pt x="230518" y="13726"/>
                  </a:lnTo>
                  <a:lnTo>
                    <a:pt x="187493" y="30131"/>
                  </a:lnTo>
                  <a:lnTo>
                    <a:pt x="147650" y="52228"/>
                  </a:lnTo>
                  <a:lnTo>
                    <a:pt x="111490" y="79515"/>
                  </a:lnTo>
                  <a:lnTo>
                    <a:pt x="79515" y="111490"/>
                  </a:lnTo>
                  <a:lnTo>
                    <a:pt x="52228" y="147650"/>
                  </a:lnTo>
                  <a:lnTo>
                    <a:pt x="30131" y="187493"/>
                  </a:lnTo>
                  <a:lnTo>
                    <a:pt x="13726" y="230518"/>
                  </a:lnTo>
                  <a:lnTo>
                    <a:pt x="3515" y="276222"/>
                  </a:lnTo>
                  <a:lnTo>
                    <a:pt x="0" y="324103"/>
                  </a:lnTo>
                  <a:lnTo>
                    <a:pt x="0" y="1620265"/>
                  </a:lnTo>
                  <a:lnTo>
                    <a:pt x="3515" y="1668144"/>
                  </a:lnTo>
                  <a:lnTo>
                    <a:pt x="13726" y="1713840"/>
                  </a:lnTo>
                  <a:lnTo>
                    <a:pt x="30131" y="1756853"/>
                  </a:lnTo>
                  <a:lnTo>
                    <a:pt x="52228" y="1796681"/>
                  </a:lnTo>
                  <a:lnTo>
                    <a:pt x="79515" y="1832824"/>
                  </a:lnTo>
                  <a:lnTo>
                    <a:pt x="111490" y="1864782"/>
                  </a:lnTo>
                  <a:lnTo>
                    <a:pt x="147650" y="1892052"/>
                  </a:lnTo>
                  <a:lnTo>
                    <a:pt x="187493" y="1914134"/>
                  </a:lnTo>
                  <a:lnTo>
                    <a:pt x="230518" y="1930527"/>
                  </a:lnTo>
                  <a:lnTo>
                    <a:pt x="276222" y="1940730"/>
                  </a:lnTo>
                  <a:lnTo>
                    <a:pt x="324104" y="1944243"/>
                  </a:lnTo>
                  <a:lnTo>
                    <a:pt x="4788534" y="1944243"/>
                  </a:lnTo>
                  <a:lnTo>
                    <a:pt x="4836416" y="1940730"/>
                  </a:lnTo>
                  <a:lnTo>
                    <a:pt x="4882120" y="1930527"/>
                  </a:lnTo>
                  <a:lnTo>
                    <a:pt x="4925145" y="1914134"/>
                  </a:lnTo>
                  <a:lnTo>
                    <a:pt x="4964988" y="1892052"/>
                  </a:lnTo>
                  <a:lnTo>
                    <a:pt x="5001148" y="1864782"/>
                  </a:lnTo>
                  <a:lnTo>
                    <a:pt x="5033123" y="1832824"/>
                  </a:lnTo>
                  <a:lnTo>
                    <a:pt x="5060410" y="1796681"/>
                  </a:lnTo>
                  <a:lnTo>
                    <a:pt x="5082507" y="1756853"/>
                  </a:lnTo>
                  <a:lnTo>
                    <a:pt x="5098912" y="1713840"/>
                  </a:lnTo>
                  <a:lnTo>
                    <a:pt x="5109123" y="1668144"/>
                  </a:lnTo>
                  <a:lnTo>
                    <a:pt x="5112639" y="1620265"/>
                  </a:lnTo>
                  <a:lnTo>
                    <a:pt x="5112639" y="324103"/>
                  </a:lnTo>
                  <a:lnTo>
                    <a:pt x="5109123" y="276222"/>
                  </a:lnTo>
                  <a:lnTo>
                    <a:pt x="5098912" y="230518"/>
                  </a:lnTo>
                  <a:lnTo>
                    <a:pt x="5082507" y="187493"/>
                  </a:lnTo>
                  <a:lnTo>
                    <a:pt x="5060410" y="147650"/>
                  </a:lnTo>
                  <a:lnTo>
                    <a:pt x="5033123" y="111490"/>
                  </a:lnTo>
                  <a:lnTo>
                    <a:pt x="5001148" y="79515"/>
                  </a:lnTo>
                  <a:lnTo>
                    <a:pt x="4964988" y="52228"/>
                  </a:lnTo>
                  <a:lnTo>
                    <a:pt x="4925145" y="30131"/>
                  </a:lnTo>
                  <a:lnTo>
                    <a:pt x="4882120" y="13726"/>
                  </a:lnTo>
                  <a:lnTo>
                    <a:pt x="4836416" y="3515"/>
                  </a:lnTo>
                  <a:lnTo>
                    <a:pt x="478853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979676" y="1340739"/>
              <a:ext cx="5113020" cy="1944370"/>
            </a:xfrm>
            <a:custGeom>
              <a:avLst/>
              <a:gdLst/>
              <a:ahLst/>
              <a:cxnLst/>
              <a:rect l="l" t="t" r="r" b="b"/>
              <a:pathLst>
                <a:path w="5113020" h="1944370">
                  <a:moveTo>
                    <a:pt x="0" y="324103"/>
                  </a:moveTo>
                  <a:lnTo>
                    <a:pt x="3515" y="276222"/>
                  </a:lnTo>
                  <a:lnTo>
                    <a:pt x="13726" y="230518"/>
                  </a:lnTo>
                  <a:lnTo>
                    <a:pt x="30131" y="187493"/>
                  </a:lnTo>
                  <a:lnTo>
                    <a:pt x="52228" y="147650"/>
                  </a:lnTo>
                  <a:lnTo>
                    <a:pt x="79515" y="111490"/>
                  </a:lnTo>
                  <a:lnTo>
                    <a:pt x="111490" y="79515"/>
                  </a:lnTo>
                  <a:lnTo>
                    <a:pt x="147650" y="52228"/>
                  </a:lnTo>
                  <a:lnTo>
                    <a:pt x="187493" y="30131"/>
                  </a:lnTo>
                  <a:lnTo>
                    <a:pt x="230518" y="13726"/>
                  </a:lnTo>
                  <a:lnTo>
                    <a:pt x="276222" y="3515"/>
                  </a:lnTo>
                  <a:lnTo>
                    <a:pt x="324104" y="0"/>
                  </a:lnTo>
                  <a:lnTo>
                    <a:pt x="4788534" y="0"/>
                  </a:lnTo>
                  <a:lnTo>
                    <a:pt x="4836416" y="3515"/>
                  </a:lnTo>
                  <a:lnTo>
                    <a:pt x="4882120" y="13726"/>
                  </a:lnTo>
                  <a:lnTo>
                    <a:pt x="4925145" y="30131"/>
                  </a:lnTo>
                  <a:lnTo>
                    <a:pt x="4964988" y="52228"/>
                  </a:lnTo>
                  <a:lnTo>
                    <a:pt x="5001148" y="79515"/>
                  </a:lnTo>
                  <a:lnTo>
                    <a:pt x="5033123" y="111490"/>
                  </a:lnTo>
                  <a:lnTo>
                    <a:pt x="5060410" y="147650"/>
                  </a:lnTo>
                  <a:lnTo>
                    <a:pt x="5082507" y="187493"/>
                  </a:lnTo>
                  <a:lnTo>
                    <a:pt x="5098912" y="230518"/>
                  </a:lnTo>
                  <a:lnTo>
                    <a:pt x="5109123" y="276222"/>
                  </a:lnTo>
                  <a:lnTo>
                    <a:pt x="5112639" y="324103"/>
                  </a:lnTo>
                  <a:lnTo>
                    <a:pt x="5112639" y="1620265"/>
                  </a:lnTo>
                  <a:lnTo>
                    <a:pt x="5109123" y="1668144"/>
                  </a:lnTo>
                  <a:lnTo>
                    <a:pt x="5098912" y="1713840"/>
                  </a:lnTo>
                  <a:lnTo>
                    <a:pt x="5082507" y="1756853"/>
                  </a:lnTo>
                  <a:lnTo>
                    <a:pt x="5060410" y="1796681"/>
                  </a:lnTo>
                  <a:lnTo>
                    <a:pt x="5033123" y="1832824"/>
                  </a:lnTo>
                  <a:lnTo>
                    <a:pt x="5001148" y="1864782"/>
                  </a:lnTo>
                  <a:lnTo>
                    <a:pt x="4964988" y="1892052"/>
                  </a:lnTo>
                  <a:lnTo>
                    <a:pt x="4925145" y="1914134"/>
                  </a:lnTo>
                  <a:lnTo>
                    <a:pt x="4882120" y="1930527"/>
                  </a:lnTo>
                  <a:lnTo>
                    <a:pt x="4836416" y="1940730"/>
                  </a:lnTo>
                  <a:lnTo>
                    <a:pt x="4788534" y="1944243"/>
                  </a:lnTo>
                  <a:lnTo>
                    <a:pt x="324104" y="1944243"/>
                  </a:lnTo>
                  <a:lnTo>
                    <a:pt x="276222" y="1940730"/>
                  </a:lnTo>
                  <a:lnTo>
                    <a:pt x="230518" y="1930527"/>
                  </a:lnTo>
                  <a:lnTo>
                    <a:pt x="187493" y="1914134"/>
                  </a:lnTo>
                  <a:lnTo>
                    <a:pt x="147650" y="1892052"/>
                  </a:lnTo>
                  <a:lnTo>
                    <a:pt x="111490" y="1864782"/>
                  </a:lnTo>
                  <a:lnTo>
                    <a:pt x="79515" y="1832824"/>
                  </a:lnTo>
                  <a:lnTo>
                    <a:pt x="52228" y="1796681"/>
                  </a:lnTo>
                  <a:lnTo>
                    <a:pt x="30131" y="1756853"/>
                  </a:lnTo>
                  <a:lnTo>
                    <a:pt x="13726" y="1713840"/>
                  </a:lnTo>
                  <a:lnTo>
                    <a:pt x="3515" y="1668144"/>
                  </a:lnTo>
                  <a:lnTo>
                    <a:pt x="0" y="1620265"/>
                  </a:lnTo>
                  <a:lnTo>
                    <a:pt x="0" y="324103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391068" y="4437112"/>
            <a:ext cx="8323580" cy="1986914"/>
            <a:chOff x="374291" y="4432639"/>
            <a:chExt cx="8323580" cy="1986914"/>
          </a:xfrm>
        </p:grpSpPr>
        <p:sp>
          <p:nvSpPr>
            <p:cNvPr id="7" name="object 7"/>
            <p:cNvSpPr/>
            <p:nvPr/>
          </p:nvSpPr>
          <p:spPr>
            <a:xfrm>
              <a:off x="395541" y="4453890"/>
              <a:ext cx="8281034" cy="1944370"/>
            </a:xfrm>
            <a:custGeom>
              <a:avLst/>
              <a:gdLst/>
              <a:ahLst/>
              <a:cxnLst/>
              <a:rect l="l" t="t" r="r" b="b"/>
              <a:pathLst>
                <a:path w="8281034" h="1944370">
                  <a:moveTo>
                    <a:pt x="7956867" y="0"/>
                  </a:moveTo>
                  <a:lnTo>
                    <a:pt x="324040" y="0"/>
                  </a:lnTo>
                  <a:lnTo>
                    <a:pt x="276154" y="3512"/>
                  </a:lnTo>
                  <a:lnTo>
                    <a:pt x="230451" y="13715"/>
                  </a:lnTo>
                  <a:lnTo>
                    <a:pt x="187430" y="30108"/>
                  </a:lnTo>
                  <a:lnTo>
                    <a:pt x="147594" y="52190"/>
                  </a:lnTo>
                  <a:lnTo>
                    <a:pt x="111443" y="79460"/>
                  </a:lnTo>
                  <a:lnTo>
                    <a:pt x="79479" y="111418"/>
                  </a:lnTo>
                  <a:lnTo>
                    <a:pt x="52203" y="147561"/>
                  </a:lnTo>
                  <a:lnTo>
                    <a:pt x="30116" y="187389"/>
                  </a:lnTo>
                  <a:lnTo>
                    <a:pt x="13719" y="230402"/>
                  </a:lnTo>
                  <a:lnTo>
                    <a:pt x="3513" y="276098"/>
                  </a:lnTo>
                  <a:lnTo>
                    <a:pt x="0" y="323977"/>
                  </a:lnTo>
                  <a:lnTo>
                    <a:pt x="0" y="1620139"/>
                  </a:lnTo>
                  <a:lnTo>
                    <a:pt x="3513" y="1668021"/>
                  </a:lnTo>
                  <a:lnTo>
                    <a:pt x="13719" y="1713723"/>
                  </a:lnTo>
                  <a:lnTo>
                    <a:pt x="30116" y="1756743"/>
                  </a:lnTo>
                  <a:lnTo>
                    <a:pt x="52203" y="1796579"/>
                  </a:lnTo>
                  <a:lnTo>
                    <a:pt x="79479" y="1832730"/>
                  </a:lnTo>
                  <a:lnTo>
                    <a:pt x="111443" y="1864695"/>
                  </a:lnTo>
                  <a:lnTo>
                    <a:pt x="147594" y="1891972"/>
                  </a:lnTo>
                  <a:lnTo>
                    <a:pt x="187430" y="1914061"/>
                  </a:lnTo>
                  <a:lnTo>
                    <a:pt x="230451" y="1930459"/>
                  </a:lnTo>
                  <a:lnTo>
                    <a:pt x="276154" y="1940665"/>
                  </a:lnTo>
                  <a:lnTo>
                    <a:pt x="324040" y="1944179"/>
                  </a:lnTo>
                  <a:lnTo>
                    <a:pt x="7956867" y="1944179"/>
                  </a:lnTo>
                  <a:lnTo>
                    <a:pt x="8004748" y="1940665"/>
                  </a:lnTo>
                  <a:lnTo>
                    <a:pt x="8050453" y="1930459"/>
                  </a:lnTo>
                  <a:lnTo>
                    <a:pt x="8093477" y="1914061"/>
                  </a:lnTo>
                  <a:lnTo>
                    <a:pt x="8133321" y="1891972"/>
                  </a:lnTo>
                  <a:lnTo>
                    <a:pt x="8169481" y="1864695"/>
                  </a:lnTo>
                  <a:lnTo>
                    <a:pt x="8201455" y="1832730"/>
                  </a:lnTo>
                  <a:lnTo>
                    <a:pt x="8228742" y="1796579"/>
                  </a:lnTo>
                  <a:lnTo>
                    <a:pt x="8250839" y="1756743"/>
                  </a:lnTo>
                  <a:lnTo>
                    <a:pt x="8267244" y="1713723"/>
                  </a:lnTo>
                  <a:lnTo>
                    <a:pt x="8277456" y="1668021"/>
                  </a:lnTo>
                  <a:lnTo>
                    <a:pt x="8280971" y="1620139"/>
                  </a:lnTo>
                  <a:lnTo>
                    <a:pt x="8280971" y="323977"/>
                  </a:lnTo>
                  <a:lnTo>
                    <a:pt x="8277456" y="276098"/>
                  </a:lnTo>
                  <a:lnTo>
                    <a:pt x="8267244" y="230402"/>
                  </a:lnTo>
                  <a:lnTo>
                    <a:pt x="8250839" y="187389"/>
                  </a:lnTo>
                  <a:lnTo>
                    <a:pt x="8228742" y="147561"/>
                  </a:lnTo>
                  <a:lnTo>
                    <a:pt x="8201455" y="111418"/>
                  </a:lnTo>
                  <a:lnTo>
                    <a:pt x="8169481" y="79460"/>
                  </a:lnTo>
                  <a:lnTo>
                    <a:pt x="8133321" y="52190"/>
                  </a:lnTo>
                  <a:lnTo>
                    <a:pt x="8093477" y="30108"/>
                  </a:lnTo>
                  <a:lnTo>
                    <a:pt x="8050453" y="13715"/>
                  </a:lnTo>
                  <a:lnTo>
                    <a:pt x="8004748" y="3512"/>
                  </a:lnTo>
                  <a:lnTo>
                    <a:pt x="795686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95541" y="4453890"/>
              <a:ext cx="8281034" cy="1944370"/>
            </a:xfrm>
            <a:custGeom>
              <a:avLst/>
              <a:gdLst/>
              <a:ahLst/>
              <a:cxnLst/>
              <a:rect l="l" t="t" r="r" b="b"/>
              <a:pathLst>
                <a:path w="8281034" h="1944370">
                  <a:moveTo>
                    <a:pt x="0" y="323977"/>
                  </a:moveTo>
                  <a:lnTo>
                    <a:pt x="3513" y="276098"/>
                  </a:lnTo>
                  <a:lnTo>
                    <a:pt x="13719" y="230402"/>
                  </a:lnTo>
                  <a:lnTo>
                    <a:pt x="30116" y="187389"/>
                  </a:lnTo>
                  <a:lnTo>
                    <a:pt x="52203" y="147561"/>
                  </a:lnTo>
                  <a:lnTo>
                    <a:pt x="79479" y="111418"/>
                  </a:lnTo>
                  <a:lnTo>
                    <a:pt x="111443" y="79460"/>
                  </a:lnTo>
                  <a:lnTo>
                    <a:pt x="147594" y="52190"/>
                  </a:lnTo>
                  <a:lnTo>
                    <a:pt x="187430" y="30108"/>
                  </a:lnTo>
                  <a:lnTo>
                    <a:pt x="230451" y="13715"/>
                  </a:lnTo>
                  <a:lnTo>
                    <a:pt x="276154" y="3512"/>
                  </a:lnTo>
                  <a:lnTo>
                    <a:pt x="324040" y="0"/>
                  </a:lnTo>
                  <a:lnTo>
                    <a:pt x="7956867" y="0"/>
                  </a:lnTo>
                  <a:lnTo>
                    <a:pt x="8004748" y="3512"/>
                  </a:lnTo>
                  <a:lnTo>
                    <a:pt x="8050453" y="13715"/>
                  </a:lnTo>
                  <a:lnTo>
                    <a:pt x="8093477" y="30108"/>
                  </a:lnTo>
                  <a:lnTo>
                    <a:pt x="8133321" y="52190"/>
                  </a:lnTo>
                  <a:lnTo>
                    <a:pt x="8169481" y="79460"/>
                  </a:lnTo>
                  <a:lnTo>
                    <a:pt x="8201455" y="111418"/>
                  </a:lnTo>
                  <a:lnTo>
                    <a:pt x="8228742" y="147561"/>
                  </a:lnTo>
                  <a:lnTo>
                    <a:pt x="8250839" y="187389"/>
                  </a:lnTo>
                  <a:lnTo>
                    <a:pt x="8267244" y="230402"/>
                  </a:lnTo>
                  <a:lnTo>
                    <a:pt x="8277456" y="276098"/>
                  </a:lnTo>
                  <a:lnTo>
                    <a:pt x="8280971" y="323977"/>
                  </a:lnTo>
                  <a:lnTo>
                    <a:pt x="8280971" y="1620139"/>
                  </a:lnTo>
                  <a:lnTo>
                    <a:pt x="8277456" y="1668021"/>
                  </a:lnTo>
                  <a:lnTo>
                    <a:pt x="8267244" y="1713723"/>
                  </a:lnTo>
                  <a:lnTo>
                    <a:pt x="8250839" y="1756743"/>
                  </a:lnTo>
                  <a:lnTo>
                    <a:pt x="8228742" y="1796579"/>
                  </a:lnTo>
                  <a:lnTo>
                    <a:pt x="8201455" y="1832730"/>
                  </a:lnTo>
                  <a:lnTo>
                    <a:pt x="8169481" y="1864695"/>
                  </a:lnTo>
                  <a:lnTo>
                    <a:pt x="8133321" y="1891972"/>
                  </a:lnTo>
                  <a:lnTo>
                    <a:pt x="8093477" y="1914061"/>
                  </a:lnTo>
                  <a:lnTo>
                    <a:pt x="8050453" y="1930459"/>
                  </a:lnTo>
                  <a:lnTo>
                    <a:pt x="8004748" y="1940665"/>
                  </a:lnTo>
                  <a:lnTo>
                    <a:pt x="7956867" y="1944179"/>
                  </a:lnTo>
                  <a:lnTo>
                    <a:pt x="324040" y="1944179"/>
                  </a:lnTo>
                  <a:lnTo>
                    <a:pt x="276154" y="1940665"/>
                  </a:lnTo>
                  <a:lnTo>
                    <a:pt x="230451" y="1930459"/>
                  </a:lnTo>
                  <a:lnTo>
                    <a:pt x="187430" y="1914061"/>
                  </a:lnTo>
                  <a:lnTo>
                    <a:pt x="147594" y="1891972"/>
                  </a:lnTo>
                  <a:lnTo>
                    <a:pt x="111443" y="1864695"/>
                  </a:lnTo>
                  <a:lnTo>
                    <a:pt x="79479" y="1832730"/>
                  </a:lnTo>
                  <a:lnTo>
                    <a:pt x="52203" y="1796579"/>
                  </a:lnTo>
                  <a:lnTo>
                    <a:pt x="30116" y="1756743"/>
                  </a:lnTo>
                  <a:lnTo>
                    <a:pt x="13719" y="1713723"/>
                  </a:lnTo>
                  <a:lnTo>
                    <a:pt x="3513" y="1668021"/>
                  </a:lnTo>
                  <a:lnTo>
                    <a:pt x="0" y="1620139"/>
                  </a:lnTo>
                  <a:lnTo>
                    <a:pt x="0" y="323977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736974" y="1289719"/>
            <a:ext cx="7631769" cy="620683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2950" dirty="0">
              <a:latin typeface="Times New Roman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08519" y="1573714"/>
            <a:ext cx="56886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учитель-логопед;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воспитатель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инструктор по физической культуре;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музыкальный руководитель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56917" y="3530438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64335" marR="5080" indent="-1218565">
              <a:lnSpc>
                <a:spcPct val="150000"/>
              </a:lnSpc>
              <a:spcBef>
                <a:spcPts val="2005"/>
              </a:spcBef>
            </a:pPr>
            <a:r>
              <a:rPr lang="ru-RU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Предоставляется</a:t>
            </a:r>
            <a:r>
              <a:rPr lang="ru-RU" b="1" spc="3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lang="ru-RU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услуга</a:t>
            </a:r>
            <a:r>
              <a:rPr lang="ru-RU" b="1" spc="-2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lang="ru-RU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ассистента</a:t>
            </a:r>
            <a:r>
              <a:rPr lang="ru-RU" b="1" spc="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0009"/>
                </a:solidFill>
                <a:latin typeface="Times New Roman"/>
                <a:cs typeface="Times New Roman"/>
              </a:rPr>
              <a:t>в</a:t>
            </a:r>
            <a:r>
              <a:rPr lang="ru-RU" b="1" spc="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0009"/>
                </a:solidFill>
                <a:latin typeface="Times New Roman"/>
                <a:cs typeface="Times New Roman"/>
              </a:rPr>
              <a:t>случае,</a:t>
            </a:r>
            <a:r>
              <a:rPr lang="ru-RU" b="1" spc="-2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lang="ru-RU" b="1" spc="5" dirty="0">
                <a:solidFill>
                  <a:srgbClr val="000009"/>
                </a:solidFill>
                <a:latin typeface="Times New Roman"/>
                <a:cs typeface="Times New Roman"/>
              </a:rPr>
              <a:t>если</a:t>
            </a:r>
            <a:r>
              <a:rPr lang="ru-RU" b="1" spc="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lang="ru-RU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такое</a:t>
            </a:r>
            <a:r>
              <a:rPr lang="ru-RU" b="1" spc="1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lang="ru-RU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специальное </a:t>
            </a:r>
            <a:r>
              <a:rPr lang="ru-RU" b="1" spc="-434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lang="ru-RU" b="1" spc="-15" dirty="0">
                <a:solidFill>
                  <a:srgbClr val="000009"/>
                </a:solidFill>
                <a:latin typeface="Times New Roman"/>
                <a:cs typeface="Times New Roman"/>
              </a:rPr>
              <a:t>условие</a:t>
            </a:r>
            <a:r>
              <a:rPr lang="ru-RU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0009"/>
                </a:solidFill>
                <a:latin typeface="Times New Roman"/>
                <a:cs typeface="Times New Roman"/>
              </a:rPr>
              <a:t>прописано</a:t>
            </a:r>
            <a:r>
              <a:rPr lang="ru-RU" b="1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0009"/>
                </a:solidFill>
                <a:latin typeface="Times New Roman"/>
                <a:cs typeface="Times New Roman"/>
              </a:rPr>
              <a:t>в</a:t>
            </a:r>
            <a:r>
              <a:rPr lang="ru-RU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 заключении</a:t>
            </a:r>
            <a:r>
              <a:rPr lang="ru-RU" b="1" spc="1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0009"/>
                </a:solidFill>
                <a:latin typeface="Times New Roman"/>
                <a:cs typeface="Times New Roman"/>
              </a:rPr>
              <a:t>ПМПК.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36501" y="4684966"/>
            <a:ext cx="7865767" cy="1931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86385" algn="l"/>
              </a:tabLst>
            </a:pP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</a:t>
            </a:r>
            <a:r>
              <a:rPr lang="ru-RU" spc="-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няет о</a:t>
            </a:r>
            <a:r>
              <a:rPr lang="ru-RU" spc="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ган</a:t>
            </a:r>
            <a:r>
              <a:rPr lang="ru-RU" spc="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зационн</a:t>
            </a:r>
            <a:r>
              <a:rPr lang="ru-RU" spc="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10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pc="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pc="-20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pc="-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енч</a:t>
            </a:r>
            <a:r>
              <a:rPr lang="ru-RU" spc="30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pc="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pc="-1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 </a:t>
            </a:r>
            <a:r>
              <a:rPr lang="ru-RU" spc="-30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pc="-20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нкцию и </a:t>
            </a:r>
            <a:r>
              <a:rPr lang="ru-RU" spc="-60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оо</a:t>
            </a:r>
            <a:r>
              <a:rPr lang="ru-RU" spc="-1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дини</a:t>
            </a:r>
            <a:r>
              <a:rPr lang="ru-RU" spc="-1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pc="-40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ет деяте</a:t>
            </a:r>
            <a:r>
              <a:rPr lang="ru-RU" spc="-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ль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pc="4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сть </a:t>
            </a:r>
            <a:r>
              <a:rPr lang="ru-RU" spc="-1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частни</a:t>
            </a:r>
            <a:r>
              <a:rPr lang="ru-RU" spc="-6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6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оррекционно-п</a:t>
            </a:r>
            <a:r>
              <a:rPr lang="ru-RU" spc="-2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ru-RU" spc="-2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оги</a:t>
            </a:r>
            <a:r>
              <a:rPr lang="ru-RU" spc="-10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pc="30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pc="-6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pc="-30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п</a:t>
            </a:r>
            <a:r>
              <a:rPr lang="ru-RU" spc="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pc="3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pc="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а;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900"/>
              </a:lnSpc>
              <a:spcAft>
                <a:spcPts val="5"/>
              </a:spcAf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900"/>
              </a:lnSpc>
              <a:spcAft>
                <a:spcPts val="5"/>
              </a:spcAft>
              <a:buFont typeface="Arial" panose="020B0604020202020204" pitchFamily="34" charset="0"/>
              <a:buChar char="•"/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900"/>
              </a:lnSpc>
              <a:spcAft>
                <a:spcPts val="5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pc="3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сно взаим</a:t>
            </a:r>
            <a:r>
              <a:rPr lang="ru-RU" spc="-2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</a:t>
            </a:r>
            <a:r>
              <a:rPr lang="ru-RU" spc="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ru-RU" spc="-4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pc="-40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ет с ПМПК и </a:t>
            </a:r>
            <a:r>
              <a:rPr lang="ru-RU" spc="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емьями </a:t>
            </a:r>
            <a:r>
              <a:rPr lang="ru-RU" spc="-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pc="3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</a:t>
            </a:r>
            <a:r>
              <a:rPr lang="ru-RU" spc="1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анни</a:t>
            </a:r>
            <a:r>
              <a:rPr lang="ru-RU" spc="-60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lang="ru-RU" dirty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900"/>
              </a:lnSpc>
              <a:spcAft>
                <a:spcPts val="5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ts val="900"/>
              </a:lnSpc>
              <a:spcAft>
                <a:spcPts val="5"/>
              </a:spcAft>
            </a:pPr>
            <a:endParaRPr lang="ru-RU" dirty="0" smtClean="0">
              <a:solidFill>
                <a:srgbClr val="00000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900"/>
              </a:lnSpc>
              <a:spcAft>
                <a:spcPts val="5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</a:t>
            </a:r>
            <a:r>
              <a:rPr lang="ru-RU" spc="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pc="-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няет </a:t>
            </a:r>
            <a:r>
              <a:rPr lang="ru-RU" spc="-6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ru-RU" spc="-20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pc="-80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pc="-50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pc="-20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тивные </a:t>
            </a:r>
            <a:r>
              <a:rPr lang="ru-RU" spc="-2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pc="-1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нк</a:t>
            </a:r>
            <a:r>
              <a:rPr lang="ru-RU" spc="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pc="15" dirty="0" smtClean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2470" y="793749"/>
            <a:ext cx="7983220" cy="4964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00580" marR="1206500" indent="-436245">
              <a:lnSpc>
                <a:spcPct val="15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Финансовое</a:t>
            </a:r>
            <a:r>
              <a:rPr sz="2400" b="1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обеспечение</a:t>
            </a:r>
            <a:r>
              <a:rPr sz="24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 реализации </a:t>
            </a:r>
            <a:r>
              <a:rPr sz="2400" b="1" spc="-58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b="1" spc="-35" dirty="0">
                <a:solidFill>
                  <a:srgbClr val="000009"/>
                </a:solidFill>
                <a:latin typeface="Times New Roman"/>
                <a:cs typeface="Times New Roman"/>
              </a:rPr>
              <a:t>АООП</a:t>
            </a:r>
            <a:r>
              <a:rPr sz="2400" b="1" spc="-2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9"/>
                </a:solidFill>
                <a:latin typeface="Times New Roman"/>
                <a:cs typeface="Times New Roman"/>
              </a:rPr>
              <a:t>ДО</a:t>
            </a:r>
            <a:r>
              <a:rPr sz="24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9"/>
                </a:solidFill>
                <a:latin typeface="Times New Roman"/>
                <a:cs typeface="Times New Roman"/>
              </a:rPr>
              <a:t>для</a:t>
            </a:r>
            <a:r>
              <a:rPr sz="2400" b="1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9"/>
                </a:solidFill>
                <a:latin typeface="Times New Roman"/>
                <a:cs typeface="Times New Roman"/>
              </a:rPr>
              <a:t>детей</a:t>
            </a:r>
            <a:r>
              <a:rPr sz="2400" b="1" spc="-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09"/>
                </a:solidFill>
                <a:latin typeface="Times New Roman"/>
                <a:cs typeface="Times New Roman"/>
              </a:rPr>
              <a:t>с</a:t>
            </a:r>
            <a:r>
              <a:rPr sz="2400" b="1" spc="-2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b="1" spc="-80" dirty="0">
                <a:solidFill>
                  <a:srgbClr val="000009"/>
                </a:solidFill>
                <a:latin typeface="Times New Roman"/>
                <a:cs typeface="Times New Roman"/>
              </a:rPr>
              <a:t>ТНР,</a:t>
            </a:r>
            <a:endParaRPr sz="2400" dirty="0">
              <a:latin typeface="Times New Roman"/>
              <a:cs typeface="Times New Roman"/>
            </a:endParaRPr>
          </a:p>
          <a:p>
            <a:pPr marL="12065" marR="5080" indent="-2540" algn="ctr">
              <a:lnSpc>
                <a:spcPct val="150000"/>
              </a:lnSpc>
            </a:pPr>
            <a:r>
              <a:rPr sz="2400" dirty="0">
                <a:solidFill>
                  <a:srgbClr val="000009"/>
                </a:solidFill>
                <a:latin typeface="Times New Roman"/>
                <a:cs typeface="Times New Roman"/>
              </a:rPr>
              <a:t>осуществляется</a:t>
            </a:r>
            <a:r>
              <a:rPr sz="2400" spc="-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9"/>
                </a:solidFill>
                <a:latin typeface="Times New Roman"/>
                <a:cs typeface="Times New Roman"/>
              </a:rPr>
              <a:t>в </a:t>
            </a:r>
            <a:r>
              <a:rPr sz="2400" spc="-5" dirty="0">
                <a:solidFill>
                  <a:srgbClr val="000009"/>
                </a:solidFill>
                <a:latin typeface="Times New Roman"/>
                <a:cs typeface="Times New Roman"/>
              </a:rPr>
              <a:t>соответствии</a:t>
            </a:r>
            <a:r>
              <a:rPr sz="2400" spc="3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9"/>
                </a:solidFill>
                <a:latin typeface="Times New Roman"/>
                <a:cs typeface="Times New Roman"/>
              </a:rPr>
              <a:t>с </a:t>
            </a:r>
            <a:r>
              <a:rPr sz="2400" spc="-5" dirty="0">
                <a:solidFill>
                  <a:srgbClr val="000009"/>
                </a:solidFill>
                <a:latin typeface="Times New Roman"/>
                <a:cs typeface="Times New Roman"/>
              </a:rPr>
              <a:t>потребностями </a:t>
            </a:r>
            <a:r>
              <a:rPr sz="240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0009"/>
                </a:solidFill>
                <a:latin typeface="Times New Roman"/>
                <a:cs typeface="Times New Roman"/>
              </a:rPr>
              <a:t>Организации</a:t>
            </a:r>
            <a:r>
              <a:rPr sz="2400" spc="2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0009"/>
                </a:solidFill>
                <a:latin typeface="Times New Roman"/>
                <a:cs typeface="Times New Roman"/>
              </a:rPr>
              <a:t>на</a:t>
            </a:r>
            <a:r>
              <a:rPr sz="2400" dirty="0">
                <a:solidFill>
                  <a:srgbClr val="000009"/>
                </a:solidFill>
                <a:latin typeface="Times New Roman"/>
                <a:cs typeface="Times New Roman"/>
              </a:rPr>
              <a:t> осуществление</a:t>
            </a:r>
            <a:r>
              <a:rPr sz="2400" spc="-1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000009"/>
                </a:solidFill>
                <a:latin typeface="Times New Roman"/>
                <a:cs typeface="Times New Roman"/>
              </a:rPr>
              <a:t>всех</a:t>
            </a:r>
            <a:r>
              <a:rPr sz="2400" spc="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30" dirty="0">
                <a:solidFill>
                  <a:srgbClr val="000009"/>
                </a:solidFill>
                <a:latin typeface="Times New Roman"/>
                <a:cs typeface="Times New Roman"/>
              </a:rPr>
              <a:t>необходимых</a:t>
            </a:r>
            <a:r>
              <a:rPr sz="2400" spc="1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30" dirty="0">
                <a:solidFill>
                  <a:srgbClr val="000009"/>
                </a:solidFill>
                <a:latin typeface="Times New Roman"/>
                <a:cs typeface="Times New Roman"/>
              </a:rPr>
              <a:t>расходов </a:t>
            </a:r>
            <a:r>
              <a:rPr sz="2400" spc="-2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0009"/>
                </a:solidFill>
                <a:latin typeface="Times New Roman"/>
                <a:cs typeface="Times New Roman"/>
              </a:rPr>
              <a:t>на</a:t>
            </a:r>
            <a:r>
              <a:rPr sz="240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0009"/>
                </a:solidFill>
                <a:latin typeface="Times New Roman"/>
                <a:cs typeface="Times New Roman"/>
              </a:rPr>
              <a:t>обеспечение </a:t>
            </a:r>
            <a:r>
              <a:rPr sz="2400" spc="-20" dirty="0">
                <a:solidFill>
                  <a:srgbClr val="000009"/>
                </a:solidFill>
                <a:latin typeface="Times New Roman"/>
                <a:cs typeface="Times New Roman"/>
              </a:rPr>
              <a:t>конституционного</a:t>
            </a:r>
            <a:r>
              <a:rPr sz="2400" spc="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000009"/>
                </a:solidFill>
                <a:latin typeface="Times New Roman"/>
                <a:cs typeface="Times New Roman"/>
              </a:rPr>
              <a:t>права</a:t>
            </a:r>
            <a:r>
              <a:rPr sz="2400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0009"/>
                </a:solidFill>
                <a:latin typeface="Times New Roman"/>
                <a:cs typeface="Times New Roman"/>
              </a:rPr>
              <a:t>на</a:t>
            </a:r>
            <a:r>
              <a:rPr sz="240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0009"/>
                </a:solidFill>
                <a:latin typeface="Times New Roman"/>
                <a:cs typeface="Times New Roman"/>
              </a:rPr>
              <a:t>бесплатное</a:t>
            </a:r>
            <a:r>
              <a:rPr sz="2400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9"/>
                </a:solidFill>
                <a:latin typeface="Times New Roman"/>
                <a:cs typeface="Times New Roman"/>
              </a:rPr>
              <a:t>и </a:t>
            </a:r>
            <a:r>
              <a:rPr sz="2400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9"/>
                </a:solidFill>
                <a:latin typeface="Times New Roman"/>
                <a:cs typeface="Times New Roman"/>
              </a:rPr>
              <a:t>общедоступное</a:t>
            </a:r>
            <a:r>
              <a:rPr sz="2400" spc="-1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20" dirty="0">
                <a:solidFill>
                  <a:srgbClr val="000009"/>
                </a:solidFill>
                <a:latin typeface="Times New Roman"/>
                <a:cs typeface="Times New Roman"/>
              </a:rPr>
              <a:t>дошкольное</a:t>
            </a:r>
            <a:r>
              <a:rPr sz="2400" spc="2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0009"/>
                </a:solidFill>
                <a:latin typeface="Times New Roman"/>
                <a:cs typeface="Times New Roman"/>
              </a:rPr>
              <a:t>образование</a:t>
            </a:r>
            <a:r>
              <a:rPr sz="2400" dirty="0">
                <a:solidFill>
                  <a:srgbClr val="000009"/>
                </a:solidFill>
                <a:latin typeface="Times New Roman"/>
                <a:cs typeface="Times New Roman"/>
              </a:rPr>
              <a:t> с</a:t>
            </a:r>
            <a:r>
              <a:rPr sz="2400" spc="2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000009"/>
                </a:solidFill>
                <a:latin typeface="Times New Roman"/>
                <a:cs typeface="Times New Roman"/>
              </a:rPr>
              <a:t>учетом </a:t>
            </a:r>
            <a:r>
              <a:rPr sz="2400" spc="-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0009"/>
                </a:solidFill>
                <a:latin typeface="Times New Roman"/>
                <a:cs typeface="Times New Roman"/>
              </a:rPr>
              <a:t>направленности</a:t>
            </a:r>
            <a:r>
              <a:rPr sz="2400" spc="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000009"/>
                </a:solidFill>
                <a:latin typeface="Times New Roman"/>
                <a:cs typeface="Times New Roman"/>
              </a:rPr>
              <a:t>группы, </a:t>
            </a:r>
            <a:r>
              <a:rPr sz="2400" dirty="0">
                <a:solidFill>
                  <a:srgbClr val="000009"/>
                </a:solidFill>
                <a:latin typeface="Times New Roman"/>
                <a:cs typeface="Times New Roman"/>
              </a:rPr>
              <a:t>режима </a:t>
            </a:r>
            <a:r>
              <a:rPr sz="2400" spc="-10" dirty="0">
                <a:solidFill>
                  <a:srgbClr val="000009"/>
                </a:solidFill>
                <a:latin typeface="Times New Roman"/>
                <a:cs typeface="Times New Roman"/>
              </a:rPr>
              <a:t>пребывания</a:t>
            </a:r>
            <a:r>
              <a:rPr sz="2400" spc="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9"/>
                </a:solidFill>
                <a:latin typeface="Times New Roman"/>
                <a:cs typeface="Times New Roman"/>
              </a:rPr>
              <a:t>детей в</a:t>
            </a:r>
            <a:r>
              <a:rPr sz="2400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000009"/>
                </a:solidFill>
                <a:latin typeface="Times New Roman"/>
                <a:cs typeface="Times New Roman"/>
              </a:rPr>
              <a:t>группе, </a:t>
            </a:r>
            <a:r>
              <a:rPr sz="2400" spc="-58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000009"/>
                </a:solidFill>
                <a:latin typeface="Times New Roman"/>
                <a:cs typeface="Times New Roman"/>
              </a:rPr>
              <a:t>возрастом</a:t>
            </a:r>
            <a:r>
              <a:rPr sz="2400" spc="1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000009"/>
                </a:solidFill>
                <a:latin typeface="Times New Roman"/>
                <a:cs typeface="Times New Roman"/>
              </a:rPr>
              <a:t>воспитанников</a:t>
            </a:r>
            <a:r>
              <a:rPr sz="2400" spc="1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9"/>
                </a:solidFill>
                <a:latin typeface="Times New Roman"/>
                <a:cs typeface="Times New Roman"/>
              </a:rPr>
              <a:t>и</a:t>
            </a:r>
            <a:r>
              <a:rPr sz="2400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000009"/>
                </a:solidFill>
                <a:latin typeface="Times New Roman"/>
                <a:cs typeface="Times New Roman"/>
              </a:rPr>
              <a:t>прочими</a:t>
            </a:r>
            <a:r>
              <a:rPr sz="2400" dirty="0">
                <a:solidFill>
                  <a:srgbClr val="000009"/>
                </a:solidFill>
                <a:latin typeface="Times New Roman"/>
                <a:cs typeface="Times New Roman"/>
              </a:rPr>
              <a:t> особенностями </a:t>
            </a:r>
            <a:r>
              <a:rPr sz="2400" spc="5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09"/>
                </a:solidFill>
                <a:latin typeface="Times New Roman"/>
                <a:cs typeface="Times New Roman"/>
              </a:rPr>
              <a:t>реализации</a:t>
            </a:r>
            <a:r>
              <a:rPr sz="2400" spc="-1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0009"/>
                </a:solidFill>
                <a:latin typeface="Times New Roman"/>
                <a:cs typeface="Times New Roman"/>
              </a:rPr>
              <a:t>Программы.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3501" y="1140820"/>
            <a:ext cx="8094980" cy="45078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61315" marR="355600" indent="775970">
              <a:lnSpc>
                <a:spcPct val="150000"/>
              </a:lnSpc>
              <a:spcBef>
                <a:spcPts val="105"/>
              </a:spcBef>
            </a:pPr>
            <a:r>
              <a:rPr sz="2800" b="1" spc="-10" dirty="0">
                <a:latin typeface="Times New Roman"/>
                <a:cs typeface="Times New Roman"/>
              </a:rPr>
              <a:t>Планирование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деятельности</a:t>
            </a:r>
            <a:r>
              <a:rPr sz="2800" b="1" spc="5" dirty="0">
                <a:latin typeface="Times New Roman"/>
                <a:cs typeface="Times New Roman"/>
              </a:rPr>
              <a:t> </a:t>
            </a:r>
            <a:r>
              <a:rPr sz="2800" b="1" spc="-30" dirty="0">
                <a:latin typeface="Times New Roman"/>
                <a:cs typeface="Times New Roman"/>
              </a:rPr>
              <a:t>педагогов 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опирается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на </a:t>
            </a:r>
            <a:r>
              <a:rPr sz="2800" spc="-35" dirty="0">
                <a:latin typeface="Times New Roman"/>
                <a:cs typeface="Times New Roman"/>
              </a:rPr>
              <a:t>результаты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педагогической</a:t>
            </a:r>
            <a:r>
              <a:rPr sz="2800" spc="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оценки </a:t>
            </a:r>
            <a:r>
              <a:rPr sz="2800" spc="-68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индивидуального </a:t>
            </a:r>
            <a:r>
              <a:rPr sz="2800" spc="-5" dirty="0">
                <a:latin typeface="Times New Roman"/>
                <a:cs typeface="Times New Roman"/>
              </a:rPr>
              <a:t>развития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детей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и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направлено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в</a:t>
            </a:r>
            <a:endParaRPr sz="2800" dirty="0">
              <a:latin typeface="Times New Roman"/>
              <a:cs typeface="Times New Roman"/>
            </a:endParaRPr>
          </a:p>
          <a:p>
            <a:pPr marL="507365" marR="500380" indent="532130">
              <a:lnSpc>
                <a:spcPts val="5040"/>
              </a:lnSpc>
              <a:spcBef>
                <a:spcPts val="445"/>
              </a:spcBef>
            </a:pPr>
            <a:r>
              <a:rPr sz="2800" spc="-25" dirty="0">
                <a:latin typeface="Times New Roman"/>
                <a:cs typeface="Times New Roman"/>
              </a:rPr>
              <a:t>первую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очередь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на</a:t>
            </a:r>
            <a:r>
              <a:rPr sz="2800" spc="-10" dirty="0">
                <a:latin typeface="Times New Roman"/>
                <a:cs typeface="Times New Roman"/>
              </a:rPr>
              <a:t> создание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психолого- 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педагогических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условий</a:t>
            </a:r>
            <a:r>
              <a:rPr sz="2800" spc="1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для</a:t>
            </a:r>
            <a:r>
              <a:rPr sz="2800" spc="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развития </a:t>
            </a:r>
            <a:r>
              <a:rPr sz="2800" spc="-20" dirty="0">
                <a:latin typeface="Times New Roman"/>
                <a:cs typeface="Times New Roman"/>
              </a:rPr>
              <a:t>каждого</a:t>
            </a:r>
            <a:endParaRPr sz="2800" dirty="0">
              <a:latin typeface="Times New Roman"/>
              <a:cs typeface="Times New Roman"/>
            </a:endParaRPr>
          </a:p>
          <a:p>
            <a:pPr marL="1250315" marR="5080" indent="-1238250">
              <a:lnSpc>
                <a:spcPts val="5040"/>
              </a:lnSpc>
            </a:pPr>
            <a:r>
              <a:rPr sz="2800" spc="-15" dirty="0">
                <a:latin typeface="Times New Roman"/>
                <a:cs typeface="Times New Roman"/>
              </a:rPr>
              <a:t>ребенка,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в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том</a:t>
            </a:r>
            <a:r>
              <a:rPr sz="2800" spc="-5" dirty="0">
                <a:latin typeface="Times New Roman"/>
                <a:cs typeface="Times New Roman"/>
              </a:rPr>
              <a:t> числе,</a:t>
            </a:r>
            <a:r>
              <a:rPr sz="2800" spc="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на </a:t>
            </a:r>
            <a:r>
              <a:rPr sz="2800" spc="-10" dirty="0">
                <a:latin typeface="Times New Roman"/>
                <a:cs typeface="Times New Roman"/>
              </a:rPr>
              <a:t>формирование развивающей </a:t>
            </a:r>
            <a:r>
              <a:rPr sz="2800" spc="-68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предметно-пространственной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среды.</a:t>
            </a: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7730" y="1153622"/>
            <a:ext cx="7833359" cy="3867150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540"/>
              </a:spcBef>
            </a:pPr>
            <a:r>
              <a:rPr sz="2400" b="1" spc="-10" dirty="0">
                <a:latin typeface="Times New Roman"/>
                <a:cs typeface="Times New Roman"/>
              </a:rPr>
              <a:t>ЦЕЛЬЮ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spc="-40" dirty="0">
                <a:latin typeface="Times New Roman"/>
                <a:cs typeface="Times New Roman"/>
              </a:rPr>
              <a:t>ПРОГРАММЫ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ЯВЛЯЕТСЯ</a:t>
            </a:r>
            <a:endParaRPr sz="2400" dirty="0">
              <a:latin typeface="Times New Roman"/>
              <a:cs typeface="Times New Roman"/>
            </a:endParaRPr>
          </a:p>
          <a:p>
            <a:pPr marL="12700" marR="5080" indent="989965">
              <a:lnSpc>
                <a:spcPct val="150000"/>
              </a:lnSpc>
            </a:pPr>
            <a:r>
              <a:rPr sz="2400" spc="-5" dirty="0">
                <a:latin typeface="Times New Roman"/>
                <a:cs typeface="Times New Roman"/>
              </a:rPr>
              <a:t>проектирование </a:t>
            </a:r>
            <a:r>
              <a:rPr sz="2400" dirty="0">
                <a:latin typeface="Times New Roman"/>
                <a:cs typeface="Times New Roman"/>
              </a:rPr>
              <a:t>социальной </a:t>
            </a:r>
            <a:r>
              <a:rPr sz="2400" spc="-5" dirty="0">
                <a:latin typeface="Times New Roman"/>
                <a:cs typeface="Times New Roman"/>
              </a:rPr>
              <a:t>ситуации развития, </a:t>
            </a:r>
            <a:r>
              <a:rPr sz="2400" dirty="0">
                <a:latin typeface="Times New Roman"/>
                <a:cs typeface="Times New Roman"/>
              </a:rPr>
              <a:t> осуществление</a:t>
            </a:r>
            <a:r>
              <a:rPr sz="2400" spc="-10" dirty="0">
                <a:latin typeface="Times New Roman"/>
                <a:cs typeface="Times New Roman"/>
              </a:rPr>
              <a:t> коррекционно-развивающей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Times New Roman"/>
                <a:cs typeface="Times New Roman"/>
              </a:rPr>
              <a:t>деятельности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</a:t>
            </a:r>
          </a:p>
          <a:p>
            <a:pPr marL="55244" marR="41275" indent="543560">
              <a:lnSpc>
                <a:spcPct val="150000"/>
              </a:lnSpc>
              <a:spcBef>
                <a:spcPts val="5"/>
              </a:spcBef>
            </a:pPr>
            <a:r>
              <a:rPr sz="2400" spc="-5" dirty="0">
                <a:latin typeface="Times New Roman"/>
                <a:cs typeface="Times New Roman"/>
              </a:rPr>
              <a:t>развивающей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предметно-пространственной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среды,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обеспечивающих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позитивную </a:t>
            </a:r>
            <a:r>
              <a:rPr sz="2400" dirty="0">
                <a:latin typeface="Times New Roman"/>
                <a:cs typeface="Times New Roman"/>
              </a:rPr>
              <a:t>социализацию,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мотивацию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</a:t>
            </a:r>
          </a:p>
          <a:p>
            <a:pPr marL="594360">
              <a:lnSpc>
                <a:spcPct val="100000"/>
              </a:lnSpc>
              <a:spcBef>
                <a:spcPts val="1440"/>
              </a:spcBef>
            </a:pPr>
            <a:r>
              <a:rPr sz="2400" spc="-15" dirty="0">
                <a:latin typeface="Times New Roman"/>
                <a:cs typeface="Times New Roman"/>
              </a:rPr>
              <a:t>поддержку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индивидуальности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ребенка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 </a:t>
            </a:r>
            <a:r>
              <a:rPr sz="2400" spc="-5" dirty="0">
                <a:latin typeface="Times New Roman"/>
                <a:cs typeface="Times New Roman"/>
              </a:rPr>
              <a:t>тяжѐлыми</a:t>
            </a:r>
            <a:endParaRPr sz="24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440"/>
              </a:spcBef>
            </a:pPr>
            <a:r>
              <a:rPr sz="2400" spc="-5" dirty="0">
                <a:latin typeface="Times New Roman"/>
                <a:cs typeface="Times New Roman"/>
              </a:rPr>
              <a:t>нарушениями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речи.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5790" y="1101217"/>
            <a:ext cx="8342630" cy="49650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0" marR="6985" indent="-108585" algn="just">
              <a:lnSpc>
                <a:spcPct val="150100"/>
              </a:lnSpc>
              <a:spcBef>
                <a:spcPts val="100"/>
              </a:spcBef>
              <a:buFont typeface="Arial MT"/>
              <a:buChar char="•"/>
              <a:tabLst>
                <a:tab pos="121285" algn="l"/>
              </a:tabLst>
            </a:pPr>
            <a:r>
              <a:rPr sz="1800" spc="-10" dirty="0">
                <a:latin typeface="Times New Roman"/>
                <a:cs typeface="Times New Roman"/>
              </a:rPr>
              <a:t>охрана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5" dirty="0">
                <a:latin typeface="Times New Roman"/>
                <a:cs typeface="Times New Roman"/>
              </a:rPr>
              <a:t>укрепление </a:t>
            </a:r>
            <a:r>
              <a:rPr sz="1800" spc="-15" dirty="0">
                <a:latin typeface="Times New Roman"/>
                <a:cs typeface="Times New Roman"/>
              </a:rPr>
              <a:t>физического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10" dirty="0">
                <a:latin typeface="Times New Roman"/>
                <a:cs typeface="Times New Roman"/>
              </a:rPr>
              <a:t>психического </a:t>
            </a:r>
            <a:r>
              <a:rPr sz="1800" spc="-5" dirty="0">
                <a:latin typeface="Times New Roman"/>
                <a:cs typeface="Times New Roman"/>
              </a:rPr>
              <a:t>детей </a:t>
            </a:r>
            <a:r>
              <a:rPr sz="1800" dirty="0">
                <a:latin typeface="Times New Roman"/>
                <a:cs typeface="Times New Roman"/>
              </a:rPr>
              <a:t>с </a:t>
            </a:r>
            <a:r>
              <a:rPr sz="1800" spc="-60" dirty="0">
                <a:latin typeface="Times New Roman"/>
                <a:cs typeface="Times New Roman"/>
              </a:rPr>
              <a:t>ТНР,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 </a:t>
            </a:r>
            <a:r>
              <a:rPr sz="1800" spc="-20" dirty="0">
                <a:latin typeface="Times New Roman"/>
                <a:cs typeface="Times New Roman"/>
              </a:rPr>
              <a:t>том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числе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их 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эмоционального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благополучия;</a:t>
            </a:r>
            <a:endParaRPr sz="1800" dirty="0">
              <a:latin typeface="Times New Roman"/>
              <a:cs typeface="Times New Roman"/>
            </a:endParaRPr>
          </a:p>
          <a:p>
            <a:pPr marL="120650" marR="6350" indent="-108585" algn="just">
              <a:lnSpc>
                <a:spcPct val="150000"/>
              </a:lnSpc>
              <a:buFont typeface="Arial MT"/>
              <a:buChar char="•"/>
              <a:tabLst>
                <a:tab pos="121285" algn="l"/>
              </a:tabLst>
            </a:pPr>
            <a:r>
              <a:rPr sz="1800" spc="-5" dirty="0">
                <a:latin typeface="Times New Roman"/>
                <a:cs typeface="Times New Roman"/>
              </a:rPr>
              <a:t>обеспечение равных возможностей </a:t>
            </a:r>
            <a:r>
              <a:rPr sz="1800" dirty="0">
                <a:latin typeface="Times New Roman"/>
                <a:cs typeface="Times New Roman"/>
              </a:rPr>
              <a:t>для </a:t>
            </a:r>
            <a:r>
              <a:rPr sz="1800" spc="-10" dirty="0">
                <a:latin typeface="Times New Roman"/>
                <a:cs typeface="Times New Roman"/>
              </a:rPr>
              <a:t>полноценного </a:t>
            </a:r>
            <a:r>
              <a:rPr sz="1800" dirty="0">
                <a:latin typeface="Times New Roman"/>
                <a:cs typeface="Times New Roman"/>
              </a:rPr>
              <a:t>развития </a:t>
            </a:r>
            <a:r>
              <a:rPr sz="1800" spc="-10" dirty="0">
                <a:latin typeface="Times New Roman"/>
                <a:cs typeface="Times New Roman"/>
              </a:rPr>
              <a:t>ребенка </a:t>
            </a:r>
            <a:r>
              <a:rPr sz="1800" dirty="0">
                <a:latin typeface="Times New Roman"/>
                <a:cs typeface="Times New Roman"/>
              </a:rPr>
              <a:t>с ТНР в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период </a:t>
            </a:r>
            <a:r>
              <a:rPr sz="1800" spc="-20" dirty="0">
                <a:latin typeface="Times New Roman"/>
                <a:cs typeface="Times New Roman"/>
              </a:rPr>
              <a:t>дошкольного </a:t>
            </a:r>
            <a:r>
              <a:rPr sz="1800" dirty="0">
                <a:latin typeface="Times New Roman"/>
                <a:cs typeface="Times New Roman"/>
              </a:rPr>
              <a:t>детства независимо </a:t>
            </a:r>
            <a:r>
              <a:rPr sz="1800" spc="-20" dirty="0">
                <a:latin typeface="Times New Roman"/>
                <a:cs typeface="Times New Roman"/>
              </a:rPr>
              <a:t>от </a:t>
            </a:r>
            <a:r>
              <a:rPr sz="1800" spc="10" dirty="0">
                <a:latin typeface="Times New Roman"/>
                <a:cs typeface="Times New Roman"/>
              </a:rPr>
              <a:t>места </a:t>
            </a:r>
            <a:r>
              <a:rPr sz="1800" spc="-10" dirty="0">
                <a:latin typeface="Times New Roman"/>
                <a:cs typeface="Times New Roman"/>
              </a:rPr>
              <a:t>проживания, пола, </a:t>
            </a:r>
            <a:r>
              <a:rPr sz="1800" spc="-5" dirty="0">
                <a:latin typeface="Times New Roman"/>
                <a:cs typeface="Times New Roman"/>
              </a:rPr>
              <a:t>нации, языка,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социального </a:t>
            </a:r>
            <a:r>
              <a:rPr sz="1800" dirty="0">
                <a:latin typeface="Times New Roman"/>
                <a:cs typeface="Times New Roman"/>
              </a:rPr>
              <a:t>статуса;</a:t>
            </a:r>
          </a:p>
          <a:p>
            <a:pPr marL="120650" marR="5080" indent="-108585" algn="just">
              <a:lnSpc>
                <a:spcPct val="150000"/>
              </a:lnSpc>
              <a:buFont typeface="Arial MT"/>
              <a:buChar char="•"/>
              <a:tabLst>
                <a:tab pos="121285" algn="l"/>
              </a:tabLst>
            </a:pPr>
            <a:r>
              <a:rPr sz="1800" spc="-5" dirty="0">
                <a:latin typeface="Times New Roman"/>
                <a:cs typeface="Times New Roman"/>
              </a:rPr>
              <a:t>создание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благоприятных</a:t>
            </a:r>
            <a:r>
              <a:rPr sz="1800" spc="-5" dirty="0">
                <a:latin typeface="Times New Roman"/>
                <a:cs typeface="Times New Roman"/>
              </a:rPr>
              <a:t> условий</a:t>
            </a:r>
            <a:r>
              <a:rPr sz="1800" dirty="0">
                <a:latin typeface="Times New Roman"/>
                <a:cs typeface="Times New Roman"/>
              </a:rPr>
              <a:t> развития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соответствии</a:t>
            </a:r>
            <a:r>
              <a:rPr sz="1800" dirty="0">
                <a:latin typeface="Times New Roman"/>
                <a:cs typeface="Times New Roman"/>
              </a:rPr>
              <a:t> с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их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возрастными,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психофизическими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5" dirty="0">
                <a:latin typeface="Times New Roman"/>
                <a:cs typeface="Times New Roman"/>
              </a:rPr>
              <a:t>индивидуальными </a:t>
            </a:r>
            <a:r>
              <a:rPr sz="1800" dirty="0">
                <a:latin typeface="Times New Roman"/>
                <a:cs typeface="Times New Roman"/>
              </a:rPr>
              <a:t>особенностями, </a:t>
            </a:r>
            <a:r>
              <a:rPr sz="1800" spc="-5" dirty="0">
                <a:latin typeface="Times New Roman"/>
                <a:cs typeface="Times New Roman"/>
              </a:rPr>
              <a:t>развитие </a:t>
            </a:r>
            <a:r>
              <a:rPr sz="1800" spc="5" dirty="0">
                <a:latin typeface="Times New Roman"/>
                <a:cs typeface="Times New Roman"/>
              </a:rPr>
              <a:t>способностей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творческого </a:t>
            </a:r>
            <a:r>
              <a:rPr sz="1800" spc="-5" dirty="0">
                <a:latin typeface="Times New Roman"/>
                <a:cs typeface="Times New Roman"/>
              </a:rPr>
              <a:t>потенциала </a:t>
            </a:r>
            <a:r>
              <a:rPr sz="1800" spc="-15" dirty="0">
                <a:latin typeface="Times New Roman"/>
                <a:cs typeface="Times New Roman"/>
              </a:rPr>
              <a:t>каждого </a:t>
            </a:r>
            <a:r>
              <a:rPr sz="1800" spc="-10" dirty="0">
                <a:latin typeface="Times New Roman"/>
                <a:cs typeface="Times New Roman"/>
              </a:rPr>
              <a:t>ребенка </a:t>
            </a:r>
            <a:r>
              <a:rPr sz="1800" dirty="0">
                <a:latin typeface="Times New Roman"/>
                <a:cs typeface="Times New Roman"/>
              </a:rPr>
              <a:t>с </a:t>
            </a:r>
            <a:r>
              <a:rPr sz="1800" spc="-5" dirty="0">
                <a:latin typeface="Times New Roman"/>
                <a:cs typeface="Times New Roman"/>
              </a:rPr>
              <a:t>ТНР </a:t>
            </a:r>
            <a:r>
              <a:rPr sz="1800" spc="-10" dirty="0">
                <a:latin typeface="Times New Roman"/>
                <a:cs typeface="Times New Roman"/>
              </a:rPr>
              <a:t>как </a:t>
            </a:r>
            <a:r>
              <a:rPr sz="1800" spc="-20" dirty="0">
                <a:latin typeface="Times New Roman"/>
                <a:cs typeface="Times New Roman"/>
              </a:rPr>
              <a:t>субъекта </a:t>
            </a:r>
            <a:r>
              <a:rPr sz="1800" spc="-5" dirty="0">
                <a:latin typeface="Times New Roman"/>
                <a:cs typeface="Times New Roman"/>
              </a:rPr>
              <a:t>отношений </a:t>
            </a:r>
            <a:r>
              <a:rPr sz="1800" dirty="0">
                <a:latin typeface="Times New Roman"/>
                <a:cs typeface="Times New Roman"/>
              </a:rPr>
              <a:t>с </a:t>
            </a:r>
            <a:r>
              <a:rPr sz="1800" spc="-5" dirty="0">
                <a:latin typeface="Times New Roman"/>
                <a:cs typeface="Times New Roman"/>
              </a:rPr>
              <a:t>другими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детьми,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взрослыми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10" dirty="0">
                <a:latin typeface="Times New Roman"/>
                <a:cs typeface="Times New Roman"/>
              </a:rPr>
              <a:t>миром;</a:t>
            </a:r>
            <a:endParaRPr sz="1800" dirty="0">
              <a:latin typeface="Times New Roman"/>
              <a:cs typeface="Times New Roman"/>
            </a:endParaRPr>
          </a:p>
          <a:p>
            <a:pPr marL="120650" marR="6985" indent="-108585" algn="just">
              <a:lnSpc>
                <a:spcPct val="150000"/>
              </a:lnSpc>
              <a:buFont typeface="Arial MT"/>
              <a:buChar char="•"/>
              <a:tabLst>
                <a:tab pos="121285" algn="l"/>
              </a:tabLst>
            </a:pPr>
            <a:r>
              <a:rPr sz="1800" spc="-10" dirty="0">
                <a:latin typeface="Times New Roman"/>
                <a:cs typeface="Times New Roman"/>
              </a:rPr>
              <a:t>объединение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обучения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воспитания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целостный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образовательный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процесс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на 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основе </a:t>
            </a:r>
            <a:r>
              <a:rPr sz="1800" spc="-10" dirty="0">
                <a:latin typeface="Times New Roman"/>
                <a:cs typeface="Times New Roman"/>
              </a:rPr>
              <a:t>духовно-нравственных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15" dirty="0">
                <a:latin typeface="Times New Roman"/>
                <a:cs typeface="Times New Roman"/>
              </a:rPr>
              <a:t>социокультурных </a:t>
            </a:r>
            <a:r>
              <a:rPr sz="1800" dirty="0">
                <a:latin typeface="Times New Roman"/>
                <a:cs typeface="Times New Roman"/>
              </a:rPr>
              <a:t>ценностей, </a:t>
            </a:r>
            <a:r>
              <a:rPr sz="1800" spc="-5" dirty="0">
                <a:latin typeface="Times New Roman"/>
                <a:cs typeface="Times New Roman"/>
              </a:rPr>
              <a:t>принятых </a:t>
            </a:r>
            <a:r>
              <a:rPr sz="1800" dirty="0">
                <a:latin typeface="Times New Roman"/>
                <a:cs typeface="Times New Roman"/>
              </a:rPr>
              <a:t>в обществе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правил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10" dirty="0">
                <a:latin typeface="Times New Roman"/>
                <a:cs typeface="Times New Roman"/>
              </a:rPr>
              <a:t>норм </a:t>
            </a:r>
            <a:r>
              <a:rPr sz="1800" spc="-5" dirty="0">
                <a:latin typeface="Times New Roman"/>
                <a:cs typeface="Times New Roman"/>
              </a:rPr>
              <a:t>поведения</a:t>
            </a:r>
            <a:r>
              <a:rPr sz="1800" dirty="0">
                <a:latin typeface="Times New Roman"/>
                <a:cs typeface="Times New Roman"/>
              </a:rPr>
              <a:t> в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интересах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человека,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семьи,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общества;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67744" y="389644"/>
            <a:ext cx="446449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5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spc="-2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АООП: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4370" y="1173861"/>
            <a:ext cx="8197850" cy="4964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0" marR="5715" indent="-108585" algn="just">
              <a:lnSpc>
                <a:spcPct val="150000"/>
              </a:lnSpc>
              <a:spcBef>
                <a:spcPts val="100"/>
              </a:spcBef>
              <a:buFont typeface="Arial MT"/>
              <a:buChar char="•"/>
              <a:tabLst>
                <a:tab pos="121285" algn="l"/>
              </a:tabLst>
            </a:pPr>
            <a:r>
              <a:rPr sz="1800" spc="-5" dirty="0">
                <a:latin typeface="Times New Roman"/>
                <a:cs typeface="Times New Roman"/>
              </a:rPr>
              <a:t>формирование </a:t>
            </a:r>
            <a:r>
              <a:rPr sz="1800" dirty="0">
                <a:latin typeface="Times New Roman"/>
                <a:cs typeface="Times New Roman"/>
              </a:rPr>
              <a:t>общей </a:t>
            </a:r>
            <a:r>
              <a:rPr sz="1800" spc="-30" dirty="0">
                <a:latin typeface="Times New Roman"/>
                <a:cs typeface="Times New Roman"/>
              </a:rPr>
              <a:t>культуры </a:t>
            </a:r>
            <a:r>
              <a:rPr sz="1800" dirty="0">
                <a:latin typeface="Times New Roman"/>
                <a:cs typeface="Times New Roman"/>
              </a:rPr>
              <a:t>личности </a:t>
            </a:r>
            <a:r>
              <a:rPr sz="1800" spc="-5" dirty="0">
                <a:latin typeface="Times New Roman"/>
                <a:cs typeface="Times New Roman"/>
              </a:rPr>
              <a:t>детей </a:t>
            </a:r>
            <a:r>
              <a:rPr sz="1800" dirty="0">
                <a:latin typeface="Times New Roman"/>
                <a:cs typeface="Times New Roman"/>
              </a:rPr>
              <a:t>с </a:t>
            </a:r>
            <a:r>
              <a:rPr sz="1800" spc="-60" dirty="0">
                <a:latin typeface="Times New Roman"/>
                <a:cs typeface="Times New Roman"/>
              </a:rPr>
              <a:t>ТНР, </a:t>
            </a:r>
            <a:r>
              <a:rPr sz="1800" spc="-5" dirty="0">
                <a:latin typeface="Times New Roman"/>
                <a:cs typeface="Times New Roman"/>
              </a:rPr>
              <a:t>развитие их </a:t>
            </a:r>
            <a:r>
              <a:rPr sz="1800" dirty="0">
                <a:latin typeface="Times New Roman"/>
                <a:cs typeface="Times New Roman"/>
              </a:rPr>
              <a:t>социальных,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нравственных,</a:t>
            </a:r>
            <a:r>
              <a:rPr sz="1800" dirty="0">
                <a:latin typeface="Times New Roman"/>
                <a:cs typeface="Times New Roman"/>
              </a:rPr>
              <a:t> эстетических,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интеллектуальных,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физических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качеств, </a:t>
            </a:r>
            <a:r>
              <a:rPr sz="1800" spc="-5" dirty="0">
                <a:latin typeface="Times New Roman"/>
                <a:cs typeface="Times New Roman"/>
              </a:rPr>
              <a:t> инициативности,</a:t>
            </a:r>
            <a:r>
              <a:rPr sz="1800" dirty="0">
                <a:latin typeface="Times New Roman"/>
                <a:cs typeface="Times New Roman"/>
              </a:rPr>
              <a:t> самостоятельности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 ответственности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ребенка,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формирование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предпосылок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учебной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деятельности;</a:t>
            </a:r>
            <a:endParaRPr sz="1800">
              <a:latin typeface="Times New Roman"/>
              <a:cs typeface="Times New Roman"/>
            </a:endParaRPr>
          </a:p>
          <a:p>
            <a:pPr marL="120650" marR="5080" indent="-108585" algn="just">
              <a:lnSpc>
                <a:spcPct val="150000"/>
              </a:lnSpc>
              <a:buFont typeface="Arial MT"/>
              <a:buChar char="•"/>
              <a:tabLst>
                <a:tab pos="121285" algn="l"/>
              </a:tabLst>
            </a:pPr>
            <a:r>
              <a:rPr sz="1800" spc="-5" dirty="0">
                <a:latin typeface="Times New Roman"/>
                <a:cs typeface="Times New Roman"/>
              </a:rPr>
              <a:t>формирование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социокультурной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среды,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соответствующей</a:t>
            </a:r>
            <a:r>
              <a:rPr sz="1800" spc="-5" dirty="0">
                <a:latin typeface="Times New Roman"/>
                <a:cs typeface="Times New Roman"/>
              </a:rPr>
              <a:t> психофизическим</a:t>
            </a:r>
            <a:r>
              <a:rPr sz="1800" dirty="0">
                <a:latin typeface="Times New Roman"/>
                <a:cs typeface="Times New Roman"/>
              </a:rPr>
              <a:t> и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индивидуальным </a:t>
            </a:r>
            <a:r>
              <a:rPr sz="1800" dirty="0">
                <a:latin typeface="Times New Roman"/>
                <a:cs typeface="Times New Roman"/>
              </a:rPr>
              <a:t>особенностям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детей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-5" dirty="0">
                <a:latin typeface="Times New Roman"/>
                <a:cs typeface="Times New Roman"/>
              </a:rPr>
              <a:t> ТНР;</a:t>
            </a:r>
            <a:endParaRPr sz="1800">
              <a:latin typeface="Times New Roman"/>
              <a:cs typeface="Times New Roman"/>
            </a:endParaRPr>
          </a:p>
          <a:p>
            <a:pPr marL="120650" indent="-108585" algn="just">
              <a:lnSpc>
                <a:spcPct val="100000"/>
              </a:lnSpc>
              <a:spcBef>
                <a:spcPts val="1080"/>
              </a:spcBef>
              <a:buFont typeface="Arial MT"/>
              <a:buChar char="•"/>
              <a:tabLst>
                <a:tab pos="121285" algn="l"/>
              </a:tabLst>
            </a:pPr>
            <a:r>
              <a:rPr sz="1800" spc="-15" dirty="0">
                <a:latin typeface="Times New Roman"/>
                <a:cs typeface="Times New Roman"/>
              </a:rPr>
              <a:t>коррекция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недостатков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психофизического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развития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детей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ТНР;</a:t>
            </a:r>
            <a:endParaRPr sz="1800">
              <a:latin typeface="Times New Roman"/>
              <a:cs typeface="Times New Roman"/>
            </a:endParaRPr>
          </a:p>
          <a:p>
            <a:pPr marL="120650" marR="5080" indent="-108585" algn="just">
              <a:lnSpc>
                <a:spcPct val="150000"/>
              </a:lnSpc>
              <a:spcBef>
                <a:spcPts val="5"/>
              </a:spcBef>
              <a:buFont typeface="Arial MT"/>
              <a:buChar char="•"/>
              <a:tabLst>
                <a:tab pos="121285" algn="l"/>
              </a:tabLst>
            </a:pPr>
            <a:r>
              <a:rPr sz="1800" spc="-5" dirty="0">
                <a:latin typeface="Times New Roman"/>
                <a:cs typeface="Times New Roman"/>
              </a:rPr>
              <a:t>обеспечение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психолого-педагогической</a:t>
            </a:r>
            <a:r>
              <a:rPr sz="1800" spc="-10" dirty="0">
                <a:latin typeface="Times New Roman"/>
                <a:cs typeface="Times New Roman"/>
              </a:rPr>
              <a:t> поддержки</a:t>
            </a:r>
            <a:r>
              <a:rPr sz="1800" spc="-5" dirty="0">
                <a:latin typeface="Times New Roman"/>
                <a:cs typeface="Times New Roman"/>
              </a:rPr>
              <a:t> семьи</a:t>
            </a:r>
            <a:r>
              <a:rPr sz="1800" dirty="0">
                <a:latin typeface="Times New Roman"/>
                <a:cs typeface="Times New Roman"/>
              </a:rPr>
              <a:t> 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повышение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компетентности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родителей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(законных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представителей)</a:t>
            </a:r>
            <a:r>
              <a:rPr sz="1800" dirty="0">
                <a:latin typeface="Times New Roman"/>
                <a:cs typeface="Times New Roman"/>
              </a:rPr>
              <a:t> в</a:t>
            </a:r>
            <a:r>
              <a:rPr sz="1800" spc="5" dirty="0">
                <a:latin typeface="Times New Roman"/>
                <a:cs typeface="Times New Roman"/>
              </a:rPr>
              <a:t> вопросах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развития</a:t>
            </a:r>
            <a:r>
              <a:rPr sz="1800" dirty="0">
                <a:latin typeface="Times New Roman"/>
                <a:cs typeface="Times New Roman"/>
              </a:rPr>
              <a:t> и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образования,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охраны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укрепления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здоровья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детей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-5" dirty="0">
                <a:latin typeface="Times New Roman"/>
                <a:cs typeface="Times New Roman"/>
              </a:rPr>
              <a:t> ТНР;</a:t>
            </a:r>
            <a:endParaRPr sz="1800">
              <a:latin typeface="Times New Roman"/>
              <a:cs typeface="Times New Roman"/>
            </a:endParaRPr>
          </a:p>
          <a:p>
            <a:pPr marL="120650" indent="-108585" algn="just">
              <a:lnSpc>
                <a:spcPct val="100000"/>
              </a:lnSpc>
              <a:spcBef>
                <a:spcPts val="1080"/>
              </a:spcBef>
              <a:buFont typeface="Arial MT"/>
              <a:buChar char="•"/>
              <a:tabLst>
                <a:tab pos="121285" algn="l"/>
              </a:tabLst>
            </a:pPr>
            <a:r>
              <a:rPr sz="1800" spc="-5" dirty="0">
                <a:latin typeface="Times New Roman"/>
                <a:cs typeface="Times New Roman"/>
              </a:rPr>
              <a:t>обеспечение</a:t>
            </a:r>
            <a:r>
              <a:rPr sz="1800" spc="19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преемственности</a:t>
            </a:r>
            <a:r>
              <a:rPr sz="1800" spc="1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целей,</a:t>
            </a:r>
            <a:r>
              <a:rPr sz="1800" spc="204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задач</a:t>
            </a:r>
            <a:r>
              <a:rPr sz="1800" spc="2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17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содержания</a:t>
            </a:r>
            <a:r>
              <a:rPr sz="1800" spc="19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дошкольного</a:t>
            </a:r>
            <a:r>
              <a:rPr sz="1800" spc="20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общего</a:t>
            </a:r>
            <a:r>
              <a:rPr sz="1800" spc="19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endParaRPr sz="1800">
              <a:latin typeface="Times New Roman"/>
              <a:cs typeface="Times New Roman"/>
            </a:endParaRPr>
          </a:p>
          <a:p>
            <a:pPr marL="120650">
              <a:lnSpc>
                <a:spcPct val="100000"/>
              </a:lnSpc>
              <a:spcBef>
                <a:spcPts val="1080"/>
              </a:spcBef>
            </a:pPr>
            <a:r>
              <a:rPr sz="1800" spc="-15" dirty="0">
                <a:latin typeface="Times New Roman"/>
                <a:cs typeface="Times New Roman"/>
              </a:rPr>
              <a:t>начального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общего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образования.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11760" y="481974"/>
            <a:ext cx="432048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5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spc="-2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АООП: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14905" y="486283"/>
            <a:ext cx="60477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latin typeface="Times New Roman"/>
                <a:cs typeface="Times New Roman"/>
              </a:rPr>
              <a:t>АООП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ПОСТРОЕНА</a:t>
            </a:r>
            <a:r>
              <a:rPr sz="1800" b="1" spc="-2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НА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СЛЕДУЮЩИХ</a:t>
            </a:r>
            <a:r>
              <a:rPr sz="1800" b="1" spc="-2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ПРИНЦИПАХ:</a:t>
            </a:r>
            <a:endParaRPr sz="1800" dirty="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46287" y="887434"/>
            <a:ext cx="4147185" cy="5515610"/>
            <a:chOff x="446287" y="887434"/>
            <a:chExt cx="4147185" cy="5515610"/>
          </a:xfrm>
        </p:grpSpPr>
        <p:sp>
          <p:nvSpPr>
            <p:cNvPr id="4" name="object 4"/>
            <p:cNvSpPr/>
            <p:nvPr/>
          </p:nvSpPr>
          <p:spPr>
            <a:xfrm>
              <a:off x="467537" y="908684"/>
              <a:ext cx="4104640" cy="5473065"/>
            </a:xfrm>
            <a:custGeom>
              <a:avLst/>
              <a:gdLst/>
              <a:ahLst/>
              <a:cxnLst/>
              <a:rect l="l" t="t" r="r" b="b"/>
              <a:pathLst>
                <a:path w="4104640" h="5473065">
                  <a:moveTo>
                    <a:pt x="3420313" y="0"/>
                  </a:moveTo>
                  <a:lnTo>
                    <a:pt x="684098" y="0"/>
                  </a:lnTo>
                  <a:lnTo>
                    <a:pt x="635243" y="1717"/>
                  </a:lnTo>
                  <a:lnTo>
                    <a:pt x="587315" y="6794"/>
                  </a:lnTo>
                  <a:lnTo>
                    <a:pt x="540430" y="15113"/>
                  </a:lnTo>
                  <a:lnTo>
                    <a:pt x="494703" y="26559"/>
                  </a:lnTo>
                  <a:lnTo>
                    <a:pt x="450251" y="41017"/>
                  </a:lnTo>
                  <a:lnTo>
                    <a:pt x="407189" y="58369"/>
                  </a:lnTo>
                  <a:lnTo>
                    <a:pt x="365633" y="78502"/>
                  </a:lnTo>
                  <a:lnTo>
                    <a:pt x="325698" y="101298"/>
                  </a:lnTo>
                  <a:lnTo>
                    <a:pt x="287501" y="126642"/>
                  </a:lnTo>
                  <a:lnTo>
                    <a:pt x="251157" y="154418"/>
                  </a:lnTo>
                  <a:lnTo>
                    <a:pt x="216782" y="184511"/>
                  </a:lnTo>
                  <a:lnTo>
                    <a:pt x="184492" y="216804"/>
                  </a:lnTo>
                  <a:lnTo>
                    <a:pt x="154402" y="251182"/>
                  </a:lnTo>
                  <a:lnTo>
                    <a:pt x="126628" y="287529"/>
                  </a:lnTo>
                  <a:lnTo>
                    <a:pt x="101287" y="325729"/>
                  </a:lnTo>
                  <a:lnTo>
                    <a:pt x="78493" y="365667"/>
                  </a:lnTo>
                  <a:lnTo>
                    <a:pt x="58363" y="407226"/>
                  </a:lnTo>
                  <a:lnTo>
                    <a:pt x="41012" y="450291"/>
                  </a:lnTo>
                  <a:lnTo>
                    <a:pt x="26556" y="494745"/>
                  </a:lnTo>
                  <a:lnTo>
                    <a:pt x="15111" y="540474"/>
                  </a:lnTo>
                  <a:lnTo>
                    <a:pt x="6793" y="587362"/>
                  </a:lnTo>
                  <a:lnTo>
                    <a:pt x="1717" y="635292"/>
                  </a:lnTo>
                  <a:lnTo>
                    <a:pt x="0" y="684149"/>
                  </a:lnTo>
                  <a:lnTo>
                    <a:pt x="0" y="4788547"/>
                  </a:lnTo>
                  <a:lnTo>
                    <a:pt x="1717" y="4837402"/>
                  </a:lnTo>
                  <a:lnTo>
                    <a:pt x="6793" y="4885330"/>
                  </a:lnTo>
                  <a:lnTo>
                    <a:pt x="15111" y="4932215"/>
                  </a:lnTo>
                  <a:lnTo>
                    <a:pt x="26556" y="4977942"/>
                  </a:lnTo>
                  <a:lnTo>
                    <a:pt x="41012" y="5022394"/>
                  </a:lnTo>
                  <a:lnTo>
                    <a:pt x="58363" y="5065456"/>
                  </a:lnTo>
                  <a:lnTo>
                    <a:pt x="78493" y="5107012"/>
                  </a:lnTo>
                  <a:lnTo>
                    <a:pt x="101287" y="5146947"/>
                  </a:lnTo>
                  <a:lnTo>
                    <a:pt x="126628" y="5185144"/>
                  </a:lnTo>
                  <a:lnTo>
                    <a:pt x="154402" y="5221488"/>
                  </a:lnTo>
                  <a:lnTo>
                    <a:pt x="184492" y="5255863"/>
                  </a:lnTo>
                  <a:lnTo>
                    <a:pt x="216782" y="5288153"/>
                  </a:lnTo>
                  <a:lnTo>
                    <a:pt x="251157" y="5318243"/>
                  </a:lnTo>
                  <a:lnTo>
                    <a:pt x="287501" y="5346017"/>
                  </a:lnTo>
                  <a:lnTo>
                    <a:pt x="325698" y="5371358"/>
                  </a:lnTo>
                  <a:lnTo>
                    <a:pt x="365633" y="5394152"/>
                  </a:lnTo>
                  <a:lnTo>
                    <a:pt x="407189" y="5414282"/>
                  </a:lnTo>
                  <a:lnTo>
                    <a:pt x="450251" y="5431633"/>
                  </a:lnTo>
                  <a:lnTo>
                    <a:pt x="494703" y="5446089"/>
                  </a:lnTo>
                  <a:lnTo>
                    <a:pt x="540430" y="5457534"/>
                  </a:lnTo>
                  <a:lnTo>
                    <a:pt x="587315" y="5465852"/>
                  </a:lnTo>
                  <a:lnTo>
                    <a:pt x="635243" y="5470928"/>
                  </a:lnTo>
                  <a:lnTo>
                    <a:pt x="684098" y="5472645"/>
                  </a:lnTo>
                  <a:lnTo>
                    <a:pt x="3420313" y="5472645"/>
                  </a:lnTo>
                  <a:lnTo>
                    <a:pt x="3469169" y="5470928"/>
                  </a:lnTo>
                  <a:lnTo>
                    <a:pt x="3517099" y="5465852"/>
                  </a:lnTo>
                  <a:lnTo>
                    <a:pt x="3563987" y="5457534"/>
                  </a:lnTo>
                  <a:lnTo>
                    <a:pt x="3609716" y="5446089"/>
                  </a:lnTo>
                  <a:lnTo>
                    <a:pt x="3654171" y="5431633"/>
                  </a:lnTo>
                  <a:lnTo>
                    <a:pt x="3697235" y="5414282"/>
                  </a:lnTo>
                  <a:lnTo>
                    <a:pt x="3738795" y="5394152"/>
                  </a:lnTo>
                  <a:lnTo>
                    <a:pt x="3778732" y="5371358"/>
                  </a:lnTo>
                  <a:lnTo>
                    <a:pt x="3816932" y="5346017"/>
                  </a:lnTo>
                  <a:lnTo>
                    <a:pt x="3853279" y="5318243"/>
                  </a:lnTo>
                  <a:lnTo>
                    <a:pt x="3887657" y="5288153"/>
                  </a:lnTo>
                  <a:lnTo>
                    <a:pt x="3919950" y="5255863"/>
                  </a:lnTo>
                  <a:lnTo>
                    <a:pt x="3950043" y="5221488"/>
                  </a:lnTo>
                  <a:lnTo>
                    <a:pt x="3977819" y="5185144"/>
                  </a:lnTo>
                  <a:lnTo>
                    <a:pt x="4003163" y="5146947"/>
                  </a:lnTo>
                  <a:lnTo>
                    <a:pt x="4025959" y="5107012"/>
                  </a:lnTo>
                  <a:lnTo>
                    <a:pt x="4046092" y="5065456"/>
                  </a:lnTo>
                  <a:lnTo>
                    <a:pt x="4063445" y="5022394"/>
                  </a:lnTo>
                  <a:lnTo>
                    <a:pt x="4077902" y="4977942"/>
                  </a:lnTo>
                  <a:lnTo>
                    <a:pt x="4089348" y="4932215"/>
                  </a:lnTo>
                  <a:lnTo>
                    <a:pt x="4097667" y="4885330"/>
                  </a:lnTo>
                  <a:lnTo>
                    <a:pt x="4102744" y="4837402"/>
                  </a:lnTo>
                  <a:lnTo>
                    <a:pt x="4104462" y="4788547"/>
                  </a:lnTo>
                  <a:lnTo>
                    <a:pt x="4104462" y="684149"/>
                  </a:lnTo>
                  <a:lnTo>
                    <a:pt x="4102744" y="635292"/>
                  </a:lnTo>
                  <a:lnTo>
                    <a:pt x="4097667" y="587362"/>
                  </a:lnTo>
                  <a:lnTo>
                    <a:pt x="4089348" y="540474"/>
                  </a:lnTo>
                  <a:lnTo>
                    <a:pt x="4077902" y="494745"/>
                  </a:lnTo>
                  <a:lnTo>
                    <a:pt x="4063445" y="450291"/>
                  </a:lnTo>
                  <a:lnTo>
                    <a:pt x="4046092" y="407226"/>
                  </a:lnTo>
                  <a:lnTo>
                    <a:pt x="4025959" y="365667"/>
                  </a:lnTo>
                  <a:lnTo>
                    <a:pt x="4003163" y="325729"/>
                  </a:lnTo>
                  <a:lnTo>
                    <a:pt x="3977819" y="287529"/>
                  </a:lnTo>
                  <a:lnTo>
                    <a:pt x="3950043" y="251182"/>
                  </a:lnTo>
                  <a:lnTo>
                    <a:pt x="3919950" y="216804"/>
                  </a:lnTo>
                  <a:lnTo>
                    <a:pt x="3887657" y="184511"/>
                  </a:lnTo>
                  <a:lnTo>
                    <a:pt x="3853279" y="154418"/>
                  </a:lnTo>
                  <a:lnTo>
                    <a:pt x="3816932" y="126642"/>
                  </a:lnTo>
                  <a:lnTo>
                    <a:pt x="3778732" y="101298"/>
                  </a:lnTo>
                  <a:lnTo>
                    <a:pt x="3738795" y="78502"/>
                  </a:lnTo>
                  <a:lnTo>
                    <a:pt x="3697235" y="58369"/>
                  </a:lnTo>
                  <a:lnTo>
                    <a:pt x="3654171" y="41017"/>
                  </a:lnTo>
                  <a:lnTo>
                    <a:pt x="3609716" y="26559"/>
                  </a:lnTo>
                  <a:lnTo>
                    <a:pt x="3563987" y="15113"/>
                  </a:lnTo>
                  <a:lnTo>
                    <a:pt x="3517099" y="6794"/>
                  </a:lnTo>
                  <a:lnTo>
                    <a:pt x="3469169" y="1717"/>
                  </a:lnTo>
                  <a:lnTo>
                    <a:pt x="34203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67537" y="908684"/>
              <a:ext cx="4104640" cy="5473065"/>
            </a:xfrm>
            <a:custGeom>
              <a:avLst/>
              <a:gdLst/>
              <a:ahLst/>
              <a:cxnLst/>
              <a:rect l="l" t="t" r="r" b="b"/>
              <a:pathLst>
                <a:path w="4104640" h="5473065">
                  <a:moveTo>
                    <a:pt x="0" y="684149"/>
                  </a:moveTo>
                  <a:lnTo>
                    <a:pt x="1717" y="635292"/>
                  </a:lnTo>
                  <a:lnTo>
                    <a:pt x="6793" y="587362"/>
                  </a:lnTo>
                  <a:lnTo>
                    <a:pt x="15111" y="540474"/>
                  </a:lnTo>
                  <a:lnTo>
                    <a:pt x="26556" y="494745"/>
                  </a:lnTo>
                  <a:lnTo>
                    <a:pt x="41012" y="450291"/>
                  </a:lnTo>
                  <a:lnTo>
                    <a:pt x="58363" y="407226"/>
                  </a:lnTo>
                  <a:lnTo>
                    <a:pt x="78493" y="365667"/>
                  </a:lnTo>
                  <a:lnTo>
                    <a:pt x="101287" y="325729"/>
                  </a:lnTo>
                  <a:lnTo>
                    <a:pt x="126628" y="287529"/>
                  </a:lnTo>
                  <a:lnTo>
                    <a:pt x="154402" y="251182"/>
                  </a:lnTo>
                  <a:lnTo>
                    <a:pt x="184492" y="216804"/>
                  </a:lnTo>
                  <a:lnTo>
                    <a:pt x="216782" y="184511"/>
                  </a:lnTo>
                  <a:lnTo>
                    <a:pt x="251157" y="154418"/>
                  </a:lnTo>
                  <a:lnTo>
                    <a:pt x="287501" y="126642"/>
                  </a:lnTo>
                  <a:lnTo>
                    <a:pt x="325698" y="101298"/>
                  </a:lnTo>
                  <a:lnTo>
                    <a:pt x="365633" y="78502"/>
                  </a:lnTo>
                  <a:lnTo>
                    <a:pt x="407189" y="58369"/>
                  </a:lnTo>
                  <a:lnTo>
                    <a:pt x="450251" y="41017"/>
                  </a:lnTo>
                  <a:lnTo>
                    <a:pt x="494703" y="26559"/>
                  </a:lnTo>
                  <a:lnTo>
                    <a:pt x="540430" y="15113"/>
                  </a:lnTo>
                  <a:lnTo>
                    <a:pt x="587315" y="6794"/>
                  </a:lnTo>
                  <a:lnTo>
                    <a:pt x="635243" y="1717"/>
                  </a:lnTo>
                  <a:lnTo>
                    <a:pt x="684098" y="0"/>
                  </a:lnTo>
                  <a:lnTo>
                    <a:pt x="3420313" y="0"/>
                  </a:lnTo>
                  <a:lnTo>
                    <a:pt x="3469169" y="1717"/>
                  </a:lnTo>
                  <a:lnTo>
                    <a:pt x="3517099" y="6794"/>
                  </a:lnTo>
                  <a:lnTo>
                    <a:pt x="3563987" y="15113"/>
                  </a:lnTo>
                  <a:lnTo>
                    <a:pt x="3609716" y="26559"/>
                  </a:lnTo>
                  <a:lnTo>
                    <a:pt x="3654171" y="41017"/>
                  </a:lnTo>
                  <a:lnTo>
                    <a:pt x="3697235" y="58369"/>
                  </a:lnTo>
                  <a:lnTo>
                    <a:pt x="3738795" y="78502"/>
                  </a:lnTo>
                  <a:lnTo>
                    <a:pt x="3778732" y="101298"/>
                  </a:lnTo>
                  <a:lnTo>
                    <a:pt x="3816932" y="126642"/>
                  </a:lnTo>
                  <a:lnTo>
                    <a:pt x="3853279" y="154418"/>
                  </a:lnTo>
                  <a:lnTo>
                    <a:pt x="3887657" y="184511"/>
                  </a:lnTo>
                  <a:lnTo>
                    <a:pt x="3919950" y="216804"/>
                  </a:lnTo>
                  <a:lnTo>
                    <a:pt x="3950043" y="251182"/>
                  </a:lnTo>
                  <a:lnTo>
                    <a:pt x="3977819" y="287529"/>
                  </a:lnTo>
                  <a:lnTo>
                    <a:pt x="4003163" y="325729"/>
                  </a:lnTo>
                  <a:lnTo>
                    <a:pt x="4025959" y="365667"/>
                  </a:lnTo>
                  <a:lnTo>
                    <a:pt x="4046092" y="407226"/>
                  </a:lnTo>
                  <a:lnTo>
                    <a:pt x="4063445" y="450291"/>
                  </a:lnTo>
                  <a:lnTo>
                    <a:pt x="4077902" y="494745"/>
                  </a:lnTo>
                  <a:lnTo>
                    <a:pt x="4089348" y="540474"/>
                  </a:lnTo>
                  <a:lnTo>
                    <a:pt x="4097667" y="587362"/>
                  </a:lnTo>
                  <a:lnTo>
                    <a:pt x="4102744" y="635292"/>
                  </a:lnTo>
                  <a:lnTo>
                    <a:pt x="4104462" y="684149"/>
                  </a:lnTo>
                  <a:lnTo>
                    <a:pt x="4104462" y="4788547"/>
                  </a:lnTo>
                  <a:lnTo>
                    <a:pt x="4102744" y="4837402"/>
                  </a:lnTo>
                  <a:lnTo>
                    <a:pt x="4097667" y="4885330"/>
                  </a:lnTo>
                  <a:lnTo>
                    <a:pt x="4089348" y="4932215"/>
                  </a:lnTo>
                  <a:lnTo>
                    <a:pt x="4077902" y="4977942"/>
                  </a:lnTo>
                  <a:lnTo>
                    <a:pt x="4063445" y="5022394"/>
                  </a:lnTo>
                  <a:lnTo>
                    <a:pt x="4046092" y="5065456"/>
                  </a:lnTo>
                  <a:lnTo>
                    <a:pt x="4025959" y="5107012"/>
                  </a:lnTo>
                  <a:lnTo>
                    <a:pt x="4003163" y="5146947"/>
                  </a:lnTo>
                  <a:lnTo>
                    <a:pt x="3977819" y="5185144"/>
                  </a:lnTo>
                  <a:lnTo>
                    <a:pt x="3950043" y="5221488"/>
                  </a:lnTo>
                  <a:lnTo>
                    <a:pt x="3919950" y="5255863"/>
                  </a:lnTo>
                  <a:lnTo>
                    <a:pt x="3887657" y="5288153"/>
                  </a:lnTo>
                  <a:lnTo>
                    <a:pt x="3853279" y="5318243"/>
                  </a:lnTo>
                  <a:lnTo>
                    <a:pt x="3816932" y="5346017"/>
                  </a:lnTo>
                  <a:lnTo>
                    <a:pt x="3778732" y="5371358"/>
                  </a:lnTo>
                  <a:lnTo>
                    <a:pt x="3738795" y="5394152"/>
                  </a:lnTo>
                  <a:lnTo>
                    <a:pt x="3697235" y="5414282"/>
                  </a:lnTo>
                  <a:lnTo>
                    <a:pt x="3654171" y="5431633"/>
                  </a:lnTo>
                  <a:lnTo>
                    <a:pt x="3609716" y="5446089"/>
                  </a:lnTo>
                  <a:lnTo>
                    <a:pt x="3563987" y="5457534"/>
                  </a:lnTo>
                  <a:lnTo>
                    <a:pt x="3517099" y="5465852"/>
                  </a:lnTo>
                  <a:lnTo>
                    <a:pt x="3469169" y="5470928"/>
                  </a:lnTo>
                  <a:lnTo>
                    <a:pt x="3420313" y="5472645"/>
                  </a:lnTo>
                  <a:lnTo>
                    <a:pt x="684098" y="5472645"/>
                  </a:lnTo>
                  <a:lnTo>
                    <a:pt x="635243" y="5470928"/>
                  </a:lnTo>
                  <a:lnTo>
                    <a:pt x="587315" y="5465852"/>
                  </a:lnTo>
                  <a:lnTo>
                    <a:pt x="540430" y="5457534"/>
                  </a:lnTo>
                  <a:lnTo>
                    <a:pt x="494703" y="5446089"/>
                  </a:lnTo>
                  <a:lnTo>
                    <a:pt x="450251" y="5431633"/>
                  </a:lnTo>
                  <a:lnTo>
                    <a:pt x="407189" y="5414282"/>
                  </a:lnTo>
                  <a:lnTo>
                    <a:pt x="365633" y="5394152"/>
                  </a:lnTo>
                  <a:lnTo>
                    <a:pt x="325698" y="5371358"/>
                  </a:lnTo>
                  <a:lnTo>
                    <a:pt x="287501" y="5346017"/>
                  </a:lnTo>
                  <a:lnTo>
                    <a:pt x="251157" y="5318243"/>
                  </a:lnTo>
                  <a:lnTo>
                    <a:pt x="216782" y="5288153"/>
                  </a:lnTo>
                  <a:lnTo>
                    <a:pt x="184492" y="5255863"/>
                  </a:lnTo>
                  <a:lnTo>
                    <a:pt x="154402" y="5221488"/>
                  </a:lnTo>
                  <a:lnTo>
                    <a:pt x="126628" y="5185144"/>
                  </a:lnTo>
                  <a:lnTo>
                    <a:pt x="101287" y="5146947"/>
                  </a:lnTo>
                  <a:lnTo>
                    <a:pt x="78493" y="5107012"/>
                  </a:lnTo>
                  <a:lnTo>
                    <a:pt x="58363" y="5065456"/>
                  </a:lnTo>
                  <a:lnTo>
                    <a:pt x="41012" y="5022394"/>
                  </a:lnTo>
                  <a:lnTo>
                    <a:pt x="26556" y="4977942"/>
                  </a:lnTo>
                  <a:lnTo>
                    <a:pt x="15111" y="4932215"/>
                  </a:lnTo>
                  <a:lnTo>
                    <a:pt x="6793" y="4885330"/>
                  </a:lnTo>
                  <a:lnTo>
                    <a:pt x="1717" y="4837402"/>
                  </a:lnTo>
                  <a:lnTo>
                    <a:pt x="0" y="4788547"/>
                  </a:lnTo>
                  <a:lnTo>
                    <a:pt x="0" y="684149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771855" y="1156208"/>
            <a:ext cx="3496310" cy="4958080"/>
          </a:xfrm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L="368935" marR="156210" indent="-205740">
              <a:lnSpc>
                <a:spcPts val="2110"/>
              </a:lnSpc>
              <a:spcBef>
                <a:spcPts val="210"/>
              </a:spcBef>
            </a:pPr>
            <a:r>
              <a:rPr sz="1800" b="1" spc="-5" dirty="0">
                <a:latin typeface="Times New Roman"/>
                <a:cs typeface="Times New Roman"/>
              </a:rPr>
              <a:t>Общие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принципы</a:t>
            </a:r>
            <a:r>
              <a:rPr sz="1800" b="1" spc="2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и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spc="-30" dirty="0">
                <a:latin typeface="Times New Roman"/>
                <a:cs typeface="Times New Roman"/>
              </a:rPr>
              <a:t>подходы</a:t>
            </a:r>
            <a:r>
              <a:rPr sz="1800" b="1" spc="-2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к </a:t>
            </a:r>
            <a:r>
              <a:rPr sz="1800" b="1" spc="-434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формированию</a:t>
            </a:r>
            <a:r>
              <a:rPr sz="1800" b="1" spc="3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программ:</a:t>
            </a:r>
            <a:endParaRPr sz="1800">
              <a:latin typeface="Times New Roman"/>
              <a:cs typeface="Times New Roman"/>
            </a:endParaRPr>
          </a:p>
          <a:p>
            <a:pPr marL="158750" indent="-81280">
              <a:lnSpc>
                <a:spcPts val="2100"/>
              </a:lnSpc>
              <a:buSzPct val="94444"/>
              <a:buFont typeface="Arial MT"/>
              <a:buChar char="•"/>
              <a:tabLst>
                <a:tab pos="159385" algn="l"/>
              </a:tabLst>
            </a:pPr>
            <a:r>
              <a:rPr sz="1800" spc="-10" dirty="0">
                <a:latin typeface="Times New Roman"/>
                <a:cs typeface="Times New Roman"/>
              </a:rPr>
              <a:t>поддержка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разнообразия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детства;</a:t>
            </a:r>
            <a:endParaRPr sz="1800">
              <a:latin typeface="Times New Roman"/>
              <a:cs typeface="Times New Roman"/>
            </a:endParaRPr>
          </a:p>
          <a:p>
            <a:pPr marL="437515" lvl="1" indent="-81280">
              <a:lnSpc>
                <a:spcPct val="100000"/>
              </a:lnSpc>
              <a:spcBef>
                <a:spcPts val="50"/>
              </a:spcBef>
              <a:buSzPct val="94444"/>
              <a:buFont typeface="Arial MT"/>
              <a:buChar char="•"/>
              <a:tabLst>
                <a:tab pos="438150" algn="l"/>
              </a:tabLst>
            </a:pPr>
            <a:r>
              <a:rPr sz="1800" spc="-10" dirty="0">
                <a:latin typeface="Times New Roman"/>
                <a:cs typeface="Times New Roman"/>
              </a:rPr>
              <a:t>сохранение </a:t>
            </a:r>
            <a:r>
              <a:rPr sz="1800" dirty="0">
                <a:latin typeface="Times New Roman"/>
                <a:cs typeface="Times New Roman"/>
              </a:rPr>
              <a:t>уникальности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endParaRPr sz="1800">
              <a:latin typeface="Times New Roman"/>
              <a:cs typeface="Times New Roman"/>
            </a:endParaRPr>
          </a:p>
          <a:p>
            <a:pPr marL="47625">
              <a:lnSpc>
                <a:spcPts val="2135"/>
              </a:lnSpc>
            </a:pPr>
            <a:r>
              <a:rPr sz="1800" spc="5" dirty="0">
                <a:latin typeface="Times New Roman"/>
                <a:cs typeface="Times New Roman"/>
              </a:rPr>
              <a:t>самоценности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детства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как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важного</a:t>
            </a:r>
            <a:endParaRPr sz="1800">
              <a:latin typeface="Times New Roman"/>
              <a:cs typeface="Times New Roman"/>
            </a:endParaRPr>
          </a:p>
          <a:p>
            <a:pPr marL="86995">
              <a:lnSpc>
                <a:spcPts val="2135"/>
              </a:lnSpc>
            </a:pPr>
            <a:r>
              <a:rPr sz="1800" spc="-5" dirty="0">
                <a:latin typeface="Times New Roman"/>
                <a:cs typeface="Times New Roman"/>
              </a:rPr>
              <a:t>этапа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общем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развитии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человека;</a:t>
            </a:r>
            <a:endParaRPr sz="1800">
              <a:latin typeface="Times New Roman"/>
              <a:cs typeface="Times New Roman"/>
            </a:endParaRPr>
          </a:p>
          <a:p>
            <a:pPr marL="93345" indent="-81280">
              <a:lnSpc>
                <a:spcPct val="100000"/>
              </a:lnSpc>
              <a:buSzPct val="94444"/>
              <a:buFont typeface="Arial MT"/>
              <a:buChar char="•"/>
              <a:tabLst>
                <a:tab pos="93980" algn="l"/>
              </a:tabLst>
            </a:pPr>
            <a:r>
              <a:rPr sz="1800" spc="-5" dirty="0">
                <a:latin typeface="Times New Roman"/>
                <a:cs typeface="Times New Roman"/>
              </a:rPr>
              <a:t>позитивная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социализация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ребенка;</a:t>
            </a:r>
            <a:endParaRPr sz="1800">
              <a:latin typeface="Times New Roman"/>
              <a:cs typeface="Times New Roman"/>
            </a:endParaRPr>
          </a:p>
          <a:p>
            <a:pPr marL="443865" marR="387985" lvl="1" indent="-45720">
              <a:lnSpc>
                <a:spcPct val="100000"/>
              </a:lnSpc>
              <a:spcBef>
                <a:spcPts val="50"/>
              </a:spcBef>
              <a:buSzPct val="94444"/>
              <a:buFont typeface="Arial MT"/>
              <a:buChar char="•"/>
              <a:tabLst>
                <a:tab pos="479425" algn="l"/>
              </a:tabLst>
            </a:pPr>
            <a:r>
              <a:rPr sz="1800" dirty="0">
                <a:latin typeface="Times New Roman"/>
                <a:cs typeface="Times New Roman"/>
              </a:rPr>
              <a:t>личностно-развивающий</a:t>
            </a:r>
            <a:r>
              <a:rPr sz="1800" spc="-1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гуманистический</a:t>
            </a:r>
            <a:r>
              <a:rPr sz="1800" spc="-9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характер</a:t>
            </a:r>
            <a:endParaRPr sz="1800">
              <a:latin typeface="Times New Roman"/>
              <a:cs typeface="Times New Roman"/>
            </a:endParaRPr>
          </a:p>
          <a:p>
            <a:pPr marL="64135">
              <a:lnSpc>
                <a:spcPts val="2115"/>
              </a:lnSpc>
            </a:pPr>
            <a:r>
              <a:rPr sz="1800" spc="-10" dirty="0">
                <a:latin typeface="Times New Roman"/>
                <a:cs typeface="Times New Roman"/>
              </a:rPr>
              <a:t>взаимодействия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взрослых и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детей;</a:t>
            </a:r>
            <a:endParaRPr sz="1800">
              <a:latin typeface="Times New Roman"/>
              <a:cs typeface="Times New Roman"/>
            </a:endParaRPr>
          </a:p>
          <a:p>
            <a:pPr marL="334010" marR="273685" indent="-53340">
              <a:lnSpc>
                <a:spcPct val="100000"/>
              </a:lnSpc>
              <a:spcBef>
                <a:spcPts val="45"/>
              </a:spcBef>
              <a:buSzPct val="94444"/>
              <a:buFont typeface="Arial MT"/>
              <a:buChar char="•"/>
              <a:tabLst>
                <a:tab pos="361950" algn="l"/>
              </a:tabLst>
            </a:pPr>
            <a:r>
              <a:rPr sz="1800" spc="-5" dirty="0">
                <a:latin typeface="Times New Roman"/>
                <a:cs typeface="Times New Roman"/>
              </a:rPr>
              <a:t>содействие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сотрудничество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детей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взрослых,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признание</a:t>
            </a:r>
            <a:endParaRPr sz="1800">
              <a:latin typeface="Times New Roman"/>
              <a:cs typeface="Times New Roman"/>
            </a:endParaRPr>
          </a:p>
          <a:p>
            <a:pPr marL="309880" marR="58419" indent="-242570">
              <a:lnSpc>
                <a:spcPts val="2110"/>
              </a:lnSpc>
              <a:spcBef>
                <a:spcPts val="114"/>
              </a:spcBef>
            </a:pPr>
            <a:r>
              <a:rPr sz="1800" spc="-10" dirty="0">
                <a:latin typeface="Times New Roman"/>
                <a:cs typeface="Times New Roman"/>
              </a:rPr>
              <a:t>ребенка </a:t>
            </a:r>
            <a:r>
              <a:rPr sz="1800" spc="-5" dirty="0">
                <a:latin typeface="Times New Roman"/>
                <a:cs typeface="Times New Roman"/>
              </a:rPr>
              <a:t>полноценным </a:t>
            </a:r>
            <a:r>
              <a:rPr sz="1800" spc="-15" dirty="0">
                <a:latin typeface="Times New Roman"/>
                <a:cs typeface="Times New Roman"/>
              </a:rPr>
              <a:t>участником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образовательных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отношений;</a:t>
            </a:r>
            <a:endParaRPr sz="1800">
              <a:latin typeface="Times New Roman"/>
              <a:cs typeface="Times New Roman"/>
            </a:endParaRPr>
          </a:p>
          <a:p>
            <a:pPr marL="276860" marR="189230" indent="-276860">
              <a:lnSpc>
                <a:spcPts val="2110"/>
              </a:lnSpc>
              <a:spcBef>
                <a:spcPts val="100"/>
              </a:spcBef>
              <a:buSzPct val="94444"/>
              <a:buFont typeface="Arial MT"/>
              <a:buChar char="•"/>
              <a:tabLst>
                <a:tab pos="276860" algn="l"/>
              </a:tabLst>
            </a:pPr>
            <a:r>
              <a:rPr sz="1800" spc="-10" dirty="0">
                <a:latin typeface="Times New Roman"/>
                <a:cs typeface="Times New Roman"/>
              </a:rPr>
              <a:t>сотрудничество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Организации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семьей;</a:t>
            </a:r>
            <a:endParaRPr sz="1800">
              <a:latin typeface="Times New Roman"/>
              <a:cs typeface="Times New Roman"/>
            </a:endParaRPr>
          </a:p>
          <a:p>
            <a:pPr marL="591820" marR="501650" lvl="1" indent="-591820">
              <a:lnSpc>
                <a:spcPts val="2110"/>
              </a:lnSpc>
              <a:spcBef>
                <a:spcPts val="100"/>
              </a:spcBef>
              <a:buSzPct val="94444"/>
              <a:buFont typeface="Arial MT"/>
              <a:buChar char="•"/>
              <a:tabLst>
                <a:tab pos="591820" algn="l"/>
              </a:tabLst>
            </a:pPr>
            <a:r>
              <a:rPr sz="1800" dirty="0">
                <a:latin typeface="Times New Roman"/>
                <a:cs typeface="Times New Roman"/>
              </a:rPr>
              <a:t>возрастная</a:t>
            </a:r>
            <a:r>
              <a:rPr sz="1800" spc="-7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адекватность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образования.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694767" y="887434"/>
            <a:ext cx="4003040" cy="5515610"/>
            <a:chOff x="4694767" y="887434"/>
            <a:chExt cx="4003040" cy="5515610"/>
          </a:xfrm>
        </p:grpSpPr>
        <p:sp>
          <p:nvSpPr>
            <p:cNvPr id="8" name="object 8"/>
            <p:cNvSpPr/>
            <p:nvPr/>
          </p:nvSpPr>
          <p:spPr>
            <a:xfrm>
              <a:off x="4716017" y="908684"/>
              <a:ext cx="3960495" cy="5473065"/>
            </a:xfrm>
            <a:custGeom>
              <a:avLst/>
              <a:gdLst/>
              <a:ahLst/>
              <a:cxnLst/>
              <a:rect l="l" t="t" r="r" b="b"/>
              <a:pathLst>
                <a:path w="3960495" h="5473065">
                  <a:moveTo>
                    <a:pt x="3300349" y="0"/>
                  </a:moveTo>
                  <a:lnTo>
                    <a:pt x="660146" y="0"/>
                  </a:lnTo>
                  <a:lnTo>
                    <a:pt x="612997" y="1657"/>
                  </a:lnTo>
                  <a:lnTo>
                    <a:pt x="566744" y="6554"/>
                  </a:lnTo>
                  <a:lnTo>
                    <a:pt x="521498" y="14581"/>
                  </a:lnTo>
                  <a:lnTo>
                    <a:pt x="477371" y="25624"/>
                  </a:lnTo>
                  <a:lnTo>
                    <a:pt x="434473" y="39572"/>
                  </a:lnTo>
                  <a:lnTo>
                    <a:pt x="392918" y="56314"/>
                  </a:lnTo>
                  <a:lnTo>
                    <a:pt x="352816" y="75738"/>
                  </a:lnTo>
                  <a:lnTo>
                    <a:pt x="314280" y="97733"/>
                  </a:lnTo>
                  <a:lnTo>
                    <a:pt x="277420" y="122185"/>
                  </a:lnTo>
                  <a:lnTo>
                    <a:pt x="242350" y="148985"/>
                  </a:lnTo>
                  <a:lnTo>
                    <a:pt x="209179" y="178020"/>
                  </a:lnTo>
                  <a:lnTo>
                    <a:pt x="178020" y="209179"/>
                  </a:lnTo>
                  <a:lnTo>
                    <a:pt x="148985" y="242350"/>
                  </a:lnTo>
                  <a:lnTo>
                    <a:pt x="122185" y="277420"/>
                  </a:lnTo>
                  <a:lnTo>
                    <a:pt x="97733" y="314280"/>
                  </a:lnTo>
                  <a:lnTo>
                    <a:pt x="75738" y="352816"/>
                  </a:lnTo>
                  <a:lnTo>
                    <a:pt x="56314" y="392918"/>
                  </a:lnTo>
                  <a:lnTo>
                    <a:pt x="39572" y="434473"/>
                  </a:lnTo>
                  <a:lnTo>
                    <a:pt x="25624" y="477371"/>
                  </a:lnTo>
                  <a:lnTo>
                    <a:pt x="14581" y="521498"/>
                  </a:lnTo>
                  <a:lnTo>
                    <a:pt x="6554" y="566744"/>
                  </a:lnTo>
                  <a:lnTo>
                    <a:pt x="1657" y="612997"/>
                  </a:lnTo>
                  <a:lnTo>
                    <a:pt x="0" y="660145"/>
                  </a:lnTo>
                  <a:lnTo>
                    <a:pt x="0" y="4812550"/>
                  </a:lnTo>
                  <a:lnTo>
                    <a:pt x="1657" y="4859692"/>
                  </a:lnTo>
                  <a:lnTo>
                    <a:pt x="6554" y="4905939"/>
                  </a:lnTo>
                  <a:lnTo>
                    <a:pt x="14581" y="4951180"/>
                  </a:lnTo>
                  <a:lnTo>
                    <a:pt x="25624" y="4995303"/>
                  </a:lnTo>
                  <a:lnTo>
                    <a:pt x="39572" y="5038196"/>
                  </a:lnTo>
                  <a:lnTo>
                    <a:pt x="56314" y="5079747"/>
                  </a:lnTo>
                  <a:lnTo>
                    <a:pt x="75738" y="5119846"/>
                  </a:lnTo>
                  <a:lnTo>
                    <a:pt x="97733" y="5158379"/>
                  </a:lnTo>
                  <a:lnTo>
                    <a:pt x="122185" y="5195236"/>
                  </a:lnTo>
                  <a:lnTo>
                    <a:pt x="148985" y="5230305"/>
                  </a:lnTo>
                  <a:lnTo>
                    <a:pt x="178020" y="5263473"/>
                  </a:lnTo>
                  <a:lnTo>
                    <a:pt x="209179" y="5294630"/>
                  </a:lnTo>
                  <a:lnTo>
                    <a:pt x="242350" y="5323664"/>
                  </a:lnTo>
                  <a:lnTo>
                    <a:pt x="277420" y="5350463"/>
                  </a:lnTo>
                  <a:lnTo>
                    <a:pt x="314280" y="5374914"/>
                  </a:lnTo>
                  <a:lnTo>
                    <a:pt x="352816" y="5396908"/>
                  </a:lnTo>
                  <a:lnTo>
                    <a:pt x="392918" y="5416331"/>
                  </a:lnTo>
                  <a:lnTo>
                    <a:pt x="434473" y="5433073"/>
                  </a:lnTo>
                  <a:lnTo>
                    <a:pt x="477371" y="5447021"/>
                  </a:lnTo>
                  <a:lnTo>
                    <a:pt x="521498" y="5458064"/>
                  </a:lnTo>
                  <a:lnTo>
                    <a:pt x="566744" y="5466090"/>
                  </a:lnTo>
                  <a:lnTo>
                    <a:pt x="612997" y="5470988"/>
                  </a:lnTo>
                  <a:lnTo>
                    <a:pt x="660146" y="5472645"/>
                  </a:lnTo>
                  <a:lnTo>
                    <a:pt x="3300349" y="5472645"/>
                  </a:lnTo>
                  <a:lnTo>
                    <a:pt x="3347497" y="5470988"/>
                  </a:lnTo>
                  <a:lnTo>
                    <a:pt x="3393750" y="5466090"/>
                  </a:lnTo>
                  <a:lnTo>
                    <a:pt x="3438996" y="5458064"/>
                  </a:lnTo>
                  <a:lnTo>
                    <a:pt x="3483123" y="5447021"/>
                  </a:lnTo>
                  <a:lnTo>
                    <a:pt x="3526021" y="5433073"/>
                  </a:lnTo>
                  <a:lnTo>
                    <a:pt x="3567576" y="5416331"/>
                  </a:lnTo>
                  <a:lnTo>
                    <a:pt x="3607678" y="5396908"/>
                  </a:lnTo>
                  <a:lnTo>
                    <a:pt x="3646214" y="5374914"/>
                  </a:lnTo>
                  <a:lnTo>
                    <a:pt x="3683074" y="5350463"/>
                  </a:lnTo>
                  <a:lnTo>
                    <a:pt x="3718144" y="5323664"/>
                  </a:lnTo>
                  <a:lnTo>
                    <a:pt x="3751315" y="5294630"/>
                  </a:lnTo>
                  <a:lnTo>
                    <a:pt x="3782474" y="5263473"/>
                  </a:lnTo>
                  <a:lnTo>
                    <a:pt x="3811509" y="5230305"/>
                  </a:lnTo>
                  <a:lnTo>
                    <a:pt x="3838309" y="5195236"/>
                  </a:lnTo>
                  <a:lnTo>
                    <a:pt x="3862761" y="5158379"/>
                  </a:lnTo>
                  <a:lnTo>
                    <a:pt x="3884756" y="5119846"/>
                  </a:lnTo>
                  <a:lnTo>
                    <a:pt x="3904180" y="5079747"/>
                  </a:lnTo>
                  <a:lnTo>
                    <a:pt x="3920922" y="5038196"/>
                  </a:lnTo>
                  <a:lnTo>
                    <a:pt x="3934870" y="4995303"/>
                  </a:lnTo>
                  <a:lnTo>
                    <a:pt x="3945913" y="4951180"/>
                  </a:lnTo>
                  <a:lnTo>
                    <a:pt x="3953940" y="4905939"/>
                  </a:lnTo>
                  <a:lnTo>
                    <a:pt x="3958837" y="4859692"/>
                  </a:lnTo>
                  <a:lnTo>
                    <a:pt x="3960495" y="4812550"/>
                  </a:lnTo>
                  <a:lnTo>
                    <a:pt x="3960495" y="660145"/>
                  </a:lnTo>
                  <a:lnTo>
                    <a:pt x="3958837" y="612997"/>
                  </a:lnTo>
                  <a:lnTo>
                    <a:pt x="3953940" y="566744"/>
                  </a:lnTo>
                  <a:lnTo>
                    <a:pt x="3945913" y="521498"/>
                  </a:lnTo>
                  <a:lnTo>
                    <a:pt x="3934870" y="477371"/>
                  </a:lnTo>
                  <a:lnTo>
                    <a:pt x="3920922" y="434473"/>
                  </a:lnTo>
                  <a:lnTo>
                    <a:pt x="3904180" y="392918"/>
                  </a:lnTo>
                  <a:lnTo>
                    <a:pt x="3884756" y="352816"/>
                  </a:lnTo>
                  <a:lnTo>
                    <a:pt x="3862761" y="314280"/>
                  </a:lnTo>
                  <a:lnTo>
                    <a:pt x="3838309" y="277420"/>
                  </a:lnTo>
                  <a:lnTo>
                    <a:pt x="3811509" y="242350"/>
                  </a:lnTo>
                  <a:lnTo>
                    <a:pt x="3782474" y="209179"/>
                  </a:lnTo>
                  <a:lnTo>
                    <a:pt x="3751315" y="178020"/>
                  </a:lnTo>
                  <a:lnTo>
                    <a:pt x="3718144" y="148985"/>
                  </a:lnTo>
                  <a:lnTo>
                    <a:pt x="3683074" y="122185"/>
                  </a:lnTo>
                  <a:lnTo>
                    <a:pt x="3646214" y="97733"/>
                  </a:lnTo>
                  <a:lnTo>
                    <a:pt x="3607678" y="75738"/>
                  </a:lnTo>
                  <a:lnTo>
                    <a:pt x="3567576" y="56314"/>
                  </a:lnTo>
                  <a:lnTo>
                    <a:pt x="3526021" y="39572"/>
                  </a:lnTo>
                  <a:lnTo>
                    <a:pt x="3483123" y="25624"/>
                  </a:lnTo>
                  <a:lnTo>
                    <a:pt x="3438996" y="14581"/>
                  </a:lnTo>
                  <a:lnTo>
                    <a:pt x="3393750" y="6554"/>
                  </a:lnTo>
                  <a:lnTo>
                    <a:pt x="3347497" y="1657"/>
                  </a:lnTo>
                  <a:lnTo>
                    <a:pt x="33003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716017" y="908684"/>
              <a:ext cx="3960495" cy="5473065"/>
            </a:xfrm>
            <a:custGeom>
              <a:avLst/>
              <a:gdLst/>
              <a:ahLst/>
              <a:cxnLst/>
              <a:rect l="l" t="t" r="r" b="b"/>
              <a:pathLst>
                <a:path w="3960495" h="5473065">
                  <a:moveTo>
                    <a:pt x="0" y="660145"/>
                  </a:moveTo>
                  <a:lnTo>
                    <a:pt x="1657" y="612997"/>
                  </a:lnTo>
                  <a:lnTo>
                    <a:pt x="6554" y="566744"/>
                  </a:lnTo>
                  <a:lnTo>
                    <a:pt x="14581" y="521498"/>
                  </a:lnTo>
                  <a:lnTo>
                    <a:pt x="25624" y="477371"/>
                  </a:lnTo>
                  <a:lnTo>
                    <a:pt x="39572" y="434473"/>
                  </a:lnTo>
                  <a:lnTo>
                    <a:pt x="56314" y="392918"/>
                  </a:lnTo>
                  <a:lnTo>
                    <a:pt x="75738" y="352816"/>
                  </a:lnTo>
                  <a:lnTo>
                    <a:pt x="97733" y="314280"/>
                  </a:lnTo>
                  <a:lnTo>
                    <a:pt x="122185" y="277420"/>
                  </a:lnTo>
                  <a:lnTo>
                    <a:pt x="148985" y="242350"/>
                  </a:lnTo>
                  <a:lnTo>
                    <a:pt x="178020" y="209179"/>
                  </a:lnTo>
                  <a:lnTo>
                    <a:pt x="209179" y="178020"/>
                  </a:lnTo>
                  <a:lnTo>
                    <a:pt x="242350" y="148985"/>
                  </a:lnTo>
                  <a:lnTo>
                    <a:pt x="277420" y="122185"/>
                  </a:lnTo>
                  <a:lnTo>
                    <a:pt x="314280" y="97733"/>
                  </a:lnTo>
                  <a:lnTo>
                    <a:pt x="352816" y="75738"/>
                  </a:lnTo>
                  <a:lnTo>
                    <a:pt x="392918" y="56314"/>
                  </a:lnTo>
                  <a:lnTo>
                    <a:pt x="434473" y="39572"/>
                  </a:lnTo>
                  <a:lnTo>
                    <a:pt x="477371" y="25624"/>
                  </a:lnTo>
                  <a:lnTo>
                    <a:pt x="521498" y="14581"/>
                  </a:lnTo>
                  <a:lnTo>
                    <a:pt x="566744" y="6554"/>
                  </a:lnTo>
                  <a:lnTo>
                    <a:pt x="612997" y="1657"/>
                  </a:lnTo>
                  <a:lnTo>
                    <a:pt x="660146" y="0"/>
                  </a:lnTo>
                  <a:lnTo>
                    <a:pt x="3300349" y="0"/>
                  </a:lnTo>
                  <a:lnTo>
                    <a:pt x="3347497" y="1657"/>
                  </a:lnTo>
                  <a:lnTo>
                    <a:pt x="3393750" y="6554"/>
                  </a:lnTo>
                  <a:lnTo>
                    <a:pt x="3438996" y="14581"/>
                  </a:lnTo>
                  <a:lnTo>
                    <a:pt x="3483123" y="25624"/>
                  </a:lnTo>
                  <a:lnTo>
                    <a:pt x="3526021" y="39572"/>
                  </a:lnTo>
                  <a:lnTo>
                    <a:pt x="3567576" y="56314"/>
                  </a:lnTo>
                  <a:lnTo>
                    <a:pt x="3607678" y="75738"/>
                  </a:lnTo>
                  <a:lnTo>
                    <a:pt x="3646214" y="97733"/>
                  </a:lnTo>
                  <a:lnTo>
                    <a:pt x="3683074" y="122185"/>
                  </a:lnTo>
                  <a:lnTo>
                    <a:pt x="3718144" y="148985"/>
                  </a:lnTo>
                  <a:lnTo>
                    <a:pt x="3751315" y="178020"/>
                  </a:lnTo>
                  <a:lnTo>
                    <a:pt x="3782474" y="209179"/>
                  </a:lnTo>
                  <a:lnTo>
                    <a:pt x="3811509" y="242350"/>
                  </a:lnTo>
                  <a:lnTo>
                    <a:pt x="3838309" y="277420"/>
                  </a:lnTo>
                  <a:lnTo>
                    <a:pt x="3862761" y="314280"/>
                  </a:lnTo>
                  <a:lnTo>
                    <a:pt x="3884756" y="352816"/>
                  </a:lnTo>
                  <a:lnTo>
                    <a:pt x="3904180" y="392918"/>
                  </a:lnTo>
                  <a:lnTo>
                    <a:pt x="3920922" y="434473"/>
                  </a:lnTo>
                  <a:lnTo>
                    <a:pt x="3934870" y="477371"/>
                  </a:lnTo>
                  <a:lnTo>
                    <a:pt x="3945913" y="521498"/>
                  </a:lnTo>
                  <a:lnTo>
                    <a:pt x="3953940" y="566744"/>
                  </a:lnTo>
                  <a:lnTo>
                    <a:pt x="3958837" y="612997"/>
                  </a:lnTo>
                  <a:lnTo>
                    <a:pt x="3960495" y="660145"/>
                  </a:lnTo>
                  <a:lnTo>
                    <a:pt x="3960495" y="4812550"/>
                  </a:lnTo>
                  <a:lnTo>
                    <a:pt x="3958837" y="4859692"/>
                  </a:lnTo>
                  <a:lnTo>
                    <a:pt x="3953940" y="4905939"/>
                  </a:lnTo>
                  <a:lnTo>
                    <a:pt x="3945913" y="4951180"/>
                  </a:lnTo>
                  <a:lnTo>
                    <a:pt x="3934870" y="4995303"/>
                  </a:lnTo>
                  <a:lnTo>
                    <a:pt x="3920922" y="5038196"/>
                  </a:lnTo>
                  <a:lnTo>
                    <a:pt x="3904180" y="5079747"/>
                  </a:lnTo>
                  <a:lnTo>
                    <a:pt x="3884756" y="5119846"/>
                  </a:lnTo>
                  <a:lnTo>
                    <a:pt x="3862761" y="5158379"/>
                  </a:lnTo>
                  <a:lnTo>
                    <a:pt x="3838309" y="5195236"/>
                  </a:lnTo>
                  <a:lnTo>
                    <a:pt x="3811509" y="5230305"/>
                  </a:lnTo>
                  <a:lnTo>
                    <a:pt x="3782474" y="5263473"/>
                  </a:lnTo>
                  <a:lnTo>
                    <a:pt x="3751315" y="5294630"/>
                  </a:lnTo>
                  <a:lnTo>
                    <a:pt x="3718144" y="5323664"/>
                  </a:lnTo>
                  <a:lnTo>
                    <a:pt x="3683074" y="5350463"/>
                  </a:lnTo>
                  <a:lnTo>
                    <a:pt x="3646214" y="5374914"/>
                  </a:lnTo>
                  <a:lnTo>
                    <a:pt x="3607678" y="5396908"/>
                  </a:lnTo>
                  <a:lnTo>
                    <a:pt x="3567576" y="5416331"/>
                  </a:lnTo>
                  <a:lnTo>
                    <a:pt x="3526021" y="5433073"/>
                  </a:lnTo>
                  <a:lnTo>
                    <a:pt x="3483123" y="5447021"/>
                  </a:lnTo>
                  <a:lnTo>
                    <a:pt x="3438996" y="5458064"/>
                  </a:lnTo>
                  <a:lnTo>
                    <a:pt x="3393750" y="5466090"/>
                  </a:lnTo>
                  <a:lnTo>
                    <a:pt x="3347497" y="5470988"/>
                  </a:lnTo>
                  <a:lnTo>
                    <a:pt x="3300349" y="5472645"/>
                  </a:lnTo>
                  <a:lnTo>
                    <a:pt x="660146" y="5472645"/>
                  </a:lnTo>
                  <a:lnTo>
                    <a:pt x="612997" y="5470988"/>
                  </a:lnTo>
                  <a:lnTo>
                    <a:pt x="566744" y="5466090"/>
                  </a:lnTo>
                  <a:lnTo>
                    <a:pt x="521498" y="5458064"/>
                  </a:lnTo>
                  <a:lnTo>
                    <a:pt x="477371" y="5447021"/>
                  </a:lnTo>
                  <a:lnTo>
                    <a:pt x="434473" y="5433073"/>
                  </a:lnTo>
                  <a:lnTo>
                    <a:pt x="392918" y="5416331"/>
                  </a:lnTo>
                  <a:lnTo>
                    <a:pt x="352816" y="5396908"/>
                  </a:lnTo>
                  <a:lnTo>
                    <a:pt x="314280" y="5374914"/>
                  </a:lnTo>
                  <a:lnTo>
                    <a:pt x="277420" y="5350463"/>
                  </a:lnTo>
                  <a:lnTo>
                    <a:pt x="242350" y="5323664"/>
                  </a:lnTo>
                  <a:lnTo>
                    <a:pt x="209179" y="5294630"/>
                  </a:lnTo>
                  <a:lnTo>
                    <a:pt x="178020" y="5263473"/>
                  </a:lnTo>
                  <a:lnTo>
                    <a:pt x="148985" y="5230305"/>
                  </a:lnTo>
                  <a:lnTo>
                    <a:pt x="122185" y="5195236"/>
                  </a:lnTo>
                  <a:lnTo>
                    <a:pt x="97733" y="5158379"/>
                  </a:lnTo>
                  <a:lnTo>
                    <a:pt x="75738" y="5119846"/>
                  </a:lnTo>
                  <a:lnTo>
                    <a:pt x="56314" y="5079747"/>
                  </a:lnTo>
                  <a:lnTo>
                    <a:pt x="39572" y="5038196"/>
                  </a:lnTo>
                  <a:lnTo>
                    <a:pt x="25624" y="4995303"/>
                  </a:lnTo>
                  <a:lnTo>
                    <a:pt x="14581" y="4951180"/>
                  </a:lnTo>
                  <a:lnTo>
                    <a:pt x="6554" y="4905939"/>
                  </a:lnTo>
                  <a:lnTo>
                    <a:pt x="1657" y="4859692"/>
                  </a:lnTo>
                  <a:lnTo>
                    <a:pt x="0" y="4812550"/>
                  </a:lnTo>
                  <a:lnTo>
                    <a:pt x="0" y="660145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053710" y="1156208"/>
            <a:ext cx="3343910" cy="495808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46685" marR="194945" algn="ctr">
              <a:lnSpc>
                <a:spcPct val="98900"/>
              </a:lnSpc>
              <a:spcBef>
                <a:spcPts val="120"/>
              </a:spcBef>
            </a:pPr>
            <a:r>
              <a:rPr sz="1800" b="1" spc="-5" dirty="0">
                <a:latin typeface="Times New Roman"/>
                <a:cs typeface="Times New Roman"/>
              </a:rPr>
              <a:t>Специфические</a:t>
            </a:r>
            <a:r>
              <a:rPr sz="1800" b="1" spc="1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принципы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и </a:t>
            </a:r>
            <a:r>
              <a:rPr sz="1800" b="1" spc="-434" dirty="0">
                <a:latin typeface="Times New Roman"/>
                <a:cs typeface="Times New Roman"/>
              </a:rPr>
              <a:t> </a:t>
            </a:r>
            <a:r>
              <a:rPr sz="1800" b="1" spc="-30" dirty="0">
                <a:latin typeface="Times New Roman"/>
                <a:cs typeface="Times New Roman"/>
              </a:rPr>
              <a:t>подходы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к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формированию 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программ:</a:t>
            </a:r>
            <a:endParaRPr sz="1800">
              <a:latin typeface="Times New Roman"/>
              <a:cs typeface="Times New Roman"/>
            </a:endParaRPr>
          </a:p>
          <a:p>
            <a:pPr marL="129539" marR="71755" indent="210185">
              <a:lnSpc>
                <a:spcPct val="100000"/>
              </a:lnSpc>
              <a:spcBef>
                <a:spcPts val="50"/>
              </a:spcBef>
              <a:buFont typeface="Arial MT"/>
              <a:buChar char="•"/>
              <a:tabLst>
                <a:tab pos="448945" algn="l"/>
              </a:tabLst>
            </a:pPr>
            <a:r>
              <a:rPr sz="1800" spc="5" dirty="0">
                <a:latin typeface="Times New Roman"/>
                <a:cs typeface="Times New Roman"/>
              </a:rPr>
              <a:t>сетевое </a:t>
            </a:r>
            <a:r>
              <a:rPr sz="1800" spc="-10" dirty="0">
                <a:latin typeface="Times New Roman"/>
                <a:cs typeface="Times New Roman"/>
              </a:rPr>
              <a:t>взаимодействие </a:t>
            </a:r>
            <a:r>
              <a:rPr sz="1800" dirty="0">
                <a:latin typeface="Times New Roman"/>
                <a:cs typeface="Times New Roman"/>
              </a:rPr>
              <a:t>с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организациями социализации,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образования,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охраны здоровья </a:t>
            </a:r>
            <a:r>
              <a:rPr sz="1800" dirty="0">
                <a:latin typeface="Times New Roman"/>
                <a:cs typeface="Times New Roman"/>
              </a:rPr>
              <a:t>и</a:t>
            </a:r>
            <a:endParaRPr sz="1800">
              <a:latin typeface="Times New Roman"/>
              <a:cs typeface="Times New Roman"/>
            </a:endParaRPr>
          </a:p>
          <a:p>
            <a:pPr marL="652145">
              <a:lnSpc>
                <a:spcPts val="2115"/>
              </a:lnSpc>
            </a:pPr>
            <a:r>
              <a:rPr sz="1800" spc="-5" dirty="0">
                <a:latin typeface="Times New Roman"/>
                <a:cs typeface="Times New Roman"/>
              </a:rPr>
              <a:t>другими</a:t>
            </a:r>
            <a:r>
              <a:rPr sz="1800" spc="-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партнерами;</a:t>
            </a:r>
            <a:endParaRPr sz="1800">
              <a:latin typeface="Times New Roman"/>
              <a:cs typeface="Times New Roman"/>
            </a:endParaRPr>
          </a:p>
          <a:p>
            <a:pPr marL="121285" marR="60960" indent="-121285">
              <a:lnSpc>
                <a:spcPts val="2110"/>
              </a:lnSpc>
              <a:spcBef>
                <a:spcPts val="160"/>
              </a:spcBef>
              <a:buFont typeface="Arial MT"/>
              <a:buChar char="•"/>
              <a:tabLst>
                <a:tab pos="121285" algn="l"/>
              </a:tabLst>
            </a:pPr>
            <a:r>
              <a:rPr sz="1800" spc="-5" dirty="0">
                <a:latin typeface="Times New Roman"/>
                <a:cs typeface="Times New Roman"/>
              </a:rPr>
              <a:t>индивидуализация </a:t>
            </a:r>
            <a:r>
              <a:rPr sz="1800" spc="-20" dirty="0">
                <a:latin typeface="Times New Roman"/>
                <a:cs typeface="Times New Roman"/>
              </a:rPr>
              <a:t>дошкольного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образования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детей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ТНР;</a:t>
            </a:r>
            <a:endParaRPr sz="1800">
              <a:latin typeface="Times New Roman"/>
              <a:cs typeface="Times New Roman"/>
            </a:endParaRPr>
          </a:p>
          <a:p>
            <a:pPr marL="415290" marR="357505" lvl="1" indent="-415290">
              <a:lnSpc>
                <a:spcPts val="2110"/>
              </a:lnSpc>
              <a:spcBef>
                <a:spcPts val="105"/>
              </a:spcBef>
              <a:buFont typeface="Arial MT"/>
              <a:buChar char="•"/>
              <a:tabLst>
                <a:tab pos="415290" algn="l"/>
              </a:tabLst>
            </a:pPr>
            <a:r>
              <a:rPr sz="1800" spc="-5" dirty="0">
                <a:latin typeface="Times New Roman"/>
                <a:cs typeface="Times New Roman"/>
              </a:rPr>
              <a:t>развивающее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вариативное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образование;</a:t>
            </a:r>
            <a:endParaRPr sz="1800">
              <a:latin typeface="Times New Roman"/>
              <a:cs typeface="Times New Roman"/>
            </a:endParaRPr>
          </a:p>
          <a:p>
            <a:pPr marL="598805" marR="540385" lvl="2" indent="-96520">
              <a:lnSpc>
                <a:spcPts val="2160"/>
              </a:lnSpc>
              <a:spcBef>
                <a:spcPts val="60"/>
              </a:spcBef>
              <a:buFont typeface="Arial MT"/>
              <a:buChar char="•"/>
              <a:tabLst>
                <a:tab pos="612140" algn="l"/>
              </a:tabLst>
            </a:pPr>
            <a:r>
              <a:rPr sz="1800" spc="-10" dirty="0">
                <a:latin typeface="Times New Roman"/>
                <a:cs typeface="Times New Roman"/>
              </a:rPr>
              <a:t>полнота содержания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интеграция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отдельных</a:t>
            </a:r>
            <a:endParaRPr sz="1800">
              <a:latin typeface="Times New Roman"/>
              <a:cs typeface="Times New Roman"/>
            </a:endParaRPr>
          </a:p>
          <a:p>
            <a:pPr marL="372110">
              <a:lnSpc>
                <a:spcPts val="2039"/>
              </a:lnSpc>
            </a:pPr>
            <a:r>
              <a:rPr sz="1800" spc="-10" dirty="0">
                <a:latin typeface="Times New Roman"/>
                <a:cs typeface="Times New Roman"/>
              </a:rPr>
              <a:t>образовательных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областей;</a:t>
            </a:r>
            <a:endParaRPr sz="1800">
              <a:latin typeface="Times New Roman"/>
              <a:cs typeface="Times New Roman"/>
            </a:endParaRPr>
          </a:p>
          <a:p>
            <a:pPr marL="62865" marR="5080" indent="120014">
              <a:lnSpc>
                <a:spcPct val="100000"/>
              </a:lnSpc>
              <a:spcBef>
                <a:spcPts val="50"/>
              </a:spcBef>
              <a:buFont typeface="Arial MT"/>
              <a:buChar char="•"/>
              <a:tabLst>
                <a:tab pos="292100" algn="l"/>
              </a:tabLst>
            </a:pPr>
            <a:r>
              <a:rPr sz="1800" spc="-5" dirty="0">
                <a:latin typeface="Times New Roman"/>
                <a:cs typeface="Times New Roman"/>
              </a:rPr>
              <a:t>инвариантность </a:t>
            </a:r>
            <a:r>
              <a:rPr sz="1800" dirty="0">
                <a:latin typeface="Times New Roman"/>
                <a:cs typeface="Times New Roman"/>
              </a:rPr>
              <a:t>ценностей и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целей при вариативности средств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реализации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достижения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целей</a:t>
            </a:r>
            <a:endParaRPr sz="1800">
              <a:latin typeface="Times New Roman"/>
              <a:cs typeface="Times New Roman"/>
            </a:endParaRPr>
          </a:p>
          <a:p>
            <a:pPr marL="1094105">
              <a:lnSpc>
                <a:spcPts val="2110"/>
              </a:lnSpc>
            </a:pPr>
            <a:r>
              <a:rPr sz="1800" spc="-5" dirty="0">
                <a:latin typeface="Times New Roman"/>
                <a:cs typeface="Times New Roman"/>
              </a:rPr>
              <a:t>Программы.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46265" y="1247457"/>
            <a:ext cx="3787140" cy="1087120"/>
            <a:chOff x="446265" y="1247457"/>
            <a:chExt cx="3787140" cy="1087120"/>
          </a:xfrm>
        </p:grpSpPr>
        <p:sp>
          <p:nvSpPr>
            <p:cNvPr id="3" name="object 3"/>
            <p:cNvSpPr/>
            <p:nvPr/>
          </p:nvSpPr>
          <p:spPr>
            <a:xfrm>
              <a:off x="467537" y="1268729"/>
              <a:ext cx="3744595" cy="1044575"/>
            </a:xfrm>
            <a:custGeom>
              <a:avLst/>
              <a:gdLst/>
              <a:ahLst/>
              <a:cxnLst/>
              <a:rect l="l" t="t" r="r" b="b"/>
              <a:pathLst>
                <a:path w="3744595" h="1044575">
                  <a:moveTo>
                    <a:pt x="3570427" y="0"/>
                  </a:moveTo>
                  <a:lnTo>
                    <a:pt x="174028" y="0"/>
                  </a:lnTo>
                  <a:lnTo>
                    <a:pt x="127764" y="6220"/>
                  </a:lnTo>
                  <a:lnTo>
                    <a:pt x="86192" y="23772"/>
                  </a:lnTo>
                  <a:lnTo>
                    <a:pt x="50971" y="50990"/>
                  </a:lnTo>
                  <a:lnTo>
                    <a:pt x="23759" y="86209"/>
                  </a:lnTo>
                  <a:lnTo>
                    <a:pt x="6216" y="127764"/>
                  </a:lnTo>
                  <a:lnTo>
                    <a:pt x="0" y="173990"/>
                  </a:lnTo>
                  <a:lnTo>
                    <a:pt x="0" y="870077"/>
                  </a:lnTo>
                  <a:lnTo>
                    <a:pt x="6216" y="916356"/>
                  </a:lnTo>
                  <a:lnTo>
                    <a:pt x="23759" y="957946"/>
                  </a:lnTo>
                  <a:lnTo>
                    <a:pt x="50971" y="993187"/>
                  </a:lnTo>
                  <a:lnTo>
                    <a:pt x="86192" y="1020416"/>
                  </a:lnTo>
                  <a:lnTo>
                    <a:pt x="127764" y="1037972"/>
                  </a:lnTo>
                  <a:lnTo>
                    <a:pt x="174028" y="1044194"/>
                  </a:lnTo>
                  <a:lnTo>
                    <a:pt x="3570427" y="1044194"/>
                  </a:lnTo>
                  <a:lnTo>
                    <a:pt x="3616696" y="1037972"/>
                  </a:lnTo>
                  <a:lnTo>
                    <a:pt x="3658264" y="1020416"/>
                  </a:lnTo>
                  <a:lnTo>
                    <a:pt x="3693474" y="993187"/>
                  </a:lnTo>
                  <a:lnTo>
                    <a:pt x="3720672" y="957946"/>
                  </a:lnTo>
                  <a:lnTo>
                    <a:pt x="3738205" y="916356"/>
                  </a:lnTo>
                  <a:lnTo>
                    <a:pt x="3744417" y="870077"/>
                  </a:lnTo>
                  <a:lnTo>
                    <a:pt x="3744417" y="173990"/>
                  </a:lnTo>
                  <a:lnTo>
                    <a:pt x="3738205" y="127764"/>
                  </a:lnTo>
                  <a:lnTo>
                    <a:pt x="3720672" y="86209"/>
                  </a:lnTo>
                  <a:lnTo>
                    <a:pt x="3693474" y="50990"/>
                  </a:lnTo>
                  <a:lnTo>
                    <a:pt x="3658264" y="23772"/>
                  </a:lnTo>
                  <a:lnTo>
                    <a:pt x="3616696" y="6220"/>
                  </a:lnTo>
                  <a:lnTo>
                    <a:pt x="35704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67537" y="1268729"/>
              <a:ext cx="3744595" cy="1044575"/>
            </a:xfrm>
            <a:custGeom>
              <a:avLst/>
              <a:gdLst/>
              <a:ahLst/>
              <a:cxnLst/>
              <a:rect l="l" t="t" r="r" b="b"/>
              <a:pathLst>
                <a:path w="3744595" h="1044575">
                  <a:moveTo>
                    <a:pt x="0" y="173990"/>
                  </a:moveTo>
                  <a:lnTo>
                    <a:pt x="6216" y="127764"/>
                  </a:lnTo>
                  <a:lnTo>
                    <a:pt x="23759" y="86209"/>
                  </a:lnTo>
                  <a:lnTo>
                    <a:pt x="50971" y="50990"/>
                  </a:lnTo>
                  <a:lnTo>
                    <a:pt x="86192" y="23772"/>
                  </a:lnTo>
                  <a:lnTo>
                    <a:pt x="127764" y="6220"/>
                  </a:lnTo>
                  <a:lnTo>
                    <a:pt x="174028" y="0"/>
                  </a:lnTo>
                  <a:lnTo>
                    <a:pt x="3570427" y="0"/>
                  </a:lnTo>
                  <a:lnTo>
                    <a:pt x="3616696" y="6220"/>
                  </a:lnTo>
                  <a:lnTo>
                    <a:pt x="3658264" y="23772"/>
                  </a:lnTo>
                  <a:lnTo>
                    <a:pt x="3693474" y="50990"/>
                  </a:lnTo>
                  <a:lnTo>
                    <a:pt x="3720672" y="86209"/>
                  </a:lnTo>
                  <a:lnTo>
                    <a:pt x="3738205" y="127764"/>
                  </a:lnTo>
                  <a:lnTo>
                    <a:pt x="3744417" y="173990"/>
                  </a:lnTo>
                  <a:lnTo>
                    <a:pt x="3744417" y="870077"/>
                  </a:lnTo>
                  <a:lnTo>
                    <a:pt x="3738205" y="916356"/>
                  </a:lnTo>
                  <a:lnTo>
                    <a:pt x="3720672" y="957946"/>
                  </a:lnTo>
                  <a:lnTo>
                    <a:pt x="3693474" y="993187"/>
                  </a:lnTo>
                  <a:lnTo>
                    <a:pt x="3658264" y="1020416"/>
                  </a:lnTo>
                  <a:lnTo>
                    <a:pt x="3616696" y="1037972"/>
                  </a:lnTo>
                  <a:lnTo>
                    <a:pt x="3570427" y="1044194"/>
                  </a:lnTo>
                  <a:lnTo>
                    <a:pt x="174028" y="1044194"/>
                  </a:lnTo>
                  <a:lnTo>
                    <a:pt x="127764" y="1037972"/>
                  </a:lnTo>
                  <a:lnTo>
                    <a:pt x="86192" y="1020416"/>
                  </a:lnTo>
                  <a:lnTo>
                    <a:pt x="50971" y="993187"/>
                  </a:lnTo>
                  <a:lnTo>
                    <a:pt x="23759" y="957946"/>
                  </a:lnTo>
                  <a:lnTo>
                    <a:pt x="6216" y="916356"/>
                  </a:lnTo>
                  <a:lnTo>
                    <a:pt x="0" y="870077"/>
                  </a:lnTo>
                  <a:lnTo>
                    <a:pt x="0" y="173990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788009" y="1359230"/>
            <a:ext cx="310324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2860" algn="just">
              <a:lnSpc>
                <a:spcPct val="100000"/>
              </a:lnSpc>
              <a:spcBef>
                <a:spcPts val="100"/>
              </a:spcBef>
            </a:pPr>
            <a:r>
              <a:rPr sz="1800" b="1" i="1" spc="-10" dirty="0">
                <a:latin typeface="Times New Roman"/>
                <a:cs typeface="Times New Roman"/>
              </a:rPr>
              <a:t>Целевые </a:t>
            </a:r>
            <a:r>
              <a:rPr sz="1800" b="1" i="1" spc="-5" dirty="0">
                <a:latin typeface="Times New Roman"/>
                <a:cs typeface="Times New Roman"/>
              </a:rPr>
              <a:t>ориентиры освоения </a:t>
            </a:r>
            <a:r>
              <a:rPr sz="1800" b="1" i="1" spc="-434" dirty="0">
                <a:latin typeface="Times New Roman"/>
                <a:cs typeface="Times New Roman"/>
              </a:rPr>
              <a:t> </a:t>
            </a:r>
            <a:r>
              <a:rPr sz="1800" b="1" i="1" dirty="0">
                <a:latin typeface="Times New Roman"/>
                <a:cs typeface="Times New Roman"/>
              </a:rPr>
              <a:t>Программы</a:t>
            </a:r>
            <a:r>
              <a:rPr sz="1800" b="1" i="1" spc="-45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детьми</a:t>
            </a:r>
            <a:r>
              <a:rPr sz="1800" b="1" i="1" spc="-55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младшего </a:t>
            </a:r>
            <a:r>
              <a:rPr sz="1800" b="1" i="1" spc="-434" dirty="0">
                <a:latin typeface="Times New Roman"/>
                <a:cs typeface="Times New Roman"/>
              </a:rPr>
              <a:t> </a:t>
            </a:r>
            <a:r>
              <a:rPr sz="1800" b="1" i="1" spc="-20" dirty="0">
                <a:latin typeface="Times New Roman"/>
                <a:cs typeface="Times New Roman"/>
              </a:rPr>
              <a:t>дошкольного</a:t>
            </a:r>
            <a:r>
              <a:rPr sz="1800" b="1" i="1" spc="-5" dirty="0">
                <a:latin typeface="Times New Roman"/>
                <a:cs typeface="Times New Roman"/>
              </a:rPr>
              <a:t> </a:t>
            </a:r>
            <a:r>
              <a:rPr sz="1800" b="1" i="1" spc="-10" dirty="0">
                <a:latin typeface="Times New Roman"/>
                <a:cs typeface="Times New Roman"/>
              </a:rPr>
              <a:t>возраста</a:t>
            </a:r>
            <a:r>
              <a:rPr sz="1800" b="1" i="1" spc="-20" dirty="0">
                <a:latin typeface="Times New Roman"/>
                <a:cs typeface="Times New Roman"/>
              </a:rPr>
              <a:t> </a:t>
            </a:r>
            <a:r>
              <a:rPr sz="1800" b="1" i="1" dirty="0">
                <a:latin typeface="Times New Roman"/>
                <a:cs typeface="Times New Roman"/>
              </a:rPr>
              <a:t>с ТНР</a:t>
            </a:r>
            <a:endParaRPr sz="1800" dirty="0">
              <a:latin typeface="Times New Roman"/>
              <a:cs typeface="Times New Roman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422711" y="1031430"/>
            <a:ext cx="4064635" cy="1091565"/>
            <a:chOff x="4422711" y="1031430"/>
            <a:chExt cx="4064635" cy="1091565"/>
          </a:xfrm>
        </p:grpSpPr>
        <p:sp>
          <p:nvSpPr>
            <p:cNvPr id="7" name="object 7"/>
            <p:cNvSpPr/>
            <p:nvPr/>
          </p:nvSpPr>
          <p:spPr>
            <a:xfrm>
              <a:off x="4443983" y="1052702"/>
              <a:ext cx="4022090" cy="1049020"/>
            </a:xfrm>
            <a:custGeom>
              <a:avLst/>
              <a:gdLst/>
              <a:ahLst/>
              <a:cxnLst/>
              <a:rect l="l" t="t" r="r" b="b"/>
              <a:pathLst>
                <a:path w="4022090" h="1049020">
                  <a:moveTo>
                    <a:pt x="3846830" y="0"/>
                  </a:moveTo>
                  <a:lnTo>
                    <a:pt x="174751" y="0"/>
                  </a:lnTo>
                  <a:lnTo>
                    <a:pt x="128293" y="6242"/>
                  </a:lnTo>
                  <a:lnTo>
                    <a:pt x="86548" y="23861"/>
                  </a:lnTo>
                  <a:lnTo>
                    <a:pt x="51180" y="51196"/>
                  </a:lnTo>
                  <a:lnTo>
                    <a:pt x="23857" y="86585"/>
                  </a:lnTo>
                  <a:lnTo>
                    <a:pt x="6241" y="128367"/>
                  </a:lnTo>
                  <a:lnTo>
                    <a:pt x="0" y="174879"/>
                  </a:lnTo>
                  <a:lnTo>
                    <a:pt x="0" y="874013"/>
                  </a:lnTo>
                  <a:lnTo>
                    <a:pt x="6241" y="920472"/>
                  </a:lnTo>
                  <a:lnTo>
                    <a:pt x="23857" y="962217"/>
                  </a:lnTo>
                  <a:lnTo>
                    <a:pt x="51181" y="997585"/>
                  </a:lnTo>
                  <a:lnTo>
                    <a:pt x="86548" y="1024908"/>
                  </a:lnTo>
                  <a:lnTo>
                    <a:pt x="128293" y="1042524"/>
                  </a:lnTo>
                  <a:lnTo>
                    <a:pt x="174751" y="1048766"/>
                  </a:lnTo>
                  <a:lnTo>
                    <a:pt x="3846830" y="1048766"/>
                  </a:lnTo>
                  <a:lnTo>
                    <a:pt x="3893288" y="1042524"/>
                  </a:lnTo>
                  <a:lnTo>
                    <a:pt x="3935033" y="1024908"/>
                  </a:lnTo>
                  <a:lnTo>
                    <a:pt x="3970400" y="997585"/>
                  </a:lnTo>
                  <a:lnTo>
                    <a:pt x="3997724" y="962217"/>
                  </a:lnTo>
                  <a:lnTo>
                    <a:pt x="4015340" y="920472"/>
                  </a:lnTo>
                  <a:lnTo>
                    <a:pt x="4021582" y="874013"/>
                  </a:lnTo>
                  <a:lnTo>
                    <a:pt x="4021582" y="174879"/>
                  </a:lnTo>
                  <a:lnTo>
                    <a:pt x="4015340" y="128367"/>
                  </a:lnTo>
                  <a:lnTo>
                    <a:pt x="3997724" y="86585"/>
                  </a:lnTo>
                  <a:lnTo>
                    <a:pt x="3970401" y="51196"/>
                  </a:lnTo>
                  <a:lnTo>
                    <a:pt x="3935033" y="23861"/>
                  </a:lnTo>
                  <a:lnTo>
                    <a:pt x="3893288" y="6242"/>
                  </a:lnTo>
                  <a:lnTo>
                    <a:pt x="384683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443983" y="1052702"/>
              <a:ext cx="4022090" cy="1049020"/>
            </a:xfrm>
            <a:custGeom>
              <a:avLst/>
              <a:gdLst/>
              <a:ahLst/>
              <a:cxnLst/>
              <a:rect l="l" t="t" r="r" b="b"/>
              <a:pathLst>
                <a:path w="4022090" h="1049020">
                  <a:moveTo>
                    <a:pt x="0" y="174879"/>
                  </a:moveTo>
                  <a:lnTo>
                    <a:pt x="6241" y="128367"/>
                  </a:lnTo>
                  <a:lnTo>
                    <a:pt x="23857" y="86585"/>
                  </a:lnTo>
                  <a:lnTo>
                    <a:pt x="51180" y="51196"/>
                  </a:lnTo>
                  <a:lnTo>
                    <a:pt x="86548" y="23861"/>
                  </a:lnTo>
                  <a:lnTo>
                    <a:pt x="128293" y="6242"/>
                  </a:lnTo>
                  <a:lnTo>
                    <a:pt x="174751" y="0"/>
                  </a:lnTo>
                  <a:lnTo>
                    <a:pt x="3846830" y="0"/>
                  </a:lnTo>
                  <a:lnTo>
                    <a:pt x="3893288" y="6242"/>
                  </a:lnTo>
                  <a:lnTo>
                    <a:pt x="3935033" y="23861"/>
                  </a:lnTo>
                  <a:lnTo>
                    <a:pt x="3970401" y="51196"/>
                  </a:lnTo>
                  <a:lnTo>
                    <a:pt x="3997724" y="86585"/>
                  </a:lnTo>
                  <a:lnTo>
                    <a:pt x="4015340" y="128367"/>
                  </a:lnTo>
                  <a:lnTo>
                    <a:pt x="4021582" y="174879"/>
                  </a:lnTo>
                  <a:lnTo>
                    <a:pt x="4021582" y="874013"/>
                  </a:lnTo>
                  <a:lnTo>
                    <a:pt x="4015340" y="920472"/>
                  </a:lnTo>
                  <a:lnTo>
                    <a:pt x="3997724" y="962217"/>
                  </a:lnTo>
                  <a:lnTo>
                    <a:pt x="3970400" y="997585"/>
                  </a:lnTo>
                  <a:lnTo>
                    <a:pt x="3935033" y="1024908"/>
                  </a:lnTo>
                  <a:lnTo>
                    <a:pt x="3893288" y="1042524"/>
                  </a:lnTo>
                  <a:lnTo>
                    <a:pt x="3846830" y="1048766"/>
                  </a:lnTo>
                  <a:lnTo>
                    <a:pt x="174751" y="1048766"/>
                  </a:lnTo>
                  <a:lnTo>
                    <a:pt x="128293" y="1042524"/>
                  </a:lnTo>
                  <a:lnTo>
                    <a:pt x="86548" y="1024908"/>
                  </a:lnTo>
                  <a:lnTo>
                    <a:pt x="51181" y="997585"/>
                  </a:lnTo>
                  <a:lnTo>
                    <a:pt x="23857" y="962217"/>
                  </a:lnTo>
                  <a:lnTo>
                    <a:pt x="6241" y="920472"/>
                  </a:lnTo>
                  <a:lnTo>
                    <a:pt x="0" y="874013"/>
                  </a:lnTo>
                  <a:lnTo>
                    <a:pt x="0" y="174879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4756150" y="1098295"/>
            <a:ext cx="3397250" cy="934719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62865" marR="5080" indent="-50800" algn="just">
              <a:lnSpc>
                <a:spcPct val="99000"/>
              </a:lnSpc>
              <a:spcBef>
                <a:spcPts val="125"/>
              </a:spcBef>
            </a:pPr>
            <a:r>
              <a:rPr sz="2000" i="1" spc="-10" dirty="0">
                <a:solidFill>
                  <a:srgbClr val="000000"/>
                </a:solidFill>
                <a:latin typeface="Times New Roman"/>
                <a:cs typeface="Times New Roman"/>
              </a:rPr>
              <a:t>Целевые</a:t>
            </a:r>
            <a:r>
              <a:rPr sz="2000" i="1" spc="-6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solidFill>
                  <a:srgbClr val="000000"/>
                </a:solidFill>
                <a:latin typeface="Times New Roman"/>
                <a:cs typeface="Times New Roman"/>
              </a:rPr>
              <a:t>ориентиры</a:t>
            </a:r>
            <a:r>
              <a:rPr sz="2000" i="1" spc="-6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i="1" spc="-5" dirty="0">
                <a:solidFill>
                  <a:srgbClr val="000000"/>
                </a:solidFill>
                <a:latin typeface="Times New Roman"/>
                <a:cs typeface="Times New Roman"/>
              </a:rPr>
              <a:t>освоения </a:t>
            </a:r>
            <a:r>
              <a:rPr sz="2000" i="1" spc="-484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solidFill>
                  <a:srgbClr val="000000"/>
                </a:solidFill>
                <a:latin typeface="Times New Roman"/>
                <a:cs typeface="Times New Roman"/>
              </a:rPr>
              <a:t>Программы </a:t>
            </a:r>
            <a:r>
              <a:rPr sz="2000" i="1" spc="-5" dirty="0">
                <a:solidFill>
                  <a:srgbClr val="000000"/>
                </a:solidFill>
                <a:latin typeface="Times New Roman"/>
                <a:cs typeface="Times New Roman"/>
              </a:rPr>
              <a:t>детьми </a:t>
            </a:r>
            <a:r>
              <a:rPr sz="2000" i="1" spc="-10" dirty="0">
                <a:solidFill>
                  <a:srgbClr val="000000"/>
                </a:solidFill>
                <a:latin typeface="Times New Roman"/>
                <a:cs typeface="Times New Roman"/>
              </a:rPr>
              <a:t>среднего </a:t>
            </a:r>
            <a:r>
              <a:rPr sz="2000" i="1" spc="-484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i="1" spc="-15" dirty="0">
                <a:solidFill>
                  <a:srgbClr val="000000"/>
                </a:solidFill>
                <a:latin typeface="Times New Roman"/>
                <a:cs typeface="Times New Roman"/>
              </a:rPr>
              <a:t>дошкольного</a:t>
            </a:r>
            <a:r>
              <a:rPr sz="2000" i="1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i="1" spc="-10" dirty="0">
                <a:solidFill>
                  <a:srgbClr val="000000"/>
                </a:solidFill>
                <a:latin typeface="Times New Roman"/>
                <a:cs typeface="Times New Roman"/>
              </a:rPr>
              <a:t>возраста</a:t>
            </a:r>
            <a:r>
              <a:rPr sz="2000" i="1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solidFill>
                  <a:srgbClr val="000000"/>
                </a:solidFill>
                <a:latin typeface="Times New Roman"/>
                <a:cs typeface="Times New Roman"/>
              </a:rPr>
              <a:t>с</a:t>
            </a:r>
            <a:r>
              <a:rPr sz="2000" i="1" spc="-2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solidFill>
                  <a:srgbClr val="000000"/>
                </a:solidFill>
                <a:latin typeface="Times New Roman"/>
                <a:cs typeface="Times New Roman"/>
              </a:rPr>
              <a:t>ТНР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2140775" y="4415853"/>
            <a:ext cx="4723130" cy="969644"/>
            <a:chOff x="2140775" y="4415853"/>
            <a:chExt cx="4723130" cy="969644"/>
          </a:xfrm>
        </p:grpSpPr>
        <p:sp>
          <p:nvSpPr>
            <p:cNvPr id="11" name="object 11"/>
            <p:cNvSpPr/>
            <p:nvPr/>
          </p:nvSpPr>
          <p:spPr>
            <a:xfrm>
              <a:off x="2162048" y="4437125"/>
              <a:ext cx="4680585" cy="927100"/>
            </a:xfrm>
            <a:custGeom>
              <a:avLst/>
              <a:gdLst/>
              <a:ahLst/>
              <a:cxnLst/>
              <a:rect l="l" t="t" r="r" b="b"/>
              <a:pathLst>
                <a:path w="4680584" h="927100">
                  <a:moveTo>
                    <a:pt x="4526153" y="0"/>
                  </a:moveTo>
                  <a:lnTo>
                    <a:pt x="154558" y="0"/>
                  </a:lnTo>
                  <a:lnTo>
                    <a:pt x="105712" y="7867"/>
                  </a:lnTo>
                  <a:lnTo>
                    <a:pt x="63285" y="29780"/>
                  </a:lnTo>
                  <a:lnTo>
                    <a:pt x="29825" y="63203"/>
                  </a:lnTo>
                  <a:lnTo>
                    <a:pt x="7881" y="105598"/>
                  </a:lnTo>
                  <a:lnTo>
                    <a:pt x="0" y="154431"/>
                  </a:lnTo>
                  <a:lnTo>
                    <a:pt x="0" y="772287"/>
                  </a:lnTo>
                  <a:lnTo>
                    <a:pt x="7881" y="821133"/>
                  </a:lnTo>
                  <a:lnTo>
                    <a:pt x="29825" y="863560"/>
                  </a:lnTo>
                  <a:lnTo>
                    <a:pt x="63285" y="897020"/>
                  </a:lnTo>
                  <a:lnTo>
                    <a:pt x="105712" y="918964"/>
                  </a:lnTo>
                  <a:lnTo>
                    <a:pt x="154558" y="926846"/>
                  </a:lnTo>
                  <a:lnTo>
                    <a:pt x="4526153" y="926846"/>
                  </a:lnTo>
                  <a:lnTo>
                    <a:pt x="4574937" y="918964"/>
                  </a:lnTo>
                  <a:lnTo>
                    <a:pt x="4617326" y="897020"/>
                  </a:lnTo>
                  <a:lnTo>
                    <a:pt x="4650767" y="863560"/>
                  </a:lnTo>
                  <a:lnTo>
                    <a:pt x="4672704" y="821133"/>
                  </a:lnTo>
                  <a:lnTo>
                    <a:pt x="4680584" y="772287"/>
                  </a:lnTo>
                  <a:lnTo>
                    <a:pt x="4680584" y="154431"/>
                  </a:lnTo>
                  <a:lnTo>
                    <a:pt x="4672704" y="105598"/>
                  </a:lnTo>
                  <a:lnTo>
                    <a:pt x="4650767" y="63203"/>
                  </a:lnTo>
                  <a:lnTo>
                    <a:pt x="4617326" y="29780"/>
                  </a:lnTo>
                  <a:lnTo>
                    <a:pt x="4574937" y="7867"/>
                  </a:lnTo>
                  <a:lnTo>
                    <a:pt x="45261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162048" y="4437125"/>
              <a:ext cx="4680585" cy="927100"/>
            </a:xfrm>
            <a:custGeom>
              <a:avLst/>
              <a:gdLst/>
              <a:ahLst/>
              <a:cxnLst/>
              <a:rect l="l" t="t" r="r" b="b"/>
              <a:pathLst>
                <a:path w="4680584" h="927100">
                  <a:moveTo>
                    <a:pt x="0" y="154431"/>
                  </a:moveTo>
                  <a:lnTo>
                    <a:pt x="7881" y="105598"/>
                  </a:lnTo>
                  <a:lnTo>
                    <a:pt x="29825" y="63203"/>
                  </a:lnTo>
                  <a:lnTo>
                    <a:pt x="63285" y="29780"/>
                  </a:lnTo>
                  <a:lnTo>
                    <a:pt x="105712" y="7867"/>
                  </a:lnTo>
                  <a:lnTo>
                    <a:pt x="154558" y="0"/>
                  </a:lnTo>
                  <a:lnTo>
                    <a:pt x="4526153" y="0"/>
                  </a:lnTo>
                  <a:lnTo>
                    <a:pt x="4574937" y="7867"/>
                  </a:lnTo>
                  <a:lnTo>
                    <a:pt x="4617326" y="29780"/>
                  </a:lnTo>
                  <a:lnTo>
                    <a:pt x="4650767" y="63203"/>
                  </a:lnTo>
                  <a:lnTo>
                    <a:pt x="4672704" y="105598"/>
                  </a:lnTo>
                  <a:lnTo>
                    <a:pt x="4680584" y="154431"/>
                  </a:lnTo>
                  <a:lnTo>
                    <a:pt x="4680584" y="772287"/>
                  </a:lnTo>
                  <a:lnTo>
                    <a:pt x="4672704" y="821133"/>
                  </a:lnTo>
                  <a:lnTo>
                    <a:pt x="4650767" y="863560"/>
                  </a:lnTo>
                  <a:lnTo>
                    <a:pt x="4617326" y="897020"/>
                  </a:lnTo>
                  <a:lnTo>
                    <a:pt x="4574937" y="918964"/>
                  </a:lnTo>
                  <a:lnTo>
                    <a:pt x="4526153" y="926846"/>
                  </a:lnTo>
                  <a:lnTo>
                    <a:pt x="154558" y="926846"/>
                  </a:lnTo>
                  <a:lnTo>
                    <a:pt x="105712" y="918964"/>
                  </a:lnTo>
                  <a:lnTo>
                    <a:pt x="63285" y="897020"/>
                  </a:lnTo>
                  <a:lnTo>
                    <a:pt x="29825" y="863560"/>
                  </a:lnTo>
                  <a:lnTo>
                    <a:pt x="7881" y="821133"/>
                  </a:lnTo>
                  <a:lnTo>
                    <a:pt x="0" y="772287"/>
                  </a:lnTo>
                  <a:lnTo>
                    <a:pt x="0" y="154431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2349245" y="4606797"/>
            <a:ext cx="4307840" cy="57594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077595" marR="5080" indent="-1065530">
              <a:lnSpc>
                <a:spcPct val="100699"/>
              </a:lnSpc>
              <a:spcBef>
                <a:spcPts val="85"/>
              </a:spcBef>
            </a:pPr>
            <a:r>
              <a:rPr sz="1800" b="1" i="1" spc="-10" dirty="0">
                <a:latin typeface="Times New Roman"/>
                <a:cs typeface="Times New Roman"/>
              </a:rPr>
              <a:t>Целевые</a:t>
            </a:r>
            <a:r>
              <a:rPr sz="1800" b="1" i="1" spc="-35" dirty="0">
                <a:latin typeface="Times New Roman"/>
                <a:cs typeface="Times New Roman"/>
              </a:rPr>
              <a:t> </a:t>
            </a:r>
            <a:r>
              <a:rPr sz="1800" b="1" i="1" dirty="0">
                <a:latin typeface="Times New Roman"/>
                <a:cs typeface="Times New Roman"/>
              </a:rPr>
              <a:t>ориентиры</a:t>
            </a:r>
            <a:r>
              <a:rPr sz="1800" b="1" i="1" spc="-20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на</a:t>
            </a:r>
            <a:r>
              <a:rPr sz="1800" b="1" i="1" spc="-20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этапе</a:t>
            </a:r>
            <a:r>
              <a:rPr sz="1800" b="1" i="1" spc="-10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завершения </a:t>
            </a:r>
            <a:r>
              <a:rPr sz="1800" b="1" i="1" spc="-434" dirty="0">
                <a:latin typeface="Times New Roman"/>
                <a:cs typeface="Times New Roman"/>
              </a:rPr>
              <a:t> </a:t>
            </a:r>
            <a:r>
              <a:rPr sz="1800" b="1" i="1" spc="-5" dirty="0">
                <a:latin typeface="Times New Roman"/>
                <a:cs typeface="Times New Roman"/>
              </a:rPr>
              <a:t>освоения</a:t>
            </a:r>
            <a:r>
              <a:rPr sz="1800" b="1" i="1" spc="-20" dirty="0">
                <a:latin typeface="Times New Roman"/>
                <a:cs typeface="Times New Roman"/>
              </a:rPr>
              <a:t> </a:t>
            </a:r>
            <a:r>
              <a:rPr sz="1800" b="1" i="1" dirty="0">
                <a:latin typeface="Times New Roman"/>
                <a:cs typeface="Times New Roman"/>
              </a:rPr>
              <a:t>Программы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2315422" y="2081529"/>
            <a:ext cx="4140835" cy="2355850"/>
            <a:chOff x="2315422" y="2081529"/>
            <a:chExt cx="4140835" cy="2355850"/>
          </a:xfrm>
        </p:grpSpPr>
        <p:sp>
          <p:nvSpPr>
            <p:cNvPr id="15" name="object 15"/>
            <p:cNvSpPr/>
            <p:nvPr/>
          </p:nvSpPr>
          <p:spPr>
            <a:xfrm>
              <a:off x="2339721" y="2081529"/>
              <a:ext cx="4115435" cy="2355850"/>
            </a:xfrm>
            <a:custGeom>
              <a:avLst/>
              <a:gdLst/>
              <a:ahLst/>
              <a:cxnLst/>
              <a:rect l="l" t="t" r="r" b="b"/>
              <a:pathLst>
                <a:path w="4115435" h="2355850">
                  <a:moveTo>
                    <a:pt x="2201418" y="2260600"/>
                  </a:moveTo>
                  <a:lnTo>
                    <a:pt x="2199894" y="2256917"/>
                  </a:lnTo>
                  <a:lnTo>
                    <a:pt x="2196719" y="2255647"/>
                  </a:lnTo>
                  <a:lnTo>
                    <a:pt x="2193417" y="2254250"/>
                  </a:lnTo>
                  <a:lnTo>
                    <a:pt x="2189734" y="2255774"/>
                  </a:lnTo>
                  <a:lnTo>
                    <a:pt x="2188337" y="2259076"/>
                  </a:lnTo>
                  <a:lnTo>
                    <a:pt x="2163864" y="2319134"/>
                  </a:lnTo>
                  <a:lnTo>
                    <a:pt x="2052193" y="1526540"/>
                  </a:lnTo>
                  <a:lnTo>
                    <a:pt x="2039620" y="1528318"/>
                  </a:lnTo>
                  <a:lnTo>
                    <a:pt x="2151265" y="2320734"/>
                  </a:lnTo>
                  <a:lnTo>
                    <a:pt x="2111248" y="2269998"/>
                  </a:lnTo>
                  <a:lnTo>
                    <a:pt x="2109089" y="2267204"/>
                  </a:lnTo>
                  <a:lnTo>
                    <a:pt x="2105025" y="2266696"/>
                  </a:lnTo>
                  <a:lnTo>
                    <a:pt x="2102358" y="2268855"/>
                  </a:lnTo>
                  <a:lnTo>
                    <a:pt x="2099564" y="2271014"/>
                  </a:lnTo>
                  <a:lnTo>
                    <a:pt x="2099056" y="2275078"/>
                  </a:lnTo>
                  <a:lnTo>
                    <a:pt x="2101215" y="2277872"/>
                  </a:lnTo>
                  <a:lnTo>
                    <a:pt x="2162683" y="2355596"/>
                  </a:lnTo>
                  <a:lnTo>
                    <a:pt x="2167394" y="2344039"/>
                  </a:lnTo>
                  <a:lnTo>
                    <a:pt x="2200148" y="2263902"/>
                  </a:lnTo>
                  <a:lnTo>
                    <a:pt x="2201418" y="2260600"/>
                  </a:lnTo>
                  <a:close/>
                </a:path>
                <a:path w="4115435" h="2355850">
                  <a:moveTo>
                    <a:pt x="4115054" y="19939"/>
                  </a:moveTo>
                  <a:lnTo>
                    <a:pt x="4105402" y="18034"/>
                  </a:lnTo>
                  <a:lnTo>
                    <a:pt x="4017899" y="762"/>
                  </a:lnTo>
                  <a:lnTo>
                    <a:pt x="4014470" y="0"/>
                  </a:lnTo>
                  <a:lnTo>
                    <a:pt x="4011041" y="2286"/>
                  </a:lnTo>
                  <a:lnTo>
                    <a:pt x="4009771" y="9144"/>
                  </a:lnTo>
                  <a:lnTo>
                    <a:pt x="4011930" y="12573"/>
                  </a:lnTo>
                  <a:lnTo>
                    <a:pt x="4015359" y="13208"/>
                  </a:lnTo>
                  <a:lnTo>
                    <a:pt x="4078744" y="25768"/>
                  </a:lnTo>
                  <a:lnTo>
                    <a:pt x="2045500" y="728776"/>
                  </a:lnTo>
                  <a:lnTo>
                    <a:pt x="36410" y="233819"/>
                  </a:lnTo>
                  <a:lnTo>
                    <a:pt x="55448" y="228219"/>
                  </a:lnTo>
                  <a:lnTo>
                    <a:pt x="98679" y="215519"/>
                  </a:lnTo>
                  <a:lnTo>
                    <a:pt x="101981" y="214503"/>
                  </a:lnTo>
                  <a:lnTo>
                    <a:pt x="103886" y="210947"/>
                  </a:lnTo>
                  <a:lnTo>
                    <a:pt x="102997" y="207645"/>
                  </a:lnTo>
                  <a:lnTo>
                    <a:pt x="101981" y="204216"/>
                  </a:lnTo>
                  <a:lnTo>
                    <a:pt x="98425" y="202311"/>
                  </a:lnTo>
                  <a:lnTo>
                    <a:pt x="95123" y="203327"/>
                  </a:lnTo>
                  <a:lnTo>
                    <a:pt x="0" y="231394"/>
                  </a:lnTo>
                  <a:lnTo>
                    <a:pt x="71120" y="300355"/>
                  </a:lnTo>
                  <a:lnTo>
                    <a:pt x="73660" y="302768"/>
                  </a:lnTo>
                  <a:lnTo>
                    <a:pt x="77724" y="302641"/>
                  </a:lnTo>
                  <a:lnTo>
                    <a:pt x="80137" y="300101"/>
                  </a:lnTo>
                  <a:lnTo>
                    <a:pt x="82550" y="297688"/>
                  </a:lnTo>
                  <a:lnTo>
                    <a:pt x="82550" y="293624"/>
                  </a:lnTo>
                  <a:lnTo>
                    <a:pt x="80010" y="291211"/>
                  </a:lnTo>
                  <a:lnTo>
                    <a:pt x="33578" y="246189"/>
                  </a:lnTo>
                  <a:lnTo>
                    <a:pt x="2044319" y="741553"/>
                  </a:lnTo>
                  <a:lnTo>
                    <a:pt x="2045868" y="735291"/>
                  </a:lnTo>
                  <a:lnTo>
                    <a:pt x="2048002" y="741426"/>
                  </a:lnTo>
                  <a:lnTo>
                    <a:pt x="4083088" y="37769"/>
                  </a:lnTo>
                  <a:lnTo>
                    <a:pt x="4038600" y="89535"/>
                  </a:lnTo>
                  <a:lnTo>
                    <a:pt x="4038854" y="93472"/>
                  </a:lnTo>
                  <a:lnTo>
                    <a:pt x="4044188" y="98044"/>
                  </a:lnTo>
                  <a:lnTo>
                    <a:pt x="4048252" y="97790"/>
                  </a:lnTo>
                  <a:lnTo>
                    <a:pt x="4115054" y="19939"/>
                  </a:lnTo>
                  <a:close/>
                </a:path>
              </a:pathLst>
            </a:custGeom>
            <a:solidFill>
              <a:srgbClr val="12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336673" y="2816986"/>
              <a:ext cx="4098290" cy="792480"/>
            </a:xfrm>
            <a:custGeom>
              <a:avLst/>
              <a:gdLst/>
              <a:ahLst/>
              <a:cxnLst/>
              <a:rect l="l" t="t" r="r" b="b"/>
              <a:pathLst>
                <a:path w="4098290" h="792479">
                  <a:moveTo>
                    <a:pt x="3965829" y="0"/>
                  </a:moveTo>
                  <a:lnTo>
                    <a:pt x="131952" y="0"/>
                  </a:lnTo>
                  <a:lnTo>
                    <a:pt x="90237" y="6724"/>
                  </a:lnTo>
                  <a:lnTo>
                    <a:pt x="54013" y="25452"/>
                  </a:lnTo>
                  <a:lnTo>
                    <a:pt x="25452" y="54013"/>
                  </a:lnTo>
                  <a:lnTo>
                    <a:pt x="6724" y="90237"/>
                  </a:lnTo>
                  <a:lnTo>
                    <a:pt x="0" y="131952"/>
                  </a:lnTo>
                  <a:lnTo>
                    <a:pt x="0" y="660018"/>
                  </a:lnTo>
                  <a:lnTo>
                    <a:pt x="6724" y="701734"/>
                  </a:lnTo>
                  <a:lnTo>
                    <a:pt x="25452" y="737958"/>
                  </a:lnTo>
                  <a:lnTo>
                    <a:pt x="54013" y="766519"/>
                  </a:lnTo>
                  <a:lnTo>
                    <a:pt x="90237" y="785247"/>
                  </a:lnTo>
                  <a:lnTo>
                    <a:pt x="131952" y="791971"/>
                  </a:lnTo>
                  <a:lnTo>
                    <a:pt x="3965829" y="791971"/>
                  </a:lnTo>
                  <a:lnTo>
                    <a:pt x="4007606" y="785247"/>
                  </a:lnTo>
                  <a:lnTo>
                    <a:pt x="4043867" y="766519"/>
                  </a:lnTo>
                  <a:lnTo>
                    <a:pt x="4072448" y="737958"/>
                  </a:lnTo>
                  <a:lnTo>
                    <a:pt x="4091183" y="701734"/>
                  </a:lnTo>
                  <a:lnTo>
                    <a:pt x="4097909" y="660018"/>
                  </a:lnTo>
                  <a:lnTo>
                    <a:pt x="4097909" y="131952"/>
                  </a:lnTo>
                  <a:lnTo>
                    <a:pt x="4091183" y="90237"/>
                  </a:lnTo>
                  <a:lnTo>
                    <a:pt x="4072448" y="54013"/>
                  </a:lnTo>
                  <a:lnTo>
                    <a:pt x="4043867" y="25452"/>
                  </a:lnTo>
                  <a:lnTo>
                    <a:pt x="4007606" y="6724"/>
                  </a:lnTo>
                  <a:lnTo>
                    <a:pt x="3965829" y="0"/>
                  </a:lnTo>
                  <a:close/>
                </a:path>
              </a:pathLst>
            </a:custGeom>
            <a:solidFill>
              <a:srgbClr val="EFF8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336673" y="2816986"/>
              <a:ext cx="4098290" cy="792480"/>
            </a:xfrm>
            <a:custGeom>
              <a:avLst/>
              <a:gdLst/>
              <a:ahLst/>
              <a:cxnLst/>
              <a:rect l="l" t="t" r="r" b="b"/>
              <a:pathLst>
                <a:path w="4098290" h="792479">
                  <a:moveTo>
                    <a:pt x="0" y="131952"/>
                  </a:moveTo>
                  <a:lnTo>
                    <a:pt x="6724" y="90237"/>
                  </a:lnTo>
                  <a:lnTo>
                    <a:pt x="25452" y="54013"/>
                  </a:lnTo>
                  <a:lnTo>
                    <a:pt x="54013" y="25452"/>
                  </a:lnTo>
                  <a:lnTo>
                    <a:pt x="90237" y="6724"/>
                  </a:lnTo>
                  <a:lnTo>
                    <a:pt x="131952" y="0"/>
                  </a:lnTo>
                  <a:lnTo>
                    <a:pt x="3965829" y="0"/>
                  </a:lnTo>
                  <a:lnTo>
                    <a:pt x="4007606" y="6724"/>
                  </a:lnTo>
                  <a:lnTo>
                    <a:pt x="4043867" y="25452"/>
                  </a:lnTo>
                  <a:lnTo>
                    <a:pt x="4072448" y="54013"/>
                  </a:lnTo>
                  <a:lnTo>
                    <a:pt x="4091183" y="90237"/>
                  </a:lnTo>
                  <a:lnTo>
                    <a:pt x="4097909" y="131952"/>
                  </a:lnTo>
                  <a:lnTo>
                    <a:pt x="4097909" y="660018"/>
                  </a:lnTo>
                  <a:lnTo>
                    <a:pt x="4091183" y="701734"/>
                  </a:lnTo>
                  <a:lnTo>
                    <a:pt x="4072448" y="737958"/>
                  </a:lnTo>
                  <a:lnTo>
                    <a:pt x="4043867" y="766519"/>
                  </a:lnTo>
                  <a:lnTo>
                    <a:pt x="4007606" y="785247"/>
                  </a:lnTo>
                  <a:lnTo>
                    <a:pt x="3965829" y="791971"/>
                  </a:lnTo>
                  <a:lnTo>
                    <a:pt x="131952" y="791971"/>
                  </a:lnTo>
                  <a:lnTo>
                    <a:pt x="90237" y="785247"/>
                  </a:lnTo>
                  <a:lnTo>
                    <a:pt x="54013" y="766519"/>
                  </a:lnTo>
                  <a:lnTo>
                    <a:pt x="25452" y="737958"/>
                  </a:lnTo>
                  <a:lnTo>
                    <a:pt x="6724" y="701734"/>
                  </a:lnTo>
                  <a:lnTo>
                    <a:pt x="0" y="660018"/>
                  </a:lnTo>
                  <a:lnTo>
                    <a:pt x="0" y="131952"/>
                  </a:lnTo>
                  <a:close/>
                </a:path>
              </a:pathLst>
            </a:custGeom>
            <a:ln w="42500">
              <a:solidFill>
                <a:srgbClr val="5ECCF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2994151" y="3076194"/>
            <a:ext cx="27832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000009"/>
                </a:solidFill>
                <a:latin typeface="Times New Roman"/>
                <a:cs typeface="Times New Roman"/>
              </a:rPr>
              <a:t>ЦЕЛЕВЫЕ</a:t>
            </a:r>
            <a:r>
              <a:rPr sz="1800" b="1" spc="-60" dirty="0">
                <a:solidFill>
                  <a:srgbClr val="000009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0009"/>
                </a:solidFill>
                <a:latin typeface="Times New Roman"/>
                <a:cs typeface="Times New Roman"/>
              </a:rPr>
              <a:t>ОРИЕНТИРЫ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1977" y="662025"/>
            <a:ext cx="7868284" cy="5552802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33170">
              <a:lnSpc>
                <a:spcPct val="100000"/>
              </a:lnSpc>
              <a:spcBef>
                <a:spcPts val="1300"/>
              </a:spcBef>
            </a:pPr>
            <a:r>
              <a:rPr sz="2000" b="1" dirty="0">
                <a:latin typeface="Times New Roman"/>
                <a:cs typeface="Times New Roman"/>
              </a:rPr>
              <a:t>Целевые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ориентиры,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представленные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в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dirty="0" err="1" smtClean="0">
                <a:latin typeface="Times New Roman"/>
                <a:cs typeface="Times New Roman"/>
              </a:rPr>
              <a:t>Программе</a:t>
            </a:r>
            <a:r>
              <a:rPr sz="2000" b="1" dirty="0" smtClean="0">
                <a:latin typeface="Times New Roman"/>
                <a:cs typeface="Times New Roman"/>
              </a:rPr>
              <a:t>:</a:t>
            </a:r>
            <a:endParaRPr lang="ru-RU" sz="2000" dirty="0">
              <a:latin typeface="Times New Roman"/>
              <a:cs typeface="Times New Roman"/>
            </a:endParaRPr>
          </a:p>
          <a:p>
            <a:pPr marL="12700" marR="5080" indent="449580">
              <a:lnSpc>
                <a:spcPct val="150000"/>
              </a:lnSpc>
              <a:buChar char="-"/>
              <a:tabLst>
                <a:tab pos="610235" algn="l"/>
              </a:tabLst>
            </a:pPr>
            <a:endParaRPr lang="ru-RU" sz="2000" spc="-5" dirty="0" smtClean="0">
              <a:latin typeface="Times New Roman"/>
              <a:cs typeface="Times New Roman"/>
            </a:endParaRPr>
          </a:p>
          <a:p>
            <a:pPr marL="12700" marR="5080" indent="449580">
              <a:lnSpc>
                <a:spcPct val="150000"/>
              </a:lnSpc>
              <a:buChar char="-"/>
              <a:tabLst>
                <a:tab pos="610235" algn="l"/>
              </a:tabLst>
            </a:pPr>
            <a:r>
              <a:rPr lang="ru-RU" sz="2000" spc="-5" dirty="0" smtClean="0">
                <a:latin typeface="Times New Roman"/>
                <a:cs typeface="Times New Roman"/>
              </a:rPr>
              <a:t>не подлежат непосредственной оценке;</a:t>
            </a:r>
          </a:p>
          <a:p>
            <a:pPr marL="12700" marR="5080" indent="449580">
              <a:lnSpc>
                <a:spcPct val="150000"/>
              </a:lnSpc>
              <a:buChar char="-"/>
              <a:tabLst>
                <a:tab pos="610235" algn="l"/>
              </a:tabLst>
            </a:pPr>
            <a:r>
              <a:rPr sz="2000" spc="-5" dirty="0" err="1" smtClean="0">
                <a:latin typeface="Times New Roman"/>
                <a:cs typeface="Times New Roman"/>
              </a:rPr>
              <a:t>не</a:t>
            </a:r>
            <a:r>
              <a:rPr sz="2000" spc="5" dirty="0" smtClean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являются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непосредственным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основанием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оценки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как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итогового,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так</a:t>
            </a:r>
            <a:r>
              <a:rPr sz="2000" dirty="0">
                <a:latin typeface="Times New Roman"/>
                <a:cs typeface="Times New Roman"/>
              </a:rPr>
              <a:t> и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промежуточного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уровня</a:t>
            </a:r>
            <a:r>
              <a:rPr sz="2000" spc="-5" dirty="0">
                <a:latin typeface="Times New Roman"/>
                <a:cs typeface="Times New Roman"/>
              </a:rPr>
              <a:t> развития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обучающихся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ТНР;</a:t>
            </a:r>
          </a:p>
          <a:p>
            <a:pPr marL="12700" marR="977265" indent="449580">
              <a:lnSpc>
                <a:spcPct val="150000"/>
              </a:lnSpc>
              <a:buChar char="-"/>
              <a:tabLst>
                <a:tab pos="610235" algn="l"/>
              </a:tabLst>
            </a:pPr>
            <a:r>
              <a:rPr sz="2000" spc="-5" dirty="0">
                <a:latin typeface="Times New Roman"/>
                <a:cs typeface="Times New Roman"/>
              </a:rPr>
              <a:t>не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являются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основанием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для </a:t>
            </a:r>
            <a:r>
              <a:rPr sz="2000" spc="-5" dirty="0">
                <a:latin typeface="Times New Roman"/>
                <a:cs typeface="Times New Roman"/>
              </a:rPr>
              <a:t>их </a:t>
            </a:r>
            <a:r>
              <a:rPr sz="2000" spc="-10" dirty="0">
                <a:latin typeface="Times New Roman"/>
                <a:cs typeface="Times New Roman"/>
              </a:rPr>
              <a:t>формального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сравнения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реальными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достижениями детей с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ТНР;</a:t>
            </a:r>
          </a:p>
          <a:p>
            <a:pPr marL="12700" marR="1108710" indent="449580">
              <a:lnSpc>
                <a:spcPct val="150000"/>
              </a:lnSpc>
              <a:spcBef>
                <a:spcPts val="5"/>
              </a:spcBef>
              <a:buChar char="-"/>
              <a:tabLst>
                <a:tab pos="610235" algn="l"/>
              </a:tabLst>
            </a:pPr>
            <a:r>
              <a:rPr sz="2000" spc="-5" dirty="0">
                <a:latin typeface="Times New Roman"/>
                <a:cs typeface="Times New Roman"/>
              </a:rPr>
              <a:t>не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являются</a:t>
            </a:r>
            <a:r>
              <a:rPr sz="2000" spc="5" dirty="0">
                <a:latin typeface="Times New Roman"/>
                <a:cs typeface="Times New Roman"/>
              </a:rPr>
              <a:t> основой</a:t>
            </a:r>
            <a:r>
              <a:rPr sz="2000" spc="-10" dirty="0">
                <a:latin typeface="Times New Roman"/>
                <a:cs typeface="Times New Roman"/>
              </a:rPr>
              <a:t> объективной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оценки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соответствия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установленным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требованиям </a:t>
            </a:r>
            <a:r>
              <a:rPr sz="2000" spc="-10" dirty="0">
                <a:latin typeface="Times New Roman"/>
                <a:cs typeface="Times New Roman"/>
              </a:rPr>
              <a:t>образовательной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деятельности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подготовки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детей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 ТНР;</a:t>
            </a:r>
          </a:p>
          <a:p>
            <a:pPr marL="12700" marR="201930" indent="449580">
              <a:lnSpc>
                <a:spcPct val="150000"/>
              </a:lnSpc>
              <a:buChar char="-"/>
              <a:tabLst>
                <a:tab pos="610235" algn="l"/>
              </a:tabLst>
            </a:pPr>
            <a:r>
              <a:rPr sz="2000" spc="-5" dirty="0">
                <a:latin typeface="Times New Roman"/>
                <a:cs typeface="Times New Roman"/>
              </a:rPr>
              <a:t>не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являются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непосредственным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основанием</a:t>
            </a:r>
            <a:r>
              <a:rPr sz="2000" spc="-5" dirty="0">
                <a:latin typeface="Times New Roman"/>
                <a:cs typeface="Times New Roman"/>
              </a:rPr>
              <a:t> при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оценке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качества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образования.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8540" y="1097661"/>
            <a:ext cx="8051800" cy="2494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350" indent="449580" algn="just">
              <a:lnSpc>
                <a:spcPct val="150000"/>
              </a:lnSpc>
              <a:spcBef>
                <a:spcPts val="100"/>
              </a:spcBef>
            </a:pPr>
            <a:r>
              <a:rPr sz="1800" b="1" spc="-5" dirty="0">
                <a:latin typeface="Times New Roman"/>
                <a:cs typeface="Times New Roman"/>
              </a:rPr>
              <a:t>Программой </a:t>
            </a:r>
            <a:r>
              <a:rPr sz="1800" b="1" spc="-10" dirty="0">
                <a:latin typeface="Times New Roman"/>
                <a:cs typeface="Times New Roman"/>
              </a:rPr>
              <a:t>предусмотрена</a:t>
            </a:r>
            <a:r>
              <a:rPr sz="1800" b="1" spc="-5" dirty="0">
                <a:latin typeface="Times New Roman"/>
                <a:cs typeface="Times New Roman"/>
              </a:rPr>
              <a:t> система </a:t>
            </a:r>
            <a:r>
              <a:rPr sz="1800" b="1" spc="-10" dirty="0">
                <a:latin typeface="Times New Roman"/>
                <a:cs typeface="Times New Roman"/>
              </a:rPr>
              <a:t>мониторинга</a:t>
            </a:r>
            <a:r>
              <a:rPr sz="1800" b="1" spc="-5" dirty="0">
                <a:latin typeface="Times New Roman"/>
                <a:cs typeface="Times New Roman"/>
              </a:rPr>
              <a:t> динамики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развития 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детей,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динамики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их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образовательных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достижений,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основанная</a:t>
            </a:r>
            <a:r>
              <a:rPr sz="1800" b="1" spc="-5" dirty="0">
                <a:latin typeface="Times New Roman"/>
                <a:cs typeface="Times New Roman"/>
              </a:rPr>
              <a:t> на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методе 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наблюдения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и </a:t>
            </a:r>
            <a:r>
              <a:rPr sz="1800" b="1" spc="-10" dirty="0">
                <a:latin typeface="Times New Roman"/>
                <a:cs typeface="Times New Roman"/>
              </a:rPr>
              <a:t>включающая:</a:t>
            </a:r>
            <a:endParaRPr sz="1800" dirty="0">
              <a:latin typeface="Times New Roman"/>
              <a:cs typeface="Times New Roman"/>
            </a:endParaRPr>
          </a:p>
          <a:p>
            <a:pPr marL="12700" marR="5080" indent="449580" algn="just">
              <a:lnSpc>
                <a:spcPct val="150000"/>
              </a:lnSpc>
            </a:pPr>
            <a:r>
              <a:rPr sz="1800" dirty="0">
                <a:latin typeface="Times New Roman"/>
                <a:cs typeface="Times New Roman"/>
              </a:rPr>
              <a:t>–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педагогические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наблюдения,</a:t>
            </a:r>
            <a:r>
              <a:rPr sz="1800" spc="-10" dirty="0">
                <a:latin typeface="Times New Roman"/>
                <a:cs typeface="Times New Roman"/>
              </a:rPr>
              <a:t> педагогическую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диагностику,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связанную</a:t>
            </a:r>
            <a:r>
              <a:rPr sz="1800" dirty="0">
                <a:latin typeface="Times New Roman"/>
                <a:cs typeface="Times New Roman"/>
              </a:rPr>
              <a:t> с 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оценкой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эффективности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педагогических</a:t>
            </a:r>
            <a:r>
              <a:rPr sz="1800" spc="-5" dirty="0">
                <a:latin typeface="Times New Roman"/>
                <a:cs typeface="Times New Roman"/>
              </a:rPr>
              <a:t> действий</a:t>
            </a:r>
            <a:r>
              <a:rPr sz="1800" dirty="0">
                <a:latin typeface="Times New Roman"/>
                <a:cs typeface="Times New Roman"/>
              </a:rPr>
              <a:t> с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целью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их</a:t>
            </a:r>
            <a:r>
              <a:rPr sz="1800" dirty="0">
                <a:latin typeface="Times New Roman"/>
                <a:cs typeface="Times New Roman"/>
              </a:rPr>
              <a:t> дальнейшей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оптимизации;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51142" y="3704335"/>
            <a:ext cx="181863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21080" algn="l"/>
                <a:tab pos="1376045" algn="l"/>
              </a:tabLst>
            </a:pPr>
            <a:r>
              <a:rPr sz="1800" dirty="0">
                <a:latin typeface="Times New Roman"/>
                <a:cs typeface="Times New Roman"/>
              </a:rPr>
              <a:t>р</a:t>
            </a:r>
            <a:r>
              <a:rPr sz="1800" spc="-10" dirty="0">
                <a:latin typeface="Times New Roman"/>
                <a:cs typeface="Times New Roman"/>
              </a:rPr>
              <a:t>е</a:t>
            </a:r>
            <a:r>
              <a:rPr sz="1800" spc="-30" dirty="0">
                <a:latin typeface="Times New Roman"/>
                <a:cs typeface="Times New Roman"/>
              </a:rPr>
              <a:t>б</a:t>
            </a:r>
            <a:r>
              <a:rPr sz="1800" dirty="0">
                <a:latin typeface="Times New Roman"/>
                <a:cs typeface="Times New Roman"/>
              </a:rPr>
              <a:t>ен</a:t>
            </a:r>
            <a:r>
              <a:rPr sz="1800" spc="-25" dirty="0">
                <a:latin typeface="Times New Roman"/>
                <a:cs typeface="Times New Roman"/>
              </a:rPr>
              <a:t>к</a:t>
            </a:r>
            <a:r>
              <a:rPr sz="1800" dirty="0">
                <a:latin typeface="Times New Roman"/>
                <a:cs typeface="Times New Roman"/>
              </a:rPr>
              <a:t>а	в	</a:t>
            </a:r>
            <a:r>
              <a:rPr sz="1800" spc="-75" dirty="0">
                <a:latin typeface="Times New Roman"/>
                <a:cs typeface="Times New Roman"/>
              </a:rPr>
              <a:t>х</a:t>
            </a:r>
            <a:r>
              <a:rPr sz="1800" spc="-50" dirty="0">
                <a:latin typeface="Times New Roman"/>
                <a:cs typeface="Times New Roman"/>
              </a:rPr>
              <a:t>о</a:t>
            </a:r>
            <a:r>
              <a:rPr sz="1800" spc="-20" dirty="0">
                <a:latin typeface="Times New Roman"/>
                <a:cs typeface="Times New Roman"/>
              </a:rPr>
              <a:t>д</a:t>
            </a:r>
            <a:r>
              <a:rPr sz="1800" dirty="0">
                <a:latin typeface="Times New Roman"/>
                <a:cs typeface="Times New Roman"/>
              </a:rPr>
              <a:t>е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8540" y="3567175"/>
            <a:ext cx="6833780" cy="2557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49580">
              <a:lnSpc>
                <a:spcPct val="150000"/>
              </a:lnSpc>
              <a:spcBef>
                <a:spcPts val="100"/>
              </a:spcBef>
              <a:buChar char="–"/>
              <a:tabLst>
                <a:tab pos="822960" algn="l"/>
                <a:tab pos="823594" algn="l"/>
                <a:tab pos="1827530" algn="l"/>
                <a:tab pos="3190240" algn="l"/>
                <a:tab pos="4833620" algn="l"/>
              </a:tabLst>
            </a:pPr>
            <a:r>
              <a:rPr sz="1800" dirty="0">
                <a:latin typeface="Times New Roman"/>
                <a:cs typeface="Times New Roman"/>
              </a:rPr>
              <a:t>де</a:t>
            </a:r>
            <a:r>
              <a:rPr sz="1800" spc="25" dirty="0">
                <a:latin typeface="Times New Roman"/>
                <a:cs typeface="Times New Roman"/>
              </a:rPr>
              <a:t>т</a:t>
            </a:r>
            <a:r>
              <a:rPr sz="1800" dirty="0">
                <a:latin typeface="Times New Roman"/>
                <a:cs typeface="Times New Roman"/>
              </a:rPr>
              <a:t>ск</a:t>
            </a:r>
            <a:r>
              <a:rPr sz="1800" spc="-5" dirty="0">
                <a:latin typeface="Times New Roman"/>
                <a:cs typeface="Times New Roman"/>
              </a:rPr>
              <a:t>и</a:t>
            </a:r>
            <a:r>
              <a:rPr sz="1800" dirty="0">
                <a:latin typeface="Times New Roman"/>
                <a:cs typeface="Times New Roman"/>
              </a:rPr>
              <a:t>е	</a:t>
            </a:r>
            <a:r>
              <a:rPr sz="1800" spc="-5" dirty="0">
                <a:latin typeface="Times New Roman"/>
                <a:cs typeface="Times New Roman"/>
              </a:rPr>
              <a:t>по</a:t>
            </a:r>
            <a:r>
              <a:rPr sz="1800" spc="-30" dirty="0">
                <a:latin typeface="Times New Roman"/>
                <a:cs typeface="Times New Roman"/>
              </a:rPr>
              <a:t>р</a:t>
            </a:r>
            <a:r>
              <a:rPr sz="1800" dirty="0">
                <a:latin typeface="Times New Roman"/>
                <a:cs typeface="Times New Roman"/>
              </a:rPr>
              <a:t>тф</a:t>
            </a:r>
            <a:r>
              <a:rPr sz="1800" spc="-25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лио,	ф</a:t>
            </a:r>
            <a:r>
              <a:rPr sz="1800" spc="-20" dirty="0">
                <a:latin typeface="Times New Roman"/>
                <a:cs typeface="Times New Roman"/>
              </a:rPr>
              <a:t>и</a:t>
            </a:r>
            <a:r>
              <a:rPr sz="1800" spc="-50" dirty="0">
                <a:latin typeface="Times New Roman"/>
                <a:cs typeface="Times New Roman"/>
              </a:rPr>
              <a:t>к</a:t>
            </a:r>
            <a:r>
              <a:rPr sz="1800" dirty="0">
                <a:latin typeface="Times New Roman"/>
                <a:cs typeface="Times New Roman"/>
              </a:rPr>
              <a:t>си</a:t>
            </a:r>
            <a:r>
              <a:rPr sz="1800" spc="-35" dirty="0">
                <a:latin typeface="Times New Roman"/>
                <a:cs typeface="Times New Roman"/>
              </a:rPr>
              <a:t>р</a:t>
            </a:r>
            <a:r>
              <a:rPr sz="1800" spc="20" dirty="0">
                <a:latin typeface="Times New Roman"/>
                <a:cs typeface="Times New Roman"/>
              </a:rPr>
              <a:t>у</a:t>
            </a:r>
            <a:r>
              <a:rPr sz="1800" spc="-5" dirty="0">
                <a:latin typeface="Times New Roman"/>
                <a:cs typeface="Times New Roman"/>
              </a:rPr>
              <a:t>ю</a:t>
            </a:r>
            <a:r>
              <a:rPr sz="1800" dirty="0">
                <a:latin typeface="Times New Roman"/>
                <a:cs typeface="Times New Roman"/>
              </a:rPr>
              <a:t>щ</a:t>
            </a:r>
            <a:r>
              <a:rPr sz="1800" spc="-5" dirty="0">
                <a:latin typeface="Times New Roman"/>
                <a:cs typeface="Times New Roman"/>
              </a:rPr>
              <a:t>и</a:t>
            </a:r>
            <a:r>
              <a:rPr sz="1800" dirty="0">
                <a:latin typeface="Times New Roman"/>
                <a:cs typeface="Times New Roman"/>
              </a:rPr>
              <a:t>е	</a:t>
            </a:r>
            <a:r>
              <a:rPr sz="1800" spc="-20" dirty="0">
                <a:latin typeface="Times New Roman"/>
                <a:cs typeface="Times New Roman"/>
              </a:rPr>
              <a:t>д</a:t>
            </a:r>
            <a:r>
              <a:rPr sz="1800" spc="45" dirty="0">
                <a:latin typeface="Times New Roman"/>
                <a:cs typeface="Times New Roman"/>
              </a:rPr>
              <a:t>о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5" dirty="0">
                <a:latin typeface="Times New Roman"/>
                <a:cs typeface="Times New Roman"/>
              </a:rPr>
              <a:t>т</a:t>
            </a:r>
            <a:r>
              <a:rPr sz="1800" spc="-15" dirty="0">
                <a:latin typeface="Times New Roman"/>
                <a:cs typeface="Times New Roman"/>
              </a:rPr>
              <a:t>и</a:t>
            </a:r>
            <a:r>
              <a:rPr sz="1800" spc="-20" dirty="0">
                <a:latin typeface="Times New Roman"/>
                <a:cs typeface="Times New Roman"/>
              </a:rPr>
              <a:t>ж</a:t>
            </a:r>
            <a:r>
              <a:rPr sz="1800" dirty="0">
                <a:latin typeface="Times New Roman"/>
                <a:cs typeface="Times New Roman"/>
              </a:rPr>
              <a:t>ения  </a:t>
            </a:r>
            <a:r>
              <a:rPr sz="1800" spc="-10" dirty="0" err="1">
                <a:latin typeface="Times New Roman"/>
                <a:cs typeface="Times New Roman"/>
              </a:rPr>
              <a:t>образовательной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dirty="0" err="1" smtClean="0">
                <a:latin typeface="Times New Roman"/>
                <a:cs typeface="Times New Roman"/>
              </a:rPr>
              <a:t>деятельности</a:t>
            </a:r>
            <a:r>
              <a:rPr sz="1800" dirty="0" smtClean="0">
                <a:latin typeface="Times New Roman"/>
                <a:cs typeface="Times New Roman"/>
              </a:rPr>
              <a:t>;</a:t>
            </a:r>
            <a:endParaRPr lang="ru-RU" dirty="0">
              <a:latin typeface="Times New Roman"/>
              <a:cs typeface="Times New Roman"/>
            </a:endParaRPr>
          </a:p>
          <a:p>
            <a:pPr marL="12700" marR="5080" indent="449580">
              <a:lnSpc>
                <a:spcPct val="150000"/>
              </a:lnSpc>
              <a:spcBef>
                <a:spcPts val="100"/>
              </a:spcBef>
              <a:buChar char="–"/>
              <a:tabLst>
                <a:tab pos="822960" algn="l"/>
                <a:tab pos="823594" algn="l"/>
                <a:tab pos="1827530" algn="l"/>
                <a:tab pos="3190240" algn="l"/>
                <a:tab pos="4833620" algn="l"/>
              </a:tabLst>
            </a:pPr>
            <a:r>
              <a:rPr sz="1800" spc="-10" dirty="0" err="1" smtClean="0">
                <a:latin typeface="Times New Roman"/>
                <a:cs typeface="Times New Roman"/>
              </a:rPr>
              <a:t>карты</a:t>
            </a:r>
            <a:r>
              <a:rPr sz="1800" dirty="0" smtClean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развития</a:t>
            </a:r>
            <a:r>
              <a:rPr sz="1800" spc="-10" dirty="0">
                <a:latin typeface="Times New Roman"/>
                <a:cs typeface="Times New Roman"/>
              </a:rPr>
              <a:t> ребенка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дошкольного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возраста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-5" dirty="0">
                <a:latin typeface="Times New Roman"/>
                <a:cs typeface="Times New Roman"/>
              </a:rPr>
              <a:t> ТНР</a:t>
            </a:r>
            <a:r>
              <a:rPr sz="1800" spc="-5" dirty="0" smtClean="0">
                <a:latin typeface="Times New Roman"/>
                <a:cs typeface="Times New Roman"/>
              </a:rPr>
              <a:t>;</a:t>
            </a:r>
            <a:endParaRPr lang="ru-RU" sz="1800" spc="-5" dirty="0" smtClean="0">
              <a:latin typeface="Times New Roman"/>
              <a:cs typeface="Times New Roman"/>
            </a:endParaRPr>
          </a:p>
          <a:p>
            <a:pPr marL="12700" marR="5080" indent="449580">
              <a:lnSpc>
                <a:spcPct val="150000"/>
              </a:lnSpc>
              <a:spcBef>
                <a:spcPts val="100"/>
              </a:spcBef>
              <a:buChar char="–"/>
              <a:tabLst>
                <a:tab pos="822960" algn="l"/>
                <a:tab pos="823594" algn="l"/>
                <a:tab pos="1827530" algn="l"/>
                <a:tab pos="3190240" algn="l"/>
                <a:tab pos="4833620" algn="l"/>
              </a:tabLst>
            </a:pPr>
            <a:r>
              <a:rPr lang="ru-RU" spc="-5" dirty="0">
                <a:latin typeface="Times New Roman"/>
                <a:cs typeface="Times New Roman"/>
              </a:rPr>
              <a:t>р</a:t>
            </a:r>
            <a:r>
              <a:rPr lang="ru-RU" sz="1800" spc="-5" dirty="0" smtClean="0">
                <a:latin typeface="Times New Roman"/>
                <a:cs typeface="Times New Roman"/>
              </a:rPr>
              <a:t>азличные шкалы индивидуального развития ребенка с ТНР.</a:t>
            </a:r>
          </a:p>
          <a:p>
            <a:pPr marL="12700" marR="5080" indent="449580">
              <a:lnSpc>
                <a:spcPct val="150000"/>
              </a:lnSpc>
              <a:spcBef>
                <a:spcPts val="100"/>
              </a:spcBef>
              <a:buChar char="–"/>
              <a:tabLst>
                <a:tab pos="822960" algn="l"/>
                <a:tab pos="823594" algn="l"/>
                <a:tab pos="1827530" algn="l"/>
                <a:tab pos="3190240" algn="l"/>
                <a:tab pos="4833620" algn="l"/>
              </a:tabLst>
            </a:pPr>
            <a:endParaRPr lang="ru-RU" spc="-5" dirty="0">
              <a:latin typeface="Times New Roman"/>
              <a:cs typeface="Times New Roman"/>
            </a:endParaRPr>
          </a:p>
          <a:p>
            <a:pPr marL="12700" marR="5080" indent="449580">
              <a:lnSpc>
                <a:spcPct val="150000"/>
              </a:lnSpc>
              <a:spcBef>
                <a:spcPts val="100"/>
              </a:spcBef>
              <a:buChar char="–"/>
              <a:tabLst>
                <a:tab pos="822960" algn="l"/>
                <a:tab pos="823594" algn="l"/>
                <a:tab pos="1827530" algn="l"/>
                <a:tab pos="3190240" algn="l"/>
                <a:tab pos="4833620" algn="l"/>
              </a:tabLst>
            </a:pP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86</TotalTime>
  <Words>1616</Words>
  <Application>Microsoft Office PowerPoint</Application>
  <PresentationFormat>Экран (4:3)</PresentationFormat>
  <Paragraphs>240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Базис</vt:lpstr>
      <vt:lpstr>Слайд 1</vt:lpstr>
      <vt:lpstr>Слайд 2</vt:lpstr>
      <vt:lpstr>Слайд 3</vt:lpstr>
      <vt:lpstr>ЗАДАЧИ АООП:</vt:lpstr>
      <vt:lpstr>ЗАДАЧИ АООП:</vt:lpstr>
      <vt:lpstr>Слайд 6</vt:lpstr>
      <vt:lpstr>Целевые ориентиры освоения  Программы детьми среднего  дошкольного возраста с ТНР</vt:lpstr>
      <vt:lpstr>Слайд 8</vt:lpstr>
      <vt:lpstr>Слайд 9</vt:lpstr>
      <vt:lpstr>СОЦИАЛЬНО-КОММУНИКАТИВНОЕ РАЗВИТИЕ</vt:lpstr>
      <vt:lpstr>Слайд 11</vt:lpstr>
      <vt:lpstr>Слайд 12</vt:lpstr>
      <vt:lpstr>Слайд 13</vt:lpstr>
      <vt:lpstr>Слайд 14</vt:lpstr>
      <vt:lpstr>Слайд 15</vt:lpstr>
      <vt:lpstr>Слайд 16</vt:lpstr>
      <vt:lpstr>КОММУНИКАТИВНО-ДЕЯТЕЛЬНОСТНОЕ (повышение педагогической культуры родителей; вовлечение родителей в  воспитательно-образовательный процесс; создание активной развивающей  среды, обеспечивающей единые подходы к развитию личности в семье и детском коллективе) </vt:lpstr>
      <vt:lpstr>Слайд 18</vt:lpstr>
      <vt:lpstr>Слайд 19</vt:lpstr>
      <vt:lpstr>Слайд 20</vt:lpstr>
      <vt:lpstr>Слайд 21</vt:lpstr>
      <vt:lpstr>Реализацию АООП осуществляют следующие педагоги под общим  руководством методиста (старшего воспитателя):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Образовательная деятельность в детском саду  в соответствии с федеральными государственными требованиями</dc:title>
  <dc:creator>Наташенька</dc:creator>
  <cp:lastModifiedBy>User</cp:lastModifiedBy>
  <cp:revision>14</cp:revision>
  <dcterms:created xsi:type="dcterms:W3CDTF">2022-09-14T15:07:22Z</dcterms:created>
  <dcterms:modified xsi:type="dcterms:W3CDTF">2022-09-20T04:27:19Z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2020-04-28T00:00:00Z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2022-09-14T00:00:00Z</vt:filetime>
  </property>
</Properties>
</file>